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13"/>
  </p:notesMasterIdLst>
  <p:handoutMasterIdLst>
    <p:handoutMasterId r:id="rId114"/>
  </p:handoutMasterIdLst>
  <p:sldIdLst>
    <p:sldId id="1309" r:id="rId6"/>
    <p:sldId id="1342" r:id="rId7"/>
    <p:sldId id="1505" r:id="rId8"/>
    <p:sldId id="1506" r:id="rId9"/>
    <p:sldId id="1508" r:id="rId10"/>
    <p:sldId id="1509" r:id="rId11"/>
    <p:sldId id="1510" r:id="rId12"/>
    <p:sldId id="1511" r:id="rId13"/>
    <p:sldId id="1517" r:id="rId14"/>
    <p:sldId id="1518" r:id="rId15"/>
    <p:sldId id="1519" r:id="rId16"/>
    <p:sldId id="1520" r:id="rId17"/>
    <p:sldId id="1522" r:id="rId18"/>
    <p:sldId id="1523" r:id="rId19"/>
    <p:sldId id="1524" r:id="rId20"/>
    <p:sldId id="1421" r:id="rId21"/>
    <p:sldId id="1422" r:id="rId22"/>
    <p:sldId id="1423" r:id="rId23"/>
    <p:sldId id="1424" r:id="rId24"/>
    <p:sldId id="1425" r:id="rId25"/>
    <p:sldId id="1426" r:id="rId26"/>
    <p:sldId id="1427" r:id="rId27"/>
    <p:sldId id="1428" r:id="rId28"/>
    <p:sldId id="1429" r:id="rId29"/>
    <p:sldId id="1430" r:id="rId30"/>
    <p:sldId id="1431" r:id="rId31"/>
    <p:sldId id="1432" r:id="rId32"/>
    <p:sldId id="1433" r:id="rId33"/>
    <p:sldId id="1434" r:id="rId34"/>
    <p:sldId id="1435" r:id="rId35"/>
    <p:sldId id="1437" r:id="rId36"/>
    <p:sldId id="1438" r:id="rId37"/>
    <p:sldId id="1439" r:id="rId38"/>
    <p:sldId id="1441" r:id="rId39"/>
    <p:sldId id="1442" r:id="rId40"/>
    <p:sldId id="1443" r:id="rId41"/>
    <p:sldId id="1444" r:id="rId42"/>
    <p:sldId id="1445" r:id="rId43"/>
    <p:sldId id="1446" r:id="rId44"/>
    <p:sldId id="1447" r:id="rId45"/>
    <p:sldId id="1448" r:id="rId46"/>
    <p:sldId id="1449" r:id="rId47"/>
    <p:sldId id="1450" r:id="rId48"/>
    <p:sldId id="1451" r:id="rId49"/>
    <p:sldId id="1452" r:id="rId50"/>
    <p:sldId id="1453" r:id="rId51"/>
    <p:sldId id="1454" r:id="rId52"/>
    <p:sldId id="1455" r:id="rId53"/>
    <p:sldId id="1456" r:id="rId54"/>
    <p:sldId id="1457" r:id="rId55"/>
    <p:sldId id="1458" r:id="rId56"/>
    <p:sldId id="1459" r:id="rId57"/>
    <p:sldId id="1460" r:id="rId58"/>
    <p:sldId id="1461" r:id="rId59"/>
    <p:sldId id="1462" r:id="rId60"/>
    <p:sldId id="1463" r:id="rId61"/>
    <p:sldId id="1464" r:id="rId62"/>
    <p:sldId id="1465" r:id="rId63"/>
    <p:sldId id="1466" r:id="rId64"/>
    <p:sldId id="1467" r:id="rId65"/>
    <p:sldId id="1468" r:id="rId66"/>
    <p:sldId id="1469" r:id="rId67"/>
    <p:sldId id="1470" r:id="rId68"/>
    <p:sldId id="1471" r:id="rId69"/>
    <p:sldId id="1472" r:id="rId70"/>
    <p:sldId id="1473" r:id="rId71"/>
    <p:sldId id="1474" r:id="rId72"/>
    <p:sldId id="1475" r:id="rId73"/>
    <p:sldId id="1476" r:id="rId74"/>
    <p:sldId id="1477" r:id="rId75"/>
    <p:sldId id="1478" r:id="rId76"/>
    <p:sldId id="1479" r:id="rId77"/>
    <p:sldId id="1480" r:id="rId78"/>
    <p:sldId id="1481" r:id="rId79"/>
    <p:sldId id="1482" r:id="rId80"/>
    <p:sldId id="1483" r:id="rId81"/>
    <p:sldId id="1484" r:id="rId82"/>
    <p:sldId id="1485" r:id="rId83"/>
    <p:sldId id="1486" r:id="rId84"/>
    <p:sldId id="1487" r:id="rId85"/>
    <p:sldId id="1488" r:id="rId86"/>
    <p:sldId id="1489" r:id="rId87"/>
    <p:sldId id="1490" r:id="rId88"/>
    <p:sldId id="1491" r:id="rId89"/>
    <p:sldId id="1492" r:id="rId90"/>
    <p:sldId id="1493" r:id="rId91"/>
    <p:sldId id="1502" r:id="rId92"/>
    <p:sldId id="1496" r:id="rId93"/>
    <p:sldId id="1497" r:id="rId94"/>
    <p:sldId id="1498" r:id="rId95"/>
    <p:sldId id="1499" r:id="rId96"/>
    <p:sldId id="1500" r:id="rId97"/>
    <p:sldId id="1526" r:id="rId98"/>
    <p:sldId id="1527" r:id="rId99"/>
    <p:sldId id="1528" r:id="rId100"/>
    <p:sldId id="1529" r:id="rId101"/>
    <p:sldId id="1530" r:id="rId102"/>
    <p:sldId id="1531" r:id="rId103"/>
    <p:sldId id="1501" r:id="rId104"/>
    <p:sldId id="1436" r:id="rId105"/>
    <p:sldId id="1532" r:id="rId106"/>
    <p:sldId id="1533" r:id="rId107"/>
    <p:sldId id="1494" r:id="rId108"/>
    <p:sldId id="1495" r:id="rId109"/>
    <p:sldId id="1503" r:id="rId110"/>
    <p:sldId id="1420" r:id="rId111"/>
    <p:sldId id="1353" r:id="rId1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 id="1505"/>
            <p14:sldId id="1506"/>
            <p14:sldId id="1508"/>
            <p14:sldId id="1509"/>
            <p14:sldId id="1510"/>
            <p14:sldId id="1511"/>
            <p14:sldId id="1517"/>
            <p14:sldId id="1518"/>
            <p14:sldId id="1519"/>
            <p14:sldId id="1520"/>
            <p14:sldId id="1522"/>
            <p14:sldId id="1523"/>
            <p14:sldId id="1524"/>
            <p14:sldId id="1421"/>
            <p14:sldId id="1422"/>
            <p14:sldId id="1423"/>
            <p14:sldId id="1424"/>
            <p14:sldId id="1425"/>
            <p14:sldId id="1426"/>
            <p14:sldId id="1427"/>
            <p14:sldId id="1428"/>
            <p14:sldId id="1429"/>
            <p14:sldId id="1430"/>
            <p14:sldId id="1431"/>
            <p14:sldId id="1432"/>
            <p14:sldId id="1433"/>
            <p14:sldId id="1434"/>
            <p14:sldId id="1435"/>
            <p14:sldId id="1437"/>
            <p14:sldId id="1438"/>
            <p14:sldId id="1439"/>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502"/>
            <p14:sldId id="1496"/>
            <p14:sldId id="1497"/>
            <p14:sldId id="1498"/>
            <p14:sldId id="1499"/>
            <p14:sldId id="1500"/>
            <p14:sldId id="1526"/>
            <p14:sldId id="1527"/>
            <p14:sldId id="1528"/>
            <p14:sldId id="1529"/>
            <p14:sldId id="1530"/>
            <p14:sldId id="1531"/>
            <p14:sldId id="1501"/>
            <p14:sldId id="1436"/>
            <p14:sldId id="1532"/>
            <p14:sldId id="1533"/>
            <p14:sldId id="1494"/>
            <p14:sldId id="1495"/>
            <p14:sldId id="1503"/>
          </p14:sldIdLst>
        </p14:section>
        <p14:section name="HOL" id="{262DF92D-807A-457B-83EF-C53B8BA76377}">
          <p14:sldIdLst>
            <p14:sldId id="1420"/>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69" autoAdjust="0"/>
    <p:restoredTop sz="86432" autoAdjust="0"/>
  </p:normalViewPr>
  <p:slideViewPr>
    <p:cSldViewPr>
      <p:cViewPr varScale="1">
        <p:scale>
          <a:sx n="52" d="100"/>
          <a:sy n="52" d="100"/>
        </p:scale>
        <p:origin x="18" y="624"/>
      </p:cViewPr>
      <p:guideLst/>
    </p:cSldViewPr>
  </p:slideViewPr>
  <p:outlineViewPr>
    <p:cViewPr>
      <p:scale>
        <a:sx n="33" d="100"/>
        <a:sy n="33" d="100"/>
      </p:scale>
      <p:origin x="0" y="-11196"/>
    </p:cViewPr>
  </p:outlineViewPr>
  <p:notesTextViewPr>
    <p:cViewPr>
      <p:scale>
        <a:sx n="100" d="100"/>
        <a:sy n="100" d="100"/>
      </p:scale>
      <p:origin x="0" y="0"/>
    </p:cViewPr>
  </p:notesTextViewPr>
  <p:sorterViewPr>
    <p:cViewPr>
      <p:scale>
        <a:sx n="53" d="50"/>
        <a:sy n="53" d="50"/>
      </p:scale>
      <p:origin x="0" y="-192"/>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notesMaster" Target="notesMasters/notesMaster1.xml"/><Relationship Id="rId118"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diagrams/_rels/data1.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image" Target="../media/image161.png"/></Relationships>
</file>

<file path=ppt/diagrams/_rels/data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image" Target="../media/image16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94A21196-FDA3-4CC7-90A7-885D5B0DAD01}">
      <dgm:prSet phldrT="[Text]" custT="1"/>
      <dgm:spPr/>
      <dgm:t>
        <a:bodyPr/>
        <a:lstStyle/>
        <a:p>
          <a:r>
            <a:rPr lang="en-US" sz="1600" dirty="0">
              <a:latin typeface="Segoe UI Semibold" panose="020B0702040204020203" pitchFamily="34" charset="0"/>
              <a:cs typeface="Segoe UI Semibold" panose="020B0702040204020203" pitchFamily="34" charset="0"/>
            </a:rPr>
            <a:t>Real-world Context </a:t>
          </a:r>
        </a:p>
      </dgm:t>
    </dgm:pt>
    <dgm:pt modelId="{EEBEADD4-20DB-4C11-87AB-C4E863000A73}" type="parTrans" cxnId="{37860C0D-F2C2-410F-A8BA-781A0F85571A}">
      <dgm:prSet/>
      <dgm:spPr/>
      <dgm:t>
        <a:bodyPr/>
        <a:lstStyle/>
        <a:p>
          <a:endParaRPr lang="en-US"/>
        </a:p>
      </dgm:t>
    </dgm:pt>
    <dgm:pt modelId="{4D64B551-245E-485F-B055-DDEDED88FDA5}" type="sibTrans" cxnId="{37860C0D-F2C2-410F-A8BA-781A0F85571A}">
      <dgm:prSet/>
      <dgm:spPr/>
      <dgm:t>
        <a:bodyPr/>
        <a:lstStyle/>
        <a:p>
          <a:endParaRPr lang="en-US"/>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gm:t>
    </dgm:pt>
    <dgm:pt modelId="{5A689305-EA8A-431D-B4BC-60A8AA76713E}" type="parTrans" cxnId="{64E72D2F-7CDF-4258-BF9E-CC42AE1496F2}">
      <dgm:prSet/>
      <dgm:spPr/>
      <dgm:t>
        <a:bodyPr/>
        <a:lstStyle/>
        <a:p>
          <a:endParaRPr lang="en-US"/>
        </a:p>
      </dgm:t>
    </dgm:pt>
    <dgm:pt modelId="{7305E687-8849-4EDB-90C9-4A658F70E41B}" type="sibTrans" cxnId="{64E72D2F-7CDF-4258-BF9E-CC42AE1496F2}">
      <dgm:prSet/>
      <dgm:spPr/>
      <dgm:t>
        <a:bodyPr/>
        <a:lstStyle/>
        <a:p>
          <a:endParaRPr lang="en-US"/>
        </a:p>
      </dgm:t>
    </dgm:pt>
    <dgm:pt modelId="{C811D49D-0AC9-4E1E-8AA0-10AAD12893B9}">
      <dgm:prSet phldrT="[Text]" custT="1"/>
      <dgm:spPr/>
      <dgm:t>
        <a:bodyPr/>
        <a:lstStyle/>
        <a:p>
          <a:r>
            <a:rPr lang="en-US" sz="1600" dirty="0">
              <a:latin typeface="Segoe UI Semibold" panose="020B0702040204020203" pitchFamily="34" charset="0"/>
              <a:cs typeface="Segoe UI Semibold" panose="020B0702040204020203" pitchFamily="34" charset="0"/>
            </a:rPr>
            <a:t>Sequence </a:t>
          </a:r>
        </a:p>
      </dgm:t>
    </dgm:pt>
    <dgm:pt modelId="{895A884E-1D0A-48DA-9652-B42B1BAE77B6}" type="parTrans" cxnId="{9BBC866E-D6F9-451C-BF77-DD68FF3F4EDE}">
      <dgm:prSet/>
      <dgm:spPr/>
      <dgm:t>
        <a:bodyPr/>
        <a:lstStyle/>
        <a:p>
          <a:endParaRPr lang="en-US"/>
        </a:p>
      </dgm:t>
    </dgm:pt>
    <dgm:pt modelId="{3B9B290B-BCD7-488E-A511-31DB1A86E0D1}" type="sibTrans" cxnId="{9BBC866E-D6F9-451C-BF77-DD68FF3F4EDE}">
      <dgm:prSet/>
      <dgm:spPr/>
      <dgm:t>
        <a:bodyPr/>
        <a:lstStyle/>
        <a:p>
          <a:endParaRPr lang="en-US"/>
        </a:p>
      </dgm:t>
    </dgm:pt>
    <dgm:pt modelId="{548514E2-E9C6-49CE-BBDE-419FD5E087C1}">
      <dgm:prSet phldrT="[Text]"/>
      <dgm:spPr>
        <a:solidFill>
          <a:schemeClr val="bg1"/>
        </a:solidFill>
      </dgm:spPr>
      <dgm:t>
        <a:bodyPr/>
        <a:lstStyle/>
        <a:p>
          <a:r>
            <a:rPr lang="en-US"/>
            <a:t>Real world Visualization </a:t>
          </a:r>
        </a:p>
      </dgm:t>
    </dgm:pt>
    <dgm:pt modelId="{35DBAA3B-7A3A-46EF-B85D-CC18A765DB70}" type="sibTrans" cxnId="{87539688-14DA-4BBF-BA8B-3737D8D51F34}">
      <dgm:prSet/>
      <dgm:spPr/>
      <dgm:t>
        <a:bodyPr/>
        <a:lstStyle/>
        <a:p>
          <a:endParaRPr lang="en-US"/>
        </a:p>
      </dgm:t>
    </dgm:pt>
    <dgm:pt modelId="{5DEEE76A-3C15-4311-8B43-B355E5D8A079}" type="parTrans" cxnId="{87539688-14DA-4BBF-BA8B-3737D8D51F34}">
      <dgm:prSet/>
      <dgm:spPr/>
      <dgm:t>
        <a:bodyPr/>
        <a:lstStyle/>
        <a:p>
          <a:endParaRPr lang="en-US"/>
        </a:p>
      </dgm:t>
    </dgm:pt>
    <dgm:pt modelId="{FCB20054-5588-48EE-AA95-5969AF76D6DF}" type="pres">
      <dgm:prSet presAssocID="{0CC0272F-6EFD-4009-A6A8-6F3AA8D82A6C}" presName="Name0" presStyleCnt="0">
        <dgm:presLayoutVars>
          <dgm:chMax val="1"/>
          <dgm:chPref val="1"/>
          <dgm:dir val="rev"/>
          <dgm:resizeHandles/>
        </dgm:presLayoutVars>
      </dgm:prSet>
      <dgm:spPr/>
    </dgm:pt>
    <dgm:pt modelId="{6ADDED57-BB7A-4F6F-8FA9-23F50048411F}" type="pres">
      <dgm:prSet presAssocID="{548514E2-E9C6-49CE-BBDE-419FD5E087C1}" presName="Parent" presStyleLbl="node1" presStyleIdx="0" presStyleCnt="2">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a:blip xmlns:r="http://schemas.openxmlformats.org/officeDocument/2006/relationships" r:embed="rId2"/>
          <a:srcRect/>
          <a:stretch>
            <a:fillRect l="-37000" r="-37000"/>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a:solidFill>
            <a:srgbClr val="4668C5"/>
          </a:solidFill>
        </a:ln>
      </dgm:spPr>
    </dgm:pt>
    <dgm:pt modelId="{3E4770B9-F0C4-4DAB-BEE7-036CB60CA029}" type="pres">
      <dgm:prSet presAssocID="{C811D49D-0AC9-4E1E-8AA0-10AAD12893B9}" presName="Child3" presStyleLbl="revTx" presStyleIdx="2" presStyleCnt="3">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548514E2-E9C6-49CE-BBDE-419FD5E087C1}">
      <dgm:prSet phldrT="[Text]" custT="1"/>
      <dgm:spPr>
        <a:solidFill>
          <a:srgbClr val="4668C5"/>
        </a:solidFill>
      </dgm:spPr>
      <dgm:t>
        <a:bodyPr/>
        <a:lstStyle/>
        <a:p>
          <a:r>
            <a:rPr lang="en-US" sz="1800"/>
            <a:t>See the full picture with </a:t>
          </a:r>
          <a:r>
            <a:rPr lang="en-IN" sz="1800"/>
            <a:t>Unified Dashboards</a:t>
          </a:r>
          <a:endParaRPr lang="en-US" sz="1800"/>
        </a:p>
      </dgm:t>
    </dgm:pt>
    <dgm:pt modelId="{5DEEE76A-3C15-4311-8B43-B355E5D8A079}" type="parTrans" cxnId="{87539688-14DA-4BBF-BA8B-3737D8D51F34}">
      <dgm:prSet/>
      <dgm:spPr/>
      <dgm:t>
        <a:bodyPr/>
        <a:lstStyle/>
        <a:p>
          <a:endParaRPr lang="en-US" sz="2400"/>
        </a:p>
      </dgm:t>
    </dgm:pt>
    <dgm:pt modelId="{35DBAA3B-7A3A-46EF-B85D-CC18A765DB70}" type="sibTrans" cxnId="{87539688-14DA-4BBF-BA8B-3737D8D51F34}">
      <dgm:prSet/>
      <dgm:spPr/>
      <dgm:t>
        <a:bodyPr/>
        <a:lstStyle/>
        <a:p>
          <a:endParaRPr lang="en-US" sz="2400"/>
        </a:p>
      </dgm:t>
    </dgm:pt>
    <dgm:pt modelId="{94A21196-FDA3-4CC7-90A7-885D5B0DAD01}">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gm:t>
    </dgm:pt>
    <dgm:pt modelId="{EEBEADD4-20DB-4C11-87AB-C4E863000A73}" type="parTrans" cxnId="{37860C0D-F2C2-410F-A8BA-781A0F85571A}">
      <dgm:prSet/>
      <dgm:spPr/>
      <dgm:t>
        <a:bodyPr/>
        <a:lstStyle/>
        <a:p>
          <a:endParaRPr lang="en-US" sz="2400"/>
        </a:p>
      </dgm:t>
    </dgm:pt>
    <dgm:pt modelId="{4D64B551-245E-485F-B055-DDEDED88FDA5}" type="sibTrans" cxnId="{37860C0D-F2C2-410F-A8BA-781A0F85571A}">
      <dgm:prSet/>
      <dgm:spPr/>
      <dgm:t>
        <a:bodyPr/>
        <a:lstStyle/>
        <a:p>
          <a:endParaRPr lang="en-US" sz="2400"/>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gm:t>
    </dgm:pt>
    <dgm:pt modelId="{5A689305-EA8A-431D-B4BC-60A8AA76713E}" type="parTrans" cxnId="{64E72D2F-7CDF-4258-BF9E-CC42AE1496F2}">
      <dgm:prSet/>
      <dgm:spPr/>
      <dgm:t>
        <a:bodyPr/>
        <a:lstStyle/>
        <a:p>
          <a:endParaRPr lang="en-US" sz="2400"/>
        </a:p>
      </dgm:t>
    </dgm:pt>
    <dgm:pt modelId="{7305E687-8849-4EDB-90C9-4A658F70E41B}" type="sibTrans" cxnId="{64E72D2F-7CDF-4258-BF9E-CC42AE1496F2}">
      <dgm:prSet/>
      <dgm:spPr/>
      <dgm:t>
        <a:bodyPr/>
        <a:lstStyle/>
        <a:p>
          <a:endParaRPr lang="en-US" sz="2400"/>
        </a:p>
      </dgm:t>
    </dgm:pt>
    <dgm:pt modelId="{C811D49D-0AC9-4E1E-8AA0-10AAD12893B9}">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gm:t>
    </dgm:pt>
    <dgm:pt modelId="{895A884E-1D0A-48DA-9652-B42B1BAE77B6}" type="parTrans" cxnId="{9BBC866E-D6F9-451C-BF77-DD68FF3F4EDE}">
      <dgm:prSet/>
      <dgm:spPr/>
      <dgm:t>
        <a:bodyPr/>
        <a:lstStyle/>
        <a:p>
          <a:endParaRPr lang="en-US" sz="2400"/>
        </a:p>
      </dgm:t>
    </dgm:pt>
    <dgm:pt modelId="{3B9B290B-BCD7-488E-A511-31DB1A86E0D1}" type="sibTrans" cxnId="{9BBC866E-D6F9-451C-BF77-DD68FF3F4EDE}">
      <dgm:prSet/>
      <dgm:spPr/>
      <dgm:t>
        <a:bodyPr/>
        <a:lstStyle/>
        <a:p>
          <a:endParaRPr lang="en-US" sz="2400"/>
        </a:p>
      </dgm:t>
    </dgm:pt>
    <dgm:pt modelId="{FCB20054-5588-48EE-AA95-5969AF76D6DF}" type="pres">
      <dgm:prSet presAssocID="{0CC0272F-6EFD-4009-A6A8-6F3AA8D82A6C}" presName="Name0" presStyleCnt="0">
        <dgm:presLayoutVars>
          <dgm:chMax val="1"/>
          <dgm:chPref val="1"/>
          <dgm:dir/>
          <dgm:resizeHandles/>
        </dgm:presLayoutVars>
      </dgm:prSet>
      <dgm:spPr/>
    </dgm:pt>
    <dgm:pt modelId="{6ADDED57-BB7A-4F6F-8FA9-23F50048411F}" type="pres">
      <dgm:prSet presAssocID="{548514E2-E9C6-49CE-BBDE-419FD5E087C1}" presName="Parent" presStyleLbl="node1" presStyleIdx="0" presStyleCnt="2" custLinFactNeighborX="1303" custLinFactNeighborY="479">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rotWithShape="1">
          <a:blip xmlns:r="http://schemas.openxmlformats.org/officeDocument/2006/relationships" r:embed="rId1"/>
          <a:stretch>
            <a:fillRect/>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rotWithShape="1">
          <a:blip xmlns:r="http://schemas.openxmlformats.org/officeDocument/2006/relationships" r:embed="rId2"/>
          <a:stretch>
            <a:fillRect/>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custLinFactNeighborX="-19193" custLinFactNeighborY="14182"/>
      <dgm:spPr>
        <a:blipFill rotWithShape="1">
          <a:blip xmlns:r="http://schemas.openxmlformats.org/officeDocument/2006/relationships" r:embed="rId3"/>
          <a:stretch>
            <a:fillRect/>
          </a:stretch>
        </a:blipFill>
        <a:ln>
          <a:solidFill>
            <a:srgbClr val="4668C5"/>
          </a:solidFill>
        </a:ln>
      </dgm:spPr>
    </dgm:pt>
    <dgm:pt modelId="{3E4770B9-F0C4-4DAB-BEE7-036CB60CA029}" type="pres">
      <dgm:prSet presAssocID="{C811D49D-0AC9-4E1E-8AA0-10AAD12893B9}" presName="Child3" presStyleLbl="revTx" presStyleIdx="2" presStyleCnt="3" custLinFactNeighborX="-12087" custLinFactNeighborY="20050">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4671574" y="1438977"/>
          <a:ext cx="2587964" cy="2588092"/>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Real world Visualization </a:t>
          </a:r>
        </a:p>
      </dsp:txBody>
      <dsp:txXfrm>
        <a:off x="5050573" y="1817994"/>
        <a:ext cx="1829966" cy="1830058"/>
      </dsp:txXfrm>
    </dsp:sp>
    <dsp:sp modelId="{879877D4-284E-4A41-B406-7D24906F0DED}">
      <dsp:nvSpPr>
        <dsp:cNvPr id="0" name=""/>
        <dsp:cNvSpPr/>
      </dsp:nvSpPr>
      <dsp:spPr>
        <a:xfrm rot="10800000">
          <a:off x="3377205" y="0"/>
          <a:ext cx="5216908" cy="5438311"/>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3366380" y="458449"/>
          <a:ext cx="1386381" cy="138676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1405496" y="480746"/>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Real-world Context </a:t>
          </a:r>
        </a:p>
      </dsp:txBody>
      <dsp:txXfrm>
        <a:off x="1405496" y="480746"/>
        <a:ext cx="1855725" cy="1342175"/>
      </dsp:txXfrm>
    </dsp:sp>
    <dsp:sp modelId="{345A5D85-AA1E-47F7-B39E-E199AA9F2120}">
      <dsp:nvSpPr>
        <dsp:cNvPr id="0" name=""/>
        <dsp:cNvSpPr/>
      </dsp:nvSpPr>
      <dsp:spPr>
        <a:xfrm>
          <a:off x="2830539" y="2036103"/>
          <a:ext cx="1386381" cy="1386769"/>
        </a:xfrm>
        <a:prstGeom prst="ellipse">
          <a:avLst/>
        </a:prstGeom>
        <a:blipFill>
          <a:blip xmlns:r="http://schemas.openxmlformats.org/officeDocument/2006/relationships" r:embed="rId2"/>
          <a:srcRect/>
          <a:stretch>
            <a:fillRect l="-37000" r="-37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861923" y="2055681"/>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sp:txBody>
      <dsp:txXfrm>
        <a:off x="861923" y="2055681"/>
        <a:ext cx="1855725" cy="1342175"/>
      </dsp:txXfrm>
    </dsp:sp>
    <dsp:sp modelId="{CC5F69B1-10B4-4534-B21F-982D0D1D92BD}">
      <dsp:nvSpPr>
        <dsp:cNvPr id="0" name=""/>
        <dsp:cNvSpPr/>
      </dsp:nvSpPr>
      <dsp:spPr>
        <a:xfrm>
          <a:off x="3366380" y="3636054"/>
          <a:ext cx="1386381" cy="138676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1405496" y="3664333"/>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Sequence </a:t>
          </a:r>
        </a:p>
      </dsp:txBody>
      <dsp:txXfrm>
        <a:off x="1405496" y="3664333"/>
        <a:ext cx="1855725" cy="134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1618028" y="1450426"/>
          <a:ext cx="2586275" cy="2586403"/>
        </a:xfrm>
        <a:prstGeom prst="ellipse">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See the full picture with </a:t>
          </a:r>
          <a:r>
            <a:rPr lang="en-IN" sz="1800" kern="1200"/>
            <a:t>Unified Dashboards</a:t>
          </a:r>
          <a:endParaRPr lang="en-US" sz="1800" kern="1200"/>
        </a:p>
      </dsp:txBody>
      <dsp:txXfrm>
        <a:off x="1996779" y="1829196"/>
        <a:ext cx="1828773" cy="1828863"/>
      </dsp:txXfrm>
    </dsp:sp>
    <dsp:sp modelId="{879877D4-284E-4A41-B406-7D24906F0DED}">
      <dsp:nvSpPr>
        <dsp:cNvPr id="0" name=""/>
        <dsp:cNvSpPr/>
      </dsp:nvSpPr>
      <dsp:spPr>
        <a:xfrm>
          <a:off x="250623" y="0"/>
          <a:ext cx="5213504" cy="5434762"/>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4089469" y="458150"/>
          <a:ext cx="1385477" cy="1385864"/>
        </a:xfrm>
        <a:prstGeom prst="ellipse">
          <a:avLst/>
        </a:prstGeom>
        <a:blipFill rotWithShape="1">
          <a:blip xmlns:r="http://schemas.openxmlformats.org/officeDocument/2006/relationships" r:embed="rId1"/>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5580035" y="480432"/>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sp:txBody>
      <dsp:txXfrm>
        <a:off x="5580035" y="480432"/>
        <a:ext cx="1854514" cy="1341299"/>
      </dsp:txXfrm>
    </dsp:sp>
    <dsp:sp modelId="{345A5D85-AA1E-47F7-B39E-E199AA9F2120}">
      <dsp:nvSpPr>
        <dsp:cNvPr id="0" name=""/>
        <dsp:cNvSpPr/>
      </dsp:nvSpPr>
      <dsp:spPr>
        <a:xfrm>
          <a:off x="4624960" y="2034774"/>
          <a:ext cx="1385477" cy="1385864"/>
        </a:xfrm>
        <a:prstGeom prst="ellipse">
          <a:avLst/>
        </a:prstGeom>
        <a:blipFill rotWithShape="1">
          <a:blip xmlns:r="http://schemas.openxmlformats.org/officeDocument/2006/relationships" r:embed="rId2"/>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6123253" y="2054340"/>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sp:txBody>
      <dsp:txXfrm>
        <a:off x="6123253" y="2054340"/>
        <a:ext cx="1854514" cy="1341299"/>
      </dsp:txXfrm>
    </dsp:sp>
    <dsp:sp modelId="{CC5F69B1-10B4-4534-B21F-982D0D1D92BD}">
      <dsp:nvSpPr>
        <dsp:cNvPr id="0" name=""/>
        <dsp:cNvSpPr/>
      </dsp:nvSpPr>
      <dsp:spPr>
        <a:xfrm>
          <a:off x="3823554" y="3830225"/>
          <a:ext cx="1385477" cy="1385864"/>
        </a:xfrm>
        <a:prstGeom prst="ellipse">
          <a:avLst/>
        </a:prstGeom>
        <a:blipFill rotWithShape="1">
          <a:blip xmlns:r="http://schemas.openxmlformats.org/officeDocument/2006/relationships" r:embed="rId3"/>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5355880" y="3930873"/>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sp:txBody>
      <dsp:txXfrm>
        <a:off x="5355880" y="3930873"/>
        <a:ext cx="1854514" cy="1341299"/>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10/31/2017 3:59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10/31/2017 3:59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pport.powerbi.com/knowledgebase/articles/505323-why-you-need-dirsync-to-connect-to-on-premises-an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ustomers.microsoft.com/Pages/CustomerStory.aspx?recid=2546"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aka.ms/BI"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baseline="0" dirty="0"/>
              <a:t>&lt;Start with the text on slide&gt; </a:t>
            </a:r>
          </a:p>
          <a:p>
            <a:endParaRPr lang="en-US" sz="1100" b="1" baseline="0" dirty="0"/>
          </a:p>
          <a:p>
            <a:r>
              <a:rPr lang="en-US" sz="1100" b="1" baseline="0" dirty="0"/>
              <a:t>At Microsoft, we believe everyone should have easy access to the data they need to make informed decisions and take proactive actions. Currently, only about 10% of an institution’s stakeholders have access or can make use of available data. </a:t>
            </a:r>
          </a:p>
          <a:p>
            <a:endParaRPr lang="en-US" sz="1100" b="1" baseline="0" dirty="0"/>
          </a:p>
          <a:p>
            <a:r>
              <a:rPr lang="en-US" sz="1100" b="0" baseline="0" dirty="0"/>
              <a:t>The challenge is that accessing and analyzing data can be very complex and daunting. </a:t>
            </a:r>
          </a:p>
          <a:p>
            <a:endParaRPr lang="en-US" sz="1100" b="0" baseline="0" dirty="0"/>
          </a:p>
          <a:p>
            <a:r>
              <a:rPr lang="en-US" sz="1100" b="0" baseline="0" dirty="0"/>
              <a:t>Each audience needs varying degrees and types of insights and analytics, and there are different ways that they would use that data. For example, teachers for improving student learning and teaching tactics; superintendents to make program decisions, EDU policy makers to make budgetary and other policy-level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baseline="0" dirty="0"/>
              <a:t>However, how can your teachers, superintendents, provosts, line-of-business managers, and other stakeholders easily access the data they need and get it into the right format so that they can analyze and act on 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93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By providing the tools to make data collection, predictive analysis, reporting, and sharing easily and readily available to you and your stakeholders, we help your provosts, superintendents, teachers, and others gain insights, understand future trends, make proactive adjustments, put new ideas into action, and get the outcomes you want. As you can see on this slide, with analytics, students get feedback on their pattern of performance and instructors are able to better engage by using detailed reports on all their students. </a:t>
            </a:r>
          </a:p>
          <a:p>
            <a:r>
              <a:rPr lang="en-US" sz="1200" b="0" i="0" kern="1200" baseline="0" dirty="0">
                <a:solidFill>
                  <a:schemeClr val="tx1"/>
                </a:solidFill>
                <a:effectLst/>
                <a:latin typeface="+mn-lt"/>
                <a:ea typeface="+mn-ea"/>
                <a:cs typeface="+mn-cs"/>
              </a:rPr>
              <a:t>A difficult area in the past has been getting feedback on class content, and analytics allows you to do that with access to data on content usage and understanding the relationship between content and learning.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13</a:t>
            </a:fld>
            <a:endParaRPr lang="en-US"/>
          </a:p>
        </p:txBody>
      </p:sp>
    </p:spTree>
    <p:extLst>
      <p:ext uri="{BB962C8B-B14F-4D97-AF65-F5344CB8AC3E}">
        <p14:creationId xmlns:p14="http://schemas.microsoft.com/office/powerpoint/2010/main" val="3617023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How does it work? </a:t>
            </a:r>
          </a:p>
          <a:p>
            <a:endParaRPr lang="en-US" sz="1200" b="0" i="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help you by ensuring that your customers can discover the right information, analyze it using the right tools, and share it with the right people to make the right strategic decisions.</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Identify</a:t>
            </a:r>
            <a:r>
              <a:rPr lang="en-US" sz="1200" kern="1200" dirty="0">
                <a:solidFill>
                  <a:schemeClr val="tx1"/>
                </a:solidFill>
                <a:effectLst/>
                <a:latin typeface="+mn-lt"/>
                <a:ea typeface="+mn-ea"/>
                <a:cs typeface="+mn-cs"/>
              </a:rPr>
              <a:t>: Education institution identifies what are their complex challenges and key questions they would like to answer, such as how to lower dropout rates, measure teacher performance, etc. </a:t>
            </a:r>
          </a:p>
          <a:p>
            <a:pPr lvl="0"/>
            <a:r>
              <a:rPr lang="en-US" sz="1200" b="1" kern="1200" dirty="0">
                <a:solidFill>
                  <a:schemeClr val="tx1"/>
                </a:solidFill>
                <a:effectLst/>
                <a:latin typeface="+mn-lt"/>
                <a:ea typeface="+mn-ea"/>
                <a:cs typeface="+mn-cs"/>
              </a:rPr>
              <a:t>Inventory</a:t>
            </a:r>
            <a:r>
              <a:rPr lang="en-US" sz="1200" kern="1200" dirty="0">
                <a:solidFill>
                  <a:schemeClr val="tx1"/>
                </a:solidFill>
                <a:effectLst/>
                <a:latin typeface="+mn-lt"/>
                <a:ea typeface="+mn-ea"/>
                <a:cs typeface="+mn-cs"/>
              </a:rPr>
              <a:t>: Take inventory of the current data to figure out what the education institution currently tracks and what systems are used. This might require database experts to clean and compile the data into an appropriate format.  </a:t>
            </a:r>
          </a:p>
          <a:p>
            <a:pPr lvl="0"/>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Involve a data scientist in-house or with a Microsoft Partner to identify what queries need to be set up to update the data and what algorithm should be used with Advanced Analytics tools such as Azure Machine Learning. Usually a one-time task for the initial set up that is refreshed daily and can be iterated to improve data outcomes over time. </a:t>
            </a:r>
          </a:p>
          <a:p>
            <a:r>
              <a:rPr lang="en-US" sz="1200" b="1" kern="1200" dirty="0">
                <a:solidFill>
                  <a:schemeClr val="tx1"/>
                </a:solidFill>
                <a:effectLst/>
                <a:latin typeface="+mn-lt"/>
                <a:ea typeface="+mn-ea"/>
                <a:cs typeface="+mn-cs"/>
              </a:rPr>
              <a:t>Solve: </a:t>
            </a:r>
            <a:r>
              <a:rPr lang="en-US" sz="1200" kern="1200" dirty="0">
                <a:solidFill>
                  <a:schemeClr val="tx1"/>
                </a:solidFill>
                <a:effectLst/>
                <a:latin typeface="+mn-lt"/>
                <a:ea typeface="+mn-ea"/>
                <a:cs typeface="+mn-cs"/>
              </a:rPr>
              <a:t>Create a visual dashboard in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that provides results on the key questions and can be personalized in different ways according to the stakeholders accessing it. Getting insights isn’t just for the skilled analyst. BI analysis is simply another routine aspect of the job for all professionals. Microsoft provides the powerful visualization tools with the intuitive interface to get the right information, analyze data, and visualize it to find the trends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insights to drive your business. With personalized insights, your users can mine and examine data through </a:t>
            </a:r>
            <a:r>
              <a:rPr lang="en-US" sz="1200" b="1" kern="1200" dirty="0">
                <a:solidFill>
                  <a:schemeClr val="tx1"/>
                </a:solidFill>
                <a:effectLst/>
                <a:latin typeface="+mn-lt"/>
                <a:ea typeface="+mn-ea"/>
                <a:cs typeface="+mn-cs"/>
              </a:rPr>
              <a:t>advanced analysis </a:t>
            </a:r>
            <a:r>
              <a:rPr lang="en-US" sz="1200" kern="1200" dirty="0">
                <a:solidFill>
                  <a:schemeClr val="tx1"/>
                </a:solidFill>
                <a:effectLst/>
                <a:latin typeface="+mn-lt"/>
                <a:ea typeface="+mn-ea"/>
                <a:cs typeface="+mn-cs"/>
              </a:rPr>
              <a:t>tools that they are already familiar and comfortable with. And business professionals should be able to visually display the data in a way that is relevant to their jobs. This makes getting insights </a:t>
            </a:r>
            <a:r>
              <a:rPr lang="en-US" sz="1200" b="1" kern="1200" dirty="0">
                <a:solidFill>
                  <a:schemeClr val="tx1"/>
                </a:solidFill>
                <a:effectLst/>
                <a:latin typeface="+mn-lt"/>
                <a:ea typeface="+mn-ea"/>
                <a:cs typeface="+mn-cs"/>
              </a:rPr>
              <a:t>fast and easy </a:t>
            </a:r>
            <a:r>
              <a:rPr lang="en-US" sz="1200" kern="1200" dirty="0">
                <a:solidFill>
                  <a:schemeClr val="tx1"/>
                </a:solidFill>
                <a:effectLst/>
                <a:latin typeface="+mn-lt"/>
                <a:ea typeface="+mn-ea"/>
                <a:cs typeface="+mn-cs"/>
              </a:rPr>
              <a:t>with a self-service approach to insights. This allows your end users to </a:t>
            </a:r>
            <a:r>
              <a:rPr lang="en-US" sz="1200" b="1" kern="1200" dirty="0">
                <a:solidFill>
                  <a:schemeClr val="tx1"/>
                </a:solidFill>
                <a:effectLst/>
                <a:latin typeface="+mn-lt"/>
                <a:ea typeface="+mn-ea"/>
                <a:cs typeface="+mn-cs"/>
              </a:rPr>
              <a:t>form theories, analyze information, and refine </a:t>
            </a:r>
            <a:r>
              <a:rPr lang="en-US" sz="1200" kern="1200" dirty="0">
                <a:solidFill>
                  <a:schemeClr val="tx1"/>
                </a:solidFill>
                <a:effectLst/>
                <a:latin typeface="+mn-lt"/>
                <a:ea typeface="+mn-ea"/>
                <a:cs typeface="+mn-cs"/>
              </a:rPr>
              <a:t>them as they visualize the information.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Action:</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Finally, when you </a:t>
            </a:r>
            <a:r>
              <a:rPr lang="en-US" sz="1200" b="1" kern="1200" dirty="0">
                <a:solidFill>
                  <a:schemeClr val="tx1"/>
                </a:solidFill>
                <a:effectLst/>
                <a:latin typeface="Segoe UI Light" pitchFamily="34" charset="0"/>
                <a:ea typeface="+mn-ea"/>
                <a:cs typeface="+mn-cs"/>
              </a:rPr>
              <a:t>take action and operationalize </a:t>
            </a:r>
            <a:r>
              <a:rPr lang="en-US" sz="1200" kern="1200" dirty="0">
                <a:solidFill>
                  <a:schemeClr val="tx1"/>
                </a:solidFill>
                <a:effectLst/>
                <a:latin typeface="Segoe UI Light" pitchFamily="34" charset="0"/>
                <a:ea typeface="+mn-ea"/>
                <a:cs typeface="+mn-cs"/>
              </a:rPr>
              <a:t>the insights that you have uncovered, you </a:t>
            </a:r>
            <a:r>
              <a:rPr lang="en-US" sz="1200" kern="1200" dirty="0">
                <a:solidFill>
                  <a:schemeClr val="tx1"/>
                </a:solidFill>
                <a:effectLst/>
                <a:latin typeface="+mn-lt"/>
                <a:ea typeface="+mn-ea"/>
                <a:cs typeface="+mn-cs"/>
              </a:rPr>
              <a:t>address the </a:t>
            </a:r>
            <a:r>
              <a:rPr lang="en-US" sz="1200" b="1" kern="1200" dirty="0">
                <a:solidFill>
                  <a:schemeClr val="tx1"/>
                </a:solidFill>
                <a:effectLst/>
                <a:latin typeface="+mn-lt"/>
                <a:ea typeface="+mn-ea"/>
                <a:cs typeface="+mn-cs"/>
              </a:rPr>
              <a:t>collaborative</a:t>
            </a:r>
            <a:r>
              <a:rPr lang="en-US" sz="1200" kern="1200" dirty="0">
                <a:solidFill>
                  <a:schemeClr val="tx1"/>
                </a:solidFill>
                <a:effectLst/>
                <a:latin typeface="+mn-lt"/>
                <a:ea typeface="+mn-ea"/>
                <a:cs typeface="+mn-cs"/>
              </a:rPr>
              <a:t> needs of an insights solution. Critical business decisions involve multiple stakeholders. Teams, not just individuals, assess situations</a:t>
            </a:r>
            <a:r>
              <a:rPr lang="en-US" sz="1200" kern="1200" dirty="0">
                <a:solidFill>
                  <a:schemeClr val="tx1"/>
                </a:solidFill>
                <a:effectLst/>
                <a:latin typeface="Segoe UI Symbol"/>
                <a:ea typeface="Segoe UI Symbol"/>
                <a:cs typeface="+mn-cs"/>
              </a:rPr>
              <a:t>—</a:t>
            </a:r>
            <a:r>
              <a:rPr lang="en-US" sz="1200" kern="1200" dirty="0">
                <a:solidFill>
                  <a:schemeClr val="tx1"/>
                </a:solidFill>
                <a:effectLst/>
                <a:latin typeface="+mn-lt"/>
                <a:ea typeface="+mn-ea"/>
                <a:cs typeface="+mn-cs"/>
              </a:rPr>
              <a:t>so give your workforce the ability to make team-based decisions easily. Workers can share information about why events are unfolding the way they are. This helps provide a business context for their findings. Business professionals share their findings and discuss the meaning and possible options for improving business performance. Business executives and everyone else can access information from any device, which allows them to drill into data and make "in-the-moment" business decisions. With these capabilities, you can take advantage of the collective intelligence of the organization to adjust strategy</a:t>
            </a:r>
            <a:r>
              <a:rPr lang="en-US" sz="1200" kern="1200" baseline="0" dirty="0">
                <a:solidFill>
                  <a:schemeClr val="tx1"/>
                </a:solidFill>
                <a:effectLst/>
                <a:latin typeface="+mn-lt"/>
                <a:ea typeface="+mn-ea"/>
                <a:cs typeface="+mn-cs"/>
              </a:rPr>
              <a:t> and programs, and to improve results</a:t>
            </a:r>
            <a:r>
              <a:rPr lang="en-US" sz="1200" kern="1200" dirty="0">
                <a:solidFill>
                  <a:schemeClr val="tx1"/>
                </a:solidFill>
                <a:effectLst/>
                <a:latin typeface="+mn-lt"/>
                <a:ea typeface="+mn-ea"/>
                <a:cs typeface="+mn-cs"/>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154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https://customers.microsoft.com/Pages/CustomerStory.aspx?recid=20703</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15</a:t>
            </a:fld>
            <a:endParaRPr lang="en-US"/>
          </a:p>
        </p:txBody>
      </p:sp>
    </p:spTree>
    <p:extLst>
      <p:ext uri="{BB962C8B-B14F-4D97-AF65-F5344CB8AC3E}">
        <p14:creationId xmlns:p14="http://schemas.microsoft.com/office/powerpoint/2010/main" val="570499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is the new currency—the formula is relatively simple as to how we get our returns on data</a:t>
            </a:r>
            <a:endParaRPr lang="en-US" sz="1800" kern="1200" dirty="0">
              <a:solidFill>
                <a:schemeClr val="tx1"/>
              </a:solidFill>
              <a:effectLst/>
              <a:latin typeface="+mn-lt"/>
              <a:ea typeface="MS PGothic" panose="020B0600070205080204" pitchFamily="34" charset="-128"/>
              <a:cs typeface="ＭＳ Ｐゴシック" charset="0"/>
            </a:endParaRPr>
          </a:p>
          <a:p>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dirty="0">
              <a:solidFill>
                <a:schemeClr val="tx1"/>
              </a:solidFill>
              <a:effectLst/>
              <a:latin typeface="+mn-lt"/>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Capturing diverse data: You can no longer just think about what to do with traditional data types. You need to be open to and capable of collecting a wide array of data—including new data types.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Utilize new analytics: Logical data warehouses are no longer going to extract and transform new data types. You need to explore new analytical capabilities that are suited to new data types and real-time decision making needs.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Deliver to more people: To unlock insights, you need to democratize your data across the organization. </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Uncover real-time insights: With the rise of the Internet of Things, and the instrumentation of just about everything, the ability to provide real-time visibility across lines of business represents a big value opportunity.</a:t>
            </a:r>
            <a:endParaRPr lang="en-US" sz="1800" kern="1200" dirty="0">
              <a:solidFill>
                <a:schemeClr val="tx1"/>
              </a:solidFill>
              <a:effectLst/>
              <a:latin typeface="+mn-lt"/>
              <a:ea typeface="MS PGothic" panose="020B0600070205080204" pitchFamily="34" charset="-128"/>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This means that data really is a new currency of the twenty-first century business economy. </a:t>
            </a:r>
            <a:endParaRPr lang="en-US" sz="1800" kern="1200" dirty="0">
              <a:solidFill>
                <a:schemeClr val="tx1"/>
              </a:solidFill>
              <a:effectLst/>
              <a:latin typeface="+mn-lt"/>
              <a:ea typeface="MS PGothic" panose="020B0600070205080204" pitchFamily="34" charset="-128"/>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5B890FDF-60E2-B145-B5D7-0FE7E8EC781D}" type="slidenum">
              <a:rPr lang="en-US" sz="1200">
                <a:solidFill>
                  <a:prstClr val="black"/>
                </a:solidFill>
                <a:latin typeface="Calibri" charset="0"/>
              </a:rPr>
              <a:pPr eaLnBrk="1" hangingPunct="1"/>
              <a:t>16</a:t>
            </a:fld>
            <a:endParaRPr lang="en-US" sz="1200" dirty="0">
              <a:solidFill>
                <a:prstClr val="black"/>
              </a:solidFill>
              <a:latin typeface="Calibri" charset="0"/>
            </a:endParaRPr>
          </a:p>
        </p:txBody>
      </p:sp>
    </p:spTree>
    <p:extLst>
      <p:ext uri="{BB962C8B-B14F-4D97-AF65-F5344CB8AC3E}">
        <p14:creationId xmlns:p14="http://schemas.microsoft.com/office/powerpoint/2010/main" val="36260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90,000 companies,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r>
              <a:rPr lang="en-US">
                <a:solidFill>
                  <a:prstClr val="black"/>
                </a:solidFill>
              </a:rPr>
              <a:t>Worldwide Partner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3:59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700154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sz="1200" dirty="0">
              <a:solidFill>
                <a:schemeClr val="tx1"/>
              </a:solidFill>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10/31/2017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178482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Cross-platform, native mobile apps. </a:t>
            </a:r>
            <a:r>
              <a:rPr lang="en-US" sz="9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10/31/2017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228645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Get started quickly</a:t>
            </a:r>
            <a:r>
              <a:rPr lang="en-US" sz="900" kern="1200" dirty="0">
                <a:solidFill>
                  <a:schemeClr val="tx1"/>
                </a:solidFill>
                <a:effectLst/>
                <a:latin typeface="Segoe UI Light" pitchFamily="34" charset="0"/>
                <a:ea typeface="+mn-ea"/>
                <a:cs typeface="+mn-cs"/>
              </a:rPr>
              <a:t>. While even some legacy business intelligence solutions provided “connectors” for SaaS services, Power BI takes it a few steps further by providing complete, “out of the box” content packs for Power BI for these services. When a Power BI user connects to their Google Analytics data, for example, they get a curated collection of dashboards and reports that continuously update with the latest data from the user’s Google Analytics account. We are effectively acting as a team of IT, BI and business analysis professionals on behalf of the user. The result is that more people can connect with and gain insight from their data, faster and more simply than ever before. What used to take days, weeks, months or even years of complex coordinated work now happens quickly.</a:t>
            </a:r>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277557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666535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we are going to talk about is of top</a:t>
            </a:r>
            <a:r>
              <a:rPr lang="en-US" baseline="0" dirty="0"/>
              <a:t> of mind as it focuses on student lifecycle and success management. Students are at the core of every institution. In this presentation, we’re going to answer 2 questions- </a:t>
            </a:r>
          </a:p>
          <a:p>
            <a:pPr marL="228600" indent="-228600">
              <a:buAutoNum type="arabicParenR"/>
            </a:pPr>
            <a:r>
              <a:rPr lang="en-US" baseline="0" dirty="0"/>
              <a:t>How should an educational institute manage its students lifecycle from prospecting to current students to alumni management. What does Microsoft offer in this space?</a:t>
            </a:r>
          </a:p>
          <a:p>
            <a:pPr marL="228600" indent="-228600">
              <a:buAutoNum type="arabicParenR"/>
            </a:pPr>
            <a:r>
              <a:rPr lang="en-US" baseline="0" dirty="0"/>
              <a:t>And secondly, what key metrics should be analyzed and shared to manage the success of students and institutions. What Microsoft technologies can help?</a:t>
            </a:r>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4</a:t>
            </a:fld>
            <a:endParaRPr lang="en-US"/>
          </a:p>
        </p:txBody>
      </p:sp>
    </p:spTree>
    <p:extLst>
      <p:ext uri="{BB962C8B-B14F-4D97-AF65-F5344CB8AC3E}">
        <p14:creationId xmlns:p14="http://schemas.microsoft.com/office/powerpoint/2010/main" val="340506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a:t>
            </a:r>
            <a:r>
              <a:rPr lang="en-US" sz="1200" kern="1200" baseline="0" dirty="0">
                <a:solidFill>
                  <a:schemeClr val="tx1"/>
                </a:solidFill>
                <a:effectLst/>
                <a:latin typeface="+mn-lt"/>
                <a:ea typeface="+mn-ea"/>
                <a:cs typeface="+mn-cs"/>
              </a:rPr>
              <a:t> your Excel data to the next level with Power BI. Pin live Excel charts and ranges to a Power BI Dashboard or share your spreadsheets to Power BI and view them through Excel Online.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177414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8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800" kern="120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a:p>
            <a:pPr lvl="0"/>
            <a:r>
              <a:rPr lang="en-US" sz="8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800" kern="1200" baseline="0" dirty="0">
                <a:solidFill>
                  <a:schemeClr val="tx1"/>
                </a:solidFill>
                <a:effectLst/>
                <a:latin typeface="Segoe UI Light" pitchFamily="34" charset="0"/>
                <a:ea typeface="+mn-ea"/>
                <a:cs typeface="+mn-cs"/>
              </a:rPr>
              <a:t> reports for</a:t>
            </a:r>
            <a:r>
              <a:rPr lang="en-US" sz="800" kern="1200" dirty="0">
                <a:solidFill>
                  <a:schemeClr val="tx1"/>
                </a:solidFill>
                <a:effectLst/>
                <a:latin typeface="Segoe UI Light" pitchFamily="34" charset="0"/>
                <a:ea typeface="+mn-ea"/>
                <a:cs typeface="+mn-cs"/>
              </a:rPr>
              <a:t> data exploration.</a:t>
            </a:r>
            <a:r>
              <a:rPr lang="en-US" sz="800" kern="1200" baseline="0" dirty="0">
                <a:solidFill>
                  <a:schemeClr val="tx1"/>
                </a:solidFill>
                <a:effectLst/>
                <a:latin typeface="Segoe UI Light" pitchFamily="34" charset="0"/>
                <a:ea typeface="+mn-ea"/>
                <a:cs typeface="+mn-cs"/>
              </a:rPr>
              <a:t> Power BI Desktop </a:t>
            </a:r>
            <a:r>
              <a:rPr lang="en-US" sz="8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8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8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addition</a:t>
            </a:r>
            <a:r>
              <a:rPr lang="en-US" sz="900" b="0" kern="1200" baseline="0" dirty="0">
                <a:solidFill>
                  <a:schemeClr val="tx1"/>
                </a:solidFill>
                <a:effectLst/>
                <a:latin typeface="Segoe UI Light" pitchFamily="34" charset="0"/>
                <a:ea typeface="+mn-ea"/>
                <a:cs typeface="+mn-cs"/>
              </a:rPr>
              <a:t> we provide the ability for you to c</a:t>
            </a:r>
            <a:r>
              <a:rPr lang="en-US" sz="900" b="0" kern="1200" dirty="0">
                <a:solidFill>
                  <a:schemeClr val="tx1"/>
                </a:solidFill>
                <a:effectLst/>
                <a:latin typeface="Segoe UI Light" pitchFamily="34" charset="0"/>
                <a:ea typeface="+mn-ea"/>
                <a:cs typeface="+mn-cs"/>
              </a:rPr>
              <a:t>reate</a:t>
            </a:r>
            <a:r>
              <a:rPr lang="en-US" sz="900" b="0" kern="1200" baseline="0" dirty="0">
                <a:solidFill>
                  <a:schemeClr val="tx1"/>
                </a:solidFill>
                <a:effectLst/>
                <a:latin typeface="Segoe UI Light" pitchFamily="34" charset="0"/>
                <a:ea typeface="+mn-ea"/>
                <a:cs typeface="+mn-cs"/>
              </a:rPr>
              <a:t> your own Power BI</a:t>
            </a:r>
            <a:r>
              <a:rPr lang="en-US" sz="900" b="0" kern="1200" dirty="0">
                <a:solidFill>
                  <a:schemeClr val="tx1"/>
                </a:solidFill>
                <a:effectLst/>
                <a:latin typeface="Segoe UI Light" pitchFamily="34" charset="0"/>
                <a:ea typeface="+mn-ea"/>
                <a:cs typeface="+mn-cs"/>
              </a:rPr>
              <a:t> custom visualizations. </a:t>
            </a:r>
            <a:r>
              <a:rPr lang="en-US" sz="9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800" kern="1200" baseline="0" dirty="0">
              <a:solidFill>
                <a:schemeClr val="tx1"/>
              </a:solidFill>
              <a:effectLst/>
              <a:latin typeface="Segoe UI Light" pitchFamily="34" charset="0"/>
              <a:ea typeface="+mn-ea"/>
              <a:cs typeface="+mn-cs"/>
            </a:endParaRPr>
          </a:p>
          <a:p>
            <a:pPr lvl="0"/>
            <a:endParaRPr lang="en-US" sz="800" kern="1200" baseline="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872207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Connect all the data around you. </a:t>
            </a:r>
            <a:r>
              <a:rPr lang="en-US" sz="900" kern="1200" dirty="0">
                <a:solidFill>
                  <a:schemeClr val="tx1"/>
                </a:solidFill>
                <a:effectLst/>
                <a:latin typeface="Segoe UI Light" pitchFamily="34" charset="0"/>
                <a:ea typeface="+mn-ea"/>
                <a:cs typeface="+mn-cs"/>
              </a:rPr>
              <a:t>How can users combine data from multiple sources and of multiple data types, across on-premises and cloud, into a set of reports and dashboards? This is where Power BI Desktop and Excel come in. These are powerful analytical tools for use by business analysts – with them analysts can connect to a wide range of data sources; cleanse, transform and model interrelationships between the data; explore the resulting mashed up datasets and create beautiful, interactive reports or powerful spreadsheets.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One</a:t>
            </a:r>
            <a:r>
              <a:rPr lang="en-US" sz="900" b="1" kern="1200" baseline="0" dirty="0">
                <a:solidFill>
                  <a:schemeClr val="tx1"/>
                </a:solidFill>
                <a:effectLst/>
                <a:latin typeface="Segoe UI Light" pitchFamily="34" charset="0"/>
                <a:ea typeface="+mn-ea"/>
                <a:cs typeface="+mn-cs"/>
              </a:rPr>
              <a:t> data preparation experience across both desktop tools. </a:t>
            </a:r>
            <a:r>
              <a:rPr lang="en-US" sz="900" b="0" kern="1200" baseline="0" dirty="0">
                <a:solidFill>
                  <a:schemeClr val="tx1"/>
                </a:solidFill>
                <a:effectLst/>
                <a:latin typeface="Segoe UI Light" pitchFamily="34" charset="0"/>
                <a:ea typeface="+mn-ea"/>
                <a:cs typeface="+mn-cs"/>
              </a:rPr>
              <a:t>We put the same based capabilities and engines for data preparation into both tools. Anyone who knows how to use one tool will automatically know how to use the other. This full data preparation experience includes the following set of capabilities:</a:t>
            </a:r>
          </a:p>
          <a:p>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baseline="0" dirty="0">
                <a:solidFill>
                  <a:schemeClr val="tx1"/>
                </a:solidFill>
                <a:effectLst/>
                <a:latin typeface="Segoe UI Light" pitchFamily="34" charset="0"/>
                <a:ea typeface="+mn-ea"/>
                <a:cs typeface="+mn-cs"/>
              </a:rPr>
              <a:t>Connect </a:t>
            </a:r>
            <a:r>
              <a:rPr lang="en-US" sz="900" b="0" kern="1200" baseline="0" dirty="0">
                <a:solidFill>
                  <a:schemeClr val="tx1"/>
                </a:solidFill>
                <a:effectLst/>
                <a:latin typeface="Segoe UI Light" pitchFamily="34" charset="0"/>
                <a:ea typeface="+mn-ea"/>
                <a:cs typeface="+mn-cs"/>
              </a:rPr>
              <a:t>to a broad range of data across on-premises and cloud sources. In the connection dialog of both tools we provide a long list of data connectors for sources across flat files, databases, SaaS applications, Big Data technologies such as Spark, and others, and we continue to add to this list on a regular basis. With these data connectors business analysts can connect to all the data they need to access for their analysis.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powerful capabilities that allow users to </a:t>
            </a:r>
            <a:r>
              <a:rPr lang="en-US" sz="900" b="1" kern="1200" baseline="0" dirty="0">
                <a:solidFill>
                  <a:schemeClr val="tx1"/>
                </a:solidFill>
                <a:effectLst/>
                <a:latin typeface="Segoe UI Light" pitchFamily="34" charset="0"/>
                <a:ea typeface="+mn-ea"/>
                <a:cs typeface="+mn-cs"/>
              </a:rPr>
              <a:t>shape</a:t>
            </a:r>
            <a:r>
              <a:rPr lang="en-US" sz="900" b="0" kern="1200" baseline="0" dirty="0">
                <a:solidFill>
                  <a:schemeClr val="tx1"/>
                </a:solidFill>
                <a:effectLst/>
                <a:latin typeface="Segoe UI Light" pitchFamily="34" charset="0"/>
                <a:ea typeface="+mn-ea"/>
                <a:cs typeface="+mn-cs"/>
              </a:rPr>
              <a:t>, </a:t>
            </a:r>
            <a:r>
              <a:rPr lang="en-US" sz="900" b="1" kern="1200" baseline="0" dirty="0">
                <a:solidFill>
                  <a:schemeClr val="tx1"/>
                </a:solidFill>
                <a:effectLst/>
                <a:latin typeface="Segoe UI Light" pitchFamily="34" charset="0"/>
                <a:ea typeface="+mn-ea"/>
                <a:cs typeface="+mn-cs"/>
              </a:rPr>
              <a:t>transform</a:t>
            </a:r>
            <a:r>
              <a:rPr lang="en-US" sz="900" b="0" kern="1200" baseline="0" dirty="0">
                <a:solidFill>
                  <a:schemeClr val="tx1"/>
                </a:solidFill>
                <a:effectLst/>
                <a:latin typeface="Segoe UI Light" pitchFamily="34" charset="0"/>
                <a:ea typeface="+mn-ea"/>
                <a:cs typeface="+mn-cs"/>
              </a:rPr>
              <a:t>, and </a:t>
            </a:r>
            <a:r>
              <a:rPr lang="en-US" sz="900" b="1" kern="1200" baseline="0" dirty="0">
                <a:solidFill>
                  <a:schemeClr val="tx1"/>
                </a:solidFill>
                <a:effectLst/>
                <a:latin typeface="Segoe UI Light" pitchFamily="34" charset="0"/>
                <a:ea typeface="+mn-ea"/>
                <a:cs typeface="+mn-cs"/>
              </a:rPr>
              <a:t>clean</a:t>
            </a:r>
            <a:r>
              <a:rPr lang="en-US" sz="9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provide one of the industries leading </a:t>
            </a:r>
            <a:r>
              <a:rPr lang="en-US" sz="900" b="1" kern="1200" baseline="0" dirty="0">
                <a:solidFill>
                  <a:schemeClr val="tx1"/>
                </a:solidFill>
                <a:effectLst/>
                <a:latin typeface="Segoe UI Light" pitchFamily="34" charset="0"/>
                <a:ea typeface="+mn-ea"/>
                <a:cs typeface="+mn-cs"/>
              </a:rPr>
              <a:t>modeling</a:t>
            </a:r>
            <a:r>
              <a:rPr lang="en-US" sz="9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Leveraging the same powerful modeling capabilities and in-memory engine as in our server technology (SQL Server Analysis Services), we provide business analyst with a complete range of modeling capabilities.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extended capabilities allowing analysts familiar with technologies such as R to incorporate this work into their reports incorporating advanced analytic to their analysis.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endParaRPr lang="en-US" sz="900" b="0" kern="1200" baseline="0" dirty="0">
              <a:solidFill>
                <a:schemeClr val="tx1"/>
              </a:solidFill>
              <a:effectLst/>
              <a:latin typeface="Segoe UI Light" pitchFamily="34" charset="0"/>
              <a:ea typeface="+mn-ea"/>
              <a:cs typeface="+mn-cs"/>
            </a:endParaRPr>
          </a:p>
          <a:p>
            <a:endParaRPr lang="en-US" b="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10/31/2017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28759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Both</a:t>
            </a:r>
            <a:r>
              <a:rPr lang="en-US" sz="900" kern="1200" baseline="0" dirty="0">
                <a:solidFill>
                  <a:schemeClr val="tx1"/>
                </a:solidFill>
                <a:effectLst/>
                <a:latin typeface="Segoe UI Light" pitchFamily="34" charset="0"/>
                <a:ea typeface="+mn-ea"/>
                <a:cs typeface="+mn-cs"/>
              </a:rPr>
              <a:t> Excel and Power BI Desktop are seamlessly integrated with the Power BI service. </a:t>
            </a:r>
            <a:r>
              <a:rPr lang="en-US" sz="9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900" kern="1200" baseline="0" dirty="0">
                <a:solidFill>
                  <a:schemeClr val="tx1"/>
                </a:solidFill>
                <a:effectLst/>
                <a:latin typeface="Segoe UI Light" pitchFamily="34" charset="0"/>
                <a:ea typeface="+mn-ea"/>
                <a:cs typeface="+mn-cs"/>
              </a:rPr>
              <a:t> the</a:t>
            </a:r>
            <a:r>
              <a:rPr lang="en-US" sz="9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10/31/2017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533738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Connect live to on-premises Analysis Services models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Realize the benefits of a cloud based BI solution without having to move your data. With Power BI gateways you can create a secure connection to SQL Server Analysis Services from Power BI. When users view and explore dashboards and reports the system will interactively query the on-premises cube to fetch the data using the user’s credentials. With this hybrid solution, you can continue to manage and secure your data on-premises, removing the need to have data reside in the cloud. </a:t>
            </a:r>
          </a:p>
          <a:p>
            <a:r>
              <a:rPr lang="en-US" sz="1200" b="0" dirty="0"/>
              <a:t>The gateways provide the flexibility you need to meet individual needs, and the needs of your organization.</a:t>
            </a:r>
          </a:p>
          <a:p>
            <a:endParaRPr lang="en-US" sz="1200" b="0" kern="1200" dirty="0">
              <a:solidFill>
                <a:schemeClr val="tx1"/>
              </a:solidFill>
              <a:effectLst/>
              <a:latin typeface="+mn-lt"/>
              <a:ea typeface="+mn-ea"/>
              <a:cs typeface="+mn-cs"/>
            </a:endParaRPr>
          </a:p>
          <a:p>
            <a:pPr defTabSz="941603">
              <a:spcAft>
                <a:spcPts val="343"/>
              </a:spcAft>
              <a:defRPr/>
            </a:pPr>
            <a:r>
              <a:rPr lang="en-US" sz="1200" b="0" dirty="0"/>
              <a:t>Live connection option</a:t>
            </a:r>
            <a:r>
              <a:rPr lang="en-US" sz="1200" b="0" baseline="0" dirty="0"/>
              <a:t> are l</a:t>
            </a:r>
            <a:r>
              <a:rPr lang="en-US" sz="1200" b="0" dirty="0"/>
              <a:t>ive</a:t>
            </a:r>
            <a:r>
              <a:rPr lang="en-US" sz="1200" b="0" baseline="0" dirty="0"/>
              <a:t> Query to SSAS or direct query to SQL Server data sources and other data sources.</a:t>
            </a:r>
          </a:p>
          <a:p>
            <a:pPr defTabSz="941603">
              <a:spcAft>
                <a:spcPts val="343"/>
              </a:spcAft>
              <a:defRPr/>
            </a:pPr>
            <a:r>
              <a:rPr lang="en-US" sz="1200" b="0" baseline="0" dirty="0"/>
              <a:t>Scheduled refresh to all supported data sources.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 does security work with the new SQL Server Analysis Service connector?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 BI customers can benefit from the role level security in SQL Server Analysis Services.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Power BI user name is passed through to on-premises Analysis Services and appropriate</a:t>
            </a:r>
            <a:r>
              <a:rPr lang="en-US" sz="1200" kern="1200" baseline="0" dirty="0">
                <a:solidFill>
                  <a:schemeClr val="tx1"/>
                </a:solidFill>
                <a:effectLst/>
                <a:latin typeface="+mn-lt"/>
                <a:ea typeface="+mn-ea"/>
                <a:cs typeface="+mn-cs"/>
              </a:rPr>
              <a:t> role-based security</a:t>
            </a:r>
            <a:r>
              <a:rPr lang="en-US" sz="1200" kern="1200" dirty="0">
                <a:solidFill>
                  <a:schemeClr val="tx1"/>
                </a:solidFill>
                <a:effectLst/>
                <a:latin typeface="+mn-lt"/>
                <a:ea typeface="+mn-ea"/>
                <a:cs typeface="+mn-cs"/>
              </a:rPr>
              <a:t>. Analysis Services resolves the user name to an authorized user via Azure Active Directory (more</a:t>
            </a:r>
            <a:r>
              <a:rPr lang="en-US" sz="1200" kern="1200" baseline="0" dirty="0">
                <a:solidFill>
                  <a:schemeClr val="tx1"/>
                </a:solidFill>
                <a:effectLst/>
                <a:latin typeface="+mn-lt"/>
                <a:ea typeface="+mn-ea"/>
                <a:cs typeface="+mn-cs"/>
              </a:rPr>
              <a:t> info:: </a:t>
            </a:r>
            <a:r>
              <a:rPr lang="en-US" sz="900" u="sng" kern="1200" dirty="0">
                <a:solidFill>
                  <a:schemeClr val="tx1"/>
                </a:solidFill>
                <a:effectLst/>
                <a:latin typeface="Segoe UI Light" pitchFamily="34" charset="0"/>
                <a:ea typeface="+mn-ea"/>
                <a:cs typeface="+mn-cs"/>
                <a:hlinkClick r:id="rId3"/>
              </a:rPr>
              <a:t>http://support.powerbi.com/knowledgebase/articles/505323-why-you-need-dirsync-to-connect-to-on-premises-ana</a:t>
            </a:r>
            <a:r>
              <a:rPr lang="en-US" sz="1200" kern="1200" dirty="0">
                <a:solidFill>
                  <a:schemeClr val="tx1"/>
                </a:solidFill>
                <a:effectLst/>
                <a:latin typeface="+mn-lt"/>
                <a:ea typeface="+mn-ea"/>
                <a:cs typeface="+mn-cs"/>
              </a:rPr>
              <a:t>) and then applies appropriate role-based security to restricted access. </a:t>
            </a:r>
          </a:p>
          <a:p>
            <a:r>
              <a:rPr lang="en-US" sz="12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10/31/2017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2581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 allow customers to get stated quickly we now provide new out-of-the-box connectors for Salesforce, </a:t>
            </a:r>
            <a:r>
              <a:rPr lang="en-US" sz="1200" kern="1200" dirty="0" err="1">
                <a:solidFill>
                  <a:schemeClr val="tx1"/>
                </a:solidFill>
                <a:effectLst/>
                <a:latin typeface="Segoe UI Light" pitchFamily="34" charset="0"/>
                <a:ea typeface="+mn-ea"/>
                <a:cs typeface="+mn-cs"/>
              </a:rPr>
              <a:t>Zendesk</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Marketo</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SendGrid</a:t>
            </a:r>
            <a:r>
              <a:rPr lang="en-US" sz="1200" kern="1200" dirty="0">
                <a:solidFill>
                  <a:schemeClr val="tx1"/>
                </a:solidFill>
                <a:effectLst/>
                <a:latin typeface="Segoe UI Light" pitchFamily="34" charset="0"/>
                <a:ea typeface="+mn-ea"/>
                <a:cs typeface="+mn-cs"/>
              </a:rPr>
              <a:t>, GitHub, Dynamics CRM Online, and Dynamics Marketing. With an existing subscription to one of these services, customers can login from Power BI and get rich content in the form of dashboards, reports and datasets.  </a:t>
            </a:r>
          </a:p>
          <a:p>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10/31/2017 3:59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29</a:t>
            </a:fld>
            <a:endParaRPr lang="en-US" dirty="0">
              <a:solidFill>
                <a:prstClr val="black"/>
              </a:solidFill>
              <a:latin typeface="Segoe UI"/>
            </a:endParaRPr>
          </a:p>
        </p:txBody>
      </p:sp>
    </p:spTree>
    <p:extLst>
      <p:ext uri="{BB962C8B-B14F-4D97-AF65-F5344CB8AC3E}">
        <p14:creationId xmlns:p14="http://schemas.microsoft.com/office/powerpoint/2010/main" val="243086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We are making investments in Power BI to make it a</a:t>
            </a:r>
            <a:r>
              <a:rPr lang="en-US" baseline="0" dirty="0"/>
              <a:t> compelling platform for developers and ISVs </a:t>
            </a:r>
            <a:endParaRPr lang="en-US" dirty="0"/>
          </a:p>
          <a:p>
            <a:endParaRPr lang="en-US" dirty="0"/>
          </a:p>
          <a:p>
            <a:pPr marL="228600" indent="-228600">
              <a:buAutoNum type="arabicPeriod"/>
            </a:pPr>
            <a:r>
              <a:rPr lang="en-US" dirty="0"/>
              <a:t>Now one can embed</a:t>
            </a:r>
            <a:r>
              <a:rPr lang="en-US" baseline="0" dirty="0"/>
              <a:t> Power BI visuals in websites and blogs for public anonymous access.  This will allow enterprises to tell public facing data stories with ease . </a:t>
            </a:r>
          </a:p>
          <a:p>
            <a:pPr>
              <a:lnSpc>
                <a:spcPts val="4200"/>
              </a:lnSpc>
            </a:pPr>
            <a:r>
              <a:rPr lang="en-US" baseline="0" dirty="0"/>
              <a:t>2. Power BI is an open and extensible platform. You can develop custom visuals on demand to support you business requirement  . </a:t>
            </a:r>
            <a:r>
              <a:rPr lang="en-US" sz="1200" dirty="0">
                <a:solidFill>
                  <a:srgbClr val="EDC30D"/>
                </a:solidFill>
                <a:latin typeface="Segoe UI Light" panose="020B0502040204020203" pitchFamily="34" charset="0"/>
                <a:cs typeface="Segoe UI Light" panose="020B0502040204020203" pitchFamily="34" charset="0"/>
              </a:rPr>
              <a:t>Developers can  started quickly with Microsoft’s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sz="1200" dirty="0">
                <a:solidFill>
                  <a:srgbClr val="EDC30D"/>
                </a:solidFill>
                <a:latin typeface="Segoe UI Light" panose="020B0502040204020203" pitchFamily="34" charset="0"/>
                <a:cs typeface="Segoe UI Light" panose="020B0502040204020203" pitchFamily="34" charset="0"/>
              </a:rPr>
              <a:t>visualization code.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3. You can create Power BI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organizational content packs </a:t>
            </a:r>
            <a:r>
              <a:rPr lang="en-US" sz="1200" dirty="0">
                <a:solidFill>
                  <a:srgbClr val="EDC30D"/>
                </a:solidFill>
                <a:latin typeface="Segoe UI Light"/>
              </a:rPr>
              <a:t>for your users and groups to consume pre-configured Power BI solutions with ease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4.</a:t>
            </a:r>
            <a:r>
              <a:rPr lang="en-US" sz="1200" b="1" dirty="0">
                <a:solidFill>
                  <a:srgbClr val="1E1E1E"/>
                </a:solidFill>
                <a:latin typeface="Segoe UI" panose="020B0502040204020203" pitchFamily="34" charset="0"/>
                <a:cs typeface="Segoe UI" panose="020B0502040204020203" pitchFamily="34" charset="0"/>
              </a:rPr>
              <a:t> </a:t>
            </a:r>
            <a:r>
              <a:rPr lang="en-US" sz="18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Integrate</a:t>
            </a:r>
            <a:r>
              <a:rPr lang="en-US" sz="2000" dirty="0">
                <a:solidFill>
                  <a:srgbClr val="EDC30D"/>
                </a:solidFill>
                <a:latin typeface="Segoe UI Light" panose="020B0502040204020203" pitchFamily="34" charset="0"/>
                <a:ea typeface="Segoe UI Black" panose="020B0A02040204020203" pitchFamily="34" charset="0"/>
                <a:cs typeface="Segoe UI Light" panose="020B0502040204020203" pitchFamily="34" charset="0"/>
              </a:rPr>
              <a:t> </a:t>
            </a:r>
            <a:r>
              <a:rPr lang="en-US" sz="1200" dirty="0">
                <a:solidFill>
                  <a:srgbClr val="EDC30D"/>
                </a:solidFill>
                <a:latin typeface="Segoe UI Light" panose="020B0502040204020203" pitchFamily="34" charset="0"/>
                <a:cs typeface="Segoe UI Light" panose="020B0502040204020203" pitchFamily="34" charset="0"/>
              </a:rPr>
              <a:t>user-defined  Power BI experiences into your custom apps</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Easily enable your users to pull their Power BI tiles, dashboards or reports into your custom apps with Power BI integration APIs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We have a strong roadmap for </a:t>
            </a:r>
            <a:r>
              <a:rPr lang="en-US" sz="1200" b="0" baseline="0" dirty="0">
                <a:solidFill>
                  <a:srgbClr val="1E1E1E"/>
                </a:solidFill>
                <a:latin typeface="Segoe UI" panose="020B0502040204020203" pitchFamily="34" charset="0"/>
                <a:cs typeface="Segoe UI" panose="020B0502040204020203" pitchFamily="34" charset="0"/>
              </a:rPr>
              <a:t>Power BI as a platform for developers.  Please visit dev.powerbi.com for latest updates and upcoming releases </a:t>
            </a:r>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22287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Metro Bank, the first new “High Street” bank in more than a century, has 27 stores and more than 350,000 customer accounts</a:t>
            </a:r>
            <a:r>
              <a:rPr lang="en-US" sz="900" baseline="0" dirty="0"/>
              <a:t> with a target of growing to 1M customers by 2020.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t>The first time the bank evaluated Power BI they had just launched a mobile banking solution: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aseline="0" dirty="0"/>
              <a:t>Today: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Today Power BI is used throughout the bank</a:t>
            </a:r>
            <a:r>
              <a:rPr lang="en-US" baseline="0" dirty="0"/>
              <a:t> understanding </a:t>
            </a:r>
            <a:r>
              <a:rPr lang="en-US" dirty="0">
                <a:effectLst/>
              </a:rPr>
              <a:t>how its customers interact with all its services, including stores, online, telephony, and mobile. Analyzing this information so that they can fine-tune its services and reach its million-customer goal.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10/31/2017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21444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https://customers.microsoft.com/Pages/CustomerStory.aspx?recid=2546</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81033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10/31/2017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2996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panose="020B0600070205080204" pitchFamily="34" charset="-128"/>
                <a:cs typeface="ＭＳ Ｐゴシック" charset="0"/>
              </a:rPr>
              <a:t>Education is a complex</a:t>
            </a:r>
            <a:r>
              <a:rPr lang="en-US" b="0" baseline="0" dirty="0">
                <a:ea typeface="MS PGothic" panose="020B0600070205080204" pitchFamily="34" charset="-128"/>
                <a:cs typeface="ＭＳ Ｐゴシック" charset="0"/>
              </a:rPr>
              <a:t> business. </a:t>
            </a:r>
            <a:r>
              <a:rPr lang="en-US" b="0" dirty="0">
                <a:ea typeface="MS PGothic" panose="020B0600070205080204" pitchFamily="34" charset="-128"/>
                <a:cs typeface="ＭＳ Ｐゴシック" charset="0"/>
              </a:rPr>
              <a:t>Stakeholders</a:t>
            </a:r>
            <a:r>
              <a:rPr lang="en-US" b="0" baseline="0" dirty="0">
                <a:ea typeface="MS PGothic" panose="020B0600070205080204" pitchFamily="34" charset="-128"/>
                <a:cs typeface="ＭＳ Ｐゴシック" charset="0"/>
              </a:rPr>
              <a:t> in </a:t>
            </a:r>
            <a:r>
              <a:rPr lang="en-US" b="0" dirty="0">
                <a:ea typeface="MS PGothic" panose="020B0600070205080204" pitchFamily="34" charset="-128"/>
                <a:cs typeface="ＭＳ Ｐゴシック" charset="0"/>
              </a:rPr>
              <a:t>K12 and higher </a:t>
            </a:r>
            <a:r>
              <a:rPr lang="en-US" b="0" dirty="0" err="1">
                <a:ea typeface="MS PGothic" panose="020B0600070205080204" pitchFamily="34" charset="-128"/>
                <a:cs typeface="ＭＳ Ｐゴシック" charset="0"/>
              </a:rPr>
              <a:t>ed</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from provosts, superintendents, and principals to teachers, administrative staff, and policy makers</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face a myriad of challenges spanning different areas. </a:t>
            </a:r>
          </a:p>
          <a:p>
            <a:pPr marL="228600" indent="-228600">
              <a:buAutoNum type="arabicParenR"/>
            </a:pPr>
            <a:r>
              <a:rPr lang="en-US" b="0" baseline="0" dirty="0">
                <a:ea typeface="MS PGothic" panose="020B0600070205080204" pitchFamily="34" charset="-128"/>
                <a:cs typeface="ＭＳ Ｐゴシック" charset="0"/>
              </a:rPr>
              <a:t>Are you identifying the best students? </a:t>
            </a:r>
          </a:p>
          <a:p>
            <a:pPr marL="228600" indent="-228600">
              <a:buAutoNum type="arabicParenR"/>
            </a:pPr>
            <a:r>
              <a:rPr lang="en-US" b="0" baseline="0" dirty="0">
                <a:ea typeface="MS PGothic" panose="020B0600070205080204" pitchFamily="34" charset="-128"/>
                <a:cs typeface="ＭＳ Ｐゴシック" charset="0"/>
              </a:rPr>
              <a:t>Do you have the latest technology available to your staff and students? </a:t>
            </a:r>
          </a:p>
          <a:p>
            <a:pPr marL="228600" indent="-228600">
              <a:buAutoNum type="arabicParenR"/>
            </a:pPr>
            <a:r>
              <a:rPr lang="en-US" b="0" baseline="0" dirty="0">
                <a:ea typeface="MS PGothic" panose="020B0600070205080204" pitchFamily="34" charset="-128"/>
                <a:cs typeface="ＭＳ Ｐゴシック" charset="0"/>
              </a:rPr>
              <a:t>Are you creating the best results for your current students and alumni success? </a:t>
            </a:r>
          </a:p>
          <a:p>
            <a:pPr marL="228600" indent="-228600">
              <a:buAutoNum type="arabicParenR"/>
            </a:pPr>
            <a:r>
              <a:rPr lang="en-US" b="0" baseline="0" dirty="0">
                <a:ea typeface="MS PGothic" panose="020B0600070205080204" pitchFamily="34" charset="-128"/>
                <a:cs typeface="ＭＳ Ｐゴシック" charset="0"/>
              </a:rPr>
              <a:t>Do you have the right analytical tools and data for your educators and staff to drive results?</a:t>
            </a:r>
          </a:p>
          <a:p>
            <a:pPr marL="228600" indent="-228600">
              <a:buAutoNum type="arabicParenR"/>
            </a:pPr>
            <a:r>
              <a:rPr lang="en-US" b="0" baseline="0" dirty="0">
                <a:ea typeface="MS PGothic" panose="020B0600070205080204" pitchFamily="34" charset="-128"/>
                <a:cs typeface="ＭＳ Ｐゴシック" charset="0"/>
              </a:rPr>
              <a:t>Can you elevate your institution’s performance by making smart, data-driven decisions?</a:t>
            </a:r>
          </a:p>
          <a:p>
            <a:pPr marL="228600" indent="-228600">
              <a:buAutoNum type="arabicParenR"/>
            </a:pPr>
            <a:endParaRPr lang="en-US" b="0" baseline="0" dirty="0">
              <a:ea typeface="MS PGothic" panose="020B0600070205080204" pitchFamily="34" charset="-128"/>
              <a:cs typeface="ＭＳ Ｐゴシック" charset="0"/>
            </a:endParaRPr>
          </a:p>
          <a:p>
            <a:pPr marL="0" indent="0">
              <a:buNone/>
            </a:pPr>
            <a:endParaRPr lang="en-US" b="0" baseline="0" dirty="0">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fld id="{56EA04D0-5311-E34A-BE67-DCA403943D88}" type="slidenum">
              <a:rPr lang="en-US" smtClean="0"/>
              <a:t>5</a:t>
            </a:fld>
            <a:endParaRPr lang="en-US"/>
          </a:p>
        </p:txBody>
      </p:sp>
    </p:spTree>
    <p:extLst>
      <p:ext uri="{BB962C8B-B14F-4D97-AF65-F5344CB8AC3E}">
        <p14:creationId xmlns:p14="http://schemas.microsoft.com/office/powerpoint/2010/main" val="1754020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r>
              <a:rPr lang="en-US" b="1" baseline="0" dirty="0"/>
              <a:t> points: </a:t>
            </a:r>
            <a:r>
              <a:rPr lang="en-US" b="0" baseline="0" dirty="0"/>
              <a:t>SQL Server 2016 delivers a comprehensive, enterprise-ready BI platform that enables you to transform data into actionable insights to drive the business in new ways.</a:t>
            </a:r>
          </a:p>
          <a:p>
            <a:endParaRPr lang="en-US" b="0" baseline="0" dirty="0"/>
          </a:p>
          <a:p>
            <a:r>
              <a:rPr lang="en-US" b="1" baseline="0" dirty="0"/>
              <a:t>Talk track:</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SQL Server 2016 we continue to invest in on-premises and hybrid business intelligence capabilities enabling organizations to build on their existing investments and create, manage and consume business insights on-premises and the cloud. </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Both SQL Server Reporting Services and Analysis Services receive major enhancements and deliver modern and mobile reporting and powerful modeling capabilities.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SQL Server 2016 also enables hybrid BI scenarios. You can benefit from your existing investments by accessing on-premises data sources from the cloud without the need to move the data. To monitor all important charts and metrics in one place you can pin paginated report items to your Power BI dashboard and then open the report to drill down into the details.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this presentation we will provide you with an overview of our short term and long term roadmap for SQL Server reporting and Power BI as well as walk you through some of the key enhancements in BI capabilities in SQL Server 2016.</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F34A55B-0232-4B2A-8DB0-D59B999B87D7}" type="datetime1">
              <a:rPr lang="en-US" smtClean="0">
                <a:solidFill>
                  <a:prstClr val="black"/>
                </a:solidFill>
                <a:ea typeface="MS PGothic" panose="020B0600070205080204" pitchFamily="34" charset="-128"/>
              </a:rPr>
              <a:pPr>
                <a:defRPr/>
              </a:pPr>
              <a:t>10/31/2017</a:t>
            </a:fld>
            <a:endParaRPr lang="en-US" dirty="0">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ea typeface="MS PGothic" panose="020B0600070205080204" pitchFamily="34" charset="-128"/>
              </a:rPr>
              <a:pPr>
                <a:defRPr/>
              </a:pPr>
              <a:t>34</a:t>
            </a:fld>
            <a:endParaRPr lang="en-US" dirty="0">
              <a:solidFill>
                <a:prstClr val="black"/>
              </a:solidFill>
              <a:ea typeface="MS PGothic" panose="020B0600070205080204" pitchFamily="34" charset="-128"/>
            </a:endParaRPr>
          </a:p>
        </p:txBody>
      </p:sp>
    </p:spTree>
    <p:extLst>
      <p:ext uri="{BB962C8B-B14F-4D97-AF65-F5344CB8AC3E}">
        <p14:creationId xmlns:p14="http://schemas.microsoft.com/office/powerpoint/2010/main" val="3451486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b="1" dirty="0"/>
              <a:t>Key Points: </a:t>
            </a:r>
            <a:r>
              <a:rPr lang="en-US" sz="1200" b="0" baseline="0" dirty="0"/>
              <a:t>Scale models with in-memory technology built in – enabling faster time to value. Transform complex data in your organization into valuable assets that can be used across the business. Easily transform complex schemas into a more business user friendly environment to provide faster time to insights and increase user adoption.</a:t>
            </a:r>
          </a:p>
          <a:p>
            <a:endParaRPr lang="en-US" dirty="0"/>
          </a:p>
          <a:p>
            <a:r>
              <a:rPr lang="en-US" sz="1200" b="1" dirty="0"/>
              <a:t>Talk Track:</a:t>
            </a:r>
          </a:p>
          <a:p>
            <a:r>
              <a:rPr lang="en-US" dirty="0"/>
              <a:t>The investments in SQL</a:t>
            </a:r>
            <a:r>
              <a:rPr lang="en-US" baseline="0" dirty="0"/>
              <a:t> Server Analysis Services can be grouped into 4 major themes:</a:t>
            </a:r>
          </a:p>
          <a:p>
            <a:endParaRPr lang="en-US" sz="1200" b="1" dirty="0"/>
          </a:p>
          <a:p>
            <a:pPr marL="171450" lvl="0" indent="-171450">
              <a:buFont typeface="Arial" panose="020B0604020202020204" pitchFamily="34" charset="0"/>
              <a:buChar char="•"/>
            </a:pPr>
            <a:r>
              <a:rPr lang="en-US" sz="1200" b="1" baseline="0" dirty="0"/>
              <a:t>Use Analysis Services as a semantic model without storing data</a:t>
            </a:r>
            <a:br>
              <a:rPr lang="en-US" sz="1200" b="1" baseline="0" dirty="0"/>
            </a:br>
            <a:r>
              <a:rPr lang="en-US" sz="1200" b="0" baseline="0" dirty="0"/>
              <a:t>IT spends a lot of time in developing a data architecture for their organization. To give the business users access to all this data in a simple and intuitive manner they build a semantic model on top of the data. Some organizations have made significant investments in a fast, large infrastructure that contains all their data, moving all that data to SSAS might not be desired due to processing times and size considerations. Direct Query mode enables organizations to take advantage of the BI Semantic Model, make data more consumable and provide direct access to their data infrastructure, no data is loaded into Analysis Services. </a:t>
            </a:r>
            <a:endParaRPr lang="en-US" sz="1200" b="1" dirty="0"/>
          </a:p>
          <a:p>
            <a:pPr marL="171450" indent="-171450">
              <a:buFont typeface="Arial" panose="020B0604020202020204" pitchFamily="34" charset="0"/>
              <a:buChar char="•"/>
            </a:pPr>
            <a:r>
              <a:rPr lang="en-US" sz="1200" b="1" dirty="0"/>
              <a:t>Make</a:t>
            </a:r>
            <a:r>
              <a:rPr lang="en-US" sz="1200" b="1" baseline="0" dirty="0"/>
              <a:t> it easier to create models</a:t>
            </a:r>
            <a:br>
              <a:rPr lang="en-US" sz="1200" b="1" baseline="0" dirty="0"/>
            </a:br>
            <a:r>
              <a:rPr lang="en-US" sz="1200" b="0" baseline="0" dirty="0"/>
              <a:t>The several enhancements are planned to help IT to more easily create powerful tabular models</a:t>
            </a:r>
          </a:p>
          <a:p>
            <a:pPr marL="171450" indent="-171450">
              <a:buFont typeface="Arial" panose="020B0604020202020204" pitchFamily="34" charset="0"/>
              <a:buChar char="•"/>
            </a:pPr>
            <a:r>
              <a:rPr lang="en-US" sz="1200" b="1" baseline="0" dirty="0"/>
              <a:t>Improve manageability and security for both Multidimensional and Tabular models</a:t>
            </a:r>
            <a:br>
              <a:rPr lang="en-US" sz="1200" b="1" baseline="0" dirty="0"/>
            </a:br>
            <a:r>
              <a:rPr lang="en-US" sz="1200" b="0" baseline="0" dirty="0"/>
              <a:t>In SQL 2016 we plan to deliver additional tools and capabilities for administrators.</a:t>
            </a:r>
          </a:p>
          <a:p>
            <a:pPr marL="171450" lvl="0" indent="-171450">
              <a:buFont typeface="Arial" panose="020B0604020202020204" pitchFamily="34" charset="0"/>
              <a:buChar char="•"/>
            </a:pPr>
            <a:r>
              <a:rPr lang="en-US" sz="1200" b="1" baseline="0" dirty="0"/>
              <a:t>Strengthen Multidimensional</a:t>
            </a:r>
            <a:br>
              <a:rPr lang="en-US" sz="1200" b="1" baseline="0" dirty="0"/>
            </a:br>
            <a:r>
              <a:rPr lang="en-US" sz="1200" b="0" baseline="0" dirty="0"/>
              <a:t>The following enhancements are planned for Multi-dimensional models.</a:t>
            </a:r>
            <a:r>
              <a:rPr lang="en-US" sz="1200" b="1" baseline="0" dirty="0"/>
              <a:t>	</a:t>
            </a:r>
          </a:p>
          <a:p>
            <a:pPr marL="534117" lvl="1" indent="-171450" defTabSz="931776">
              <a:spcBef>
                <a:spcPts val="1200"/>
              </a:spcBef>
              <a:buClr>
                <a:srgbClr val="FF8C00"/>
              </a:buClr>
              <a:buSzPct val="115000"/>
              <a:buFont typeface="Arial" panose="020B0604020202020204" pitchFamily="34" charset="0"/>
              <a:buChar char="•"/>
            </a:pPr>
            <a:r>
              <a:rPr lang="en-US" sz="1200" b="0" baseline="0" dirty="0"/>
              <a:t>Performance updates </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Visualize and explore existing models with Power BI and Power BI Desktop</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Drill-through multi-selection support with Excel 2016</a:t>
            </a:r>
            <a:r>
              <a:rPr lang="en-US" sz="2800" baseline="0" dirty="0">
                <a:solidFill>
                  <a:srgbClr val="2C2C2C"/>
                </a:solidFill>
                <a:latin typeface="Segoe UI Light"/>
              </a:rPr>
              <a:t>  (example when using slicers)</a:t>
            </a:r>
          </a:p>
          <a:p>
            <a:pPr marL="530352" lvl="0" indent="-171450">
              <a:buFont typeface="Arial" panose="020B0604020202020204" pitchFamily="34" charset="0"/>
              <a:buChar char="•"/>
            </a:pPr>
            <a:endParaRPr lang="en-US" sz="1200" b="0" baseline="0" dirty="0"/>
          </a:p>
          <a:p>
            <a:pPr marL="465138" lvl="1" indent="0">
              <a:buFont typeface="Arial" panose="020B0604020202020204" pitchFamily="34" charset="0"/>
              <a:buNone/>
            </a:pPr>
            <a:endParaRPr lang="en-US" sz="1200" b="0" dirty="0"/>
          </a:p>
          <a:p>
            <a:pPr marL="636588" lvl="1" indent="-171450">
              <a:buFont typeface="Arial" panose="020B0604020202020204" pitchFamily="34" charset="0"/>
              <a:buChar char="•"/>
            </a:pPr>
            <a:endParaRPr lang="en-US" sz="1200" b="0"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10/31/2017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35</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31022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This is the overview</a:t>
            </a:r>
            <a:r>
              <a:rPr lang="en-US" sz="1200" baseline="0" dirty="0"/>
              <a:t> slide of what’s new for Reporting Services in SQL 2016.</a:t>
            </a:r>
            <a:endParaRPr lang="en-US" sz="120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sz="1200" b="0" dirty="0"/>
              <a:t>With the release of SQL Server 2016 Reporting Services brings modern design to</a:t>
            </a:r>
            <a:r>
              <a:rPr lang="en-US" sz="1200" b="0" baseline="0" dirty="0"/>
              <a:t> enterprise reporting. </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2016 enhances Reporting Services with modern design</a:t>
            </a:r>
            <a:r>
              <a:rPr lang="en-US" sz="1200" kern="1200" baseline="0" dirty="0">
                <a:solidFill>
                  <a:schemeClr val="tx1"/>
                </a:solidFill>
                <a:effectLst/>
                <a:latin typeface="+mn-lt"/>
                <a:ea typeface="MS PGothic" panose="020B0600070205080204" pitchFamily="34" charset="-128"/>
                <a:cs typeface="ＭＳ Ｐゴシック" charset="0"/>
              </a:rPr>
              <a:t> tools </a:t>
            </a:r>
          </a:p>
          <a:p>
            <a:pPr marL="171450" marR="0" indent="-171450" algn="l" defTabSz="932742" rtl="0" eaLnBrk="1" fontAlgn="auto" latinLnBrk="0" hangingPunct="1">
              <a:lnSpc>
                <a:spcPct val="90000"/>
              </a:lnSpc>
              <a:spcBef>
                <a:spcPts val="0"/>
              </a:spcBef>
              <a:spcAft>
                <a:spcPts val="606"/>
              </a:spcAft>
              <a:buClrTx/>
              <a:buSzTx/>
              <a:buFont typeface="Arial" panose="020B0604020202020204" pitchFamily="34" charset="0"/>
              <a:buChar char="•"/>
              <a:tabLst/>
              <a:defRPr/>
            </a:pPr>
            <a:r>
              <a:rPr lang="en-US" sz="1200" b="0" kern="1200" dirty="0">
                <a:solidFill>
                  <a:schemeClr val="tx1"/>
                </a:solidFill>
                <a:effectLst/>
                <a:latin typeface="Segoe UI Light" pitchFamily="34" charset="0"/>
                <a:ea typeface="MS PGothic" panose="020B0600070205080204" pitchFamily="34" charset="-128"/>
                <a:cs typeface="+mn-cs"/>
              </a:rPr>
              <a:t>Modern Report Builder</a:t>
            </a:r>
            <a:r>
              <a:rPr lang="en-US" sz="1200" b="0" kern="1200" baseline="0" dirty="0">
                <a:solidFill>
                  <a:schemeClr val="tx1"/>
                </a:solidFill>
                <a:effectLst/>
                <a:latin typeface="Segoe UI Light" pitchFamily="34" charset="0"/>
                <a:ea typeface="MS PGothic" panose="020B0600070205080204" pitchFamily="34" charset="-128"/>
                <a:cs typeface="+mn-cs"/>
              </a:rPr>
              <a:t> look and feel and Visual Studio 2015 support</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a:t>
            </a:r>
            <a:r>
              <a:rPr lang="en-US" sz="1200" kern="1200" baseline="0" dirty="0">
                <a:solidFill>
                  <a:schemeClr val="tx1"/>
                </a:solidFill>
                <a:effectLst/>
                <a:latin typeface="+mn-lt"/>
                <a:ea typeface="MS PGothic" panose="020B0600070205080204" pitchFamily="34" charset="-128"/>
                <a:cs typeface="ＭＳ Ｐゴシック" charset="0"/>
              </a:rPr>
              <a:t> SQL 2016 we will enable mobile reports that are optimized for mobile devices and can be consumed on any device and form factor</a:t>
            </a: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And a new</a:t>
            </a:r>
            <a:r>
              <a:rPr lang="en-US" sz="1200" kern="1200" baseline="0" dirty="0">
                <a:solidFill>
                  <a:schemeClr val="tx1"/>
                </a:solidFill>
                <a:effectLst/>
                <a:latin typeface="+mn-lt"/>
                <a:ea typeface="MS PGothic" panose="020B0600070205080204" pitchFamily="34" charset="-128"/>
                <a:cs typeface="ＭＳ Ｐゴシック" charset="0"/>
              </a:rPr>
              <a:t> w</a:t>
            </a:r>
            <a:r>
              <a:rPr lang="en-US" sz="1200" kern="1200" dirty="0">
                <a:solidFill>
                  <a:schemeClr val="tx1"/>
                </a:solidFill>
                <a:effectLst/>
                <a:latin typeface="+mn-lt"/>
                <a:ea typeface="MS PGothic" panose="020B0600070205080204" pitchFamily="34" charset="-128"/>
                <a:cs typeface="ＭＳ Ｐゴシック" charset="0"/>
              </a:rPr>
              <a:t>eb portal experience, which is built on HTML5</a:t>
            </a:r>
            <a:r>
              <a:rPr lang="en-US" sz="1200" kern="1200" baseline="0" dirty="0">
                <a:solidFill>
                  <a:schemeClr val="tx1"/>
                </a:solidFill>
                <a:effectLst/>
                <a:latin typeface="+mn-lt"/>
                <a:ea typeface="MS PGothic" panose="020B0600070205080204" pitchFamily="34" charset="-128"/>
                <a:cs typeface="ＭＳ Ｐゴシック" charset="0"/>
              </a:rPr>
              <a:t> and optimized for modern web </a:t>
            </a:r>
            <a:r>
              <a:rPr lang="en-US" sz="1200" kern="1200" dirty="0">
                <a:solidFill>
                  <a:schemeClr val="tx1"/>
                </a:solidFill>
                <a:effectLst/>
                <a:latin typeface="+mn-lt"/>
                <a:ea typeface="MS PGothic" panose="020B0600070205080204" pitchFamily="34" charset="-128"/>
                <a:cs typeface="ＭＳ Ｐゴシック" charset="0"/>
              </a:rPr>
              <a:t>browsers.</a:t>
            </a:r>
          </a:p>
          <a:p>
            <a:pPr marL="342900" lvl="1"/>
            <a:endParaRPr lang="en-US" dirty="0"/>
          </a:p>
          <a:p>
            <a:pPr marL="171450" indent="-171450">
              <a:spcAft>
                <a:spcPts val="606"/>
              </a:spcAft>
              <a:buFont typeface="Arial" panose="020B0604020202020204" pitchFamily="34" charset="0"/>
              <a:buChar char="•"/>
            </a:pPr>
            <a:endParaRPr lang="en-US" dirty="0"/>
          </a:p>
          <a:p>
            <a:pPr lvl="1"/>
            <a:endParaRPr lang="en-US"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10/31/2017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36</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409255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r>
              <a:rPr lang="en-US" sz="1200" b="0" dirty="0"/>
              <a:t>View</a:t>
            </a:r>
            <a:r>
              <a:rPr lang="en-US" sz="1200" b="0" baseline="0" dirty="0"/>
              <a:t> most important metrics in one place by pinning Reporting Services paginated report items to your Power BI dashboard.</a:t>
            </a:r>
            <a:endParaRPr lang="en-US" sz="1200" b="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dirty="0"/>
              <a:t>In addition to using Reporting Services on-premises, you can now use</a:t>
            </a:r>
            <a:r>
              <a:rPr lang="en-US" baseline="0" dirty="0"/>
              <a:t> </a:t>
            </a:r>
            <a:r>
              <a:rPr lang="en-US" b="1" dirty="0"/>
              <a:t>Power BI dashboards</a:t>
            </a:r>
            <a:r>
              <a:rPr lang="en-US" dirty="0"/>
              <a:t> to monitor the metrics and trends that matter to you. </a:t>
            </a:r>
            <a:r>
              <a:rPr lang="en-US" sz="1200" kern="1200" dirty="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The original reports remain one click away, ensuring that people can drill through to the details when necessary.</a:t>
            </a:r>
            <a:endParaRPr lang="en-US" dirty="0"/>
          </a:p>
          <a:p>
            <a:endParaRPr lang="en-US"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7088D5E3-B0C4-244E-905F-C9848084E0A1}"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37</a:t>
            </a:fld>
            <a:endParaRPr lang="en-US">
              <a:solidFill>
                <a:prstClr val="black"/>
              </a:solidFill>
              <a:latin typeface="Calibri" panose="020F0502020204030204" pitchFamily="34" charset="0"/>
              <a:ea typeface="MS PGothic" panose="020B0600070205080204" pitchFamily="34" charset="-128"/>
            </a:endParaRPr>
          </a:p>
        </p:txBody>
      </p:sp>
      <p:sp>
        <p:nvSpPr>
          <p:cNvPr id="5" name="Footer Placeholder 7"/>
          <p:cNvSpPr>
            <a:spLocks noGrp="1"/>
          </p:cNvSpPr>
          <p:nvPr>
            <p:ph type="ftr" sz="quarter" idx="4"/>
          </p:nvPr>
        </p:nvSpPr>
        <p:spPr>
          <a:xfrm>
            <a:off x="0" y="8759190"/>
            <a:ext cx="5986526" cy="358930"/>
          </a:xfrm>
        </p:spPr>
        <p:txBody>
          <a:bodyPr/>
          <a:lstStyle/>
          <a:p>
            <a:pPr marL="0" defTabSz="92278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863" eaLnBrk="1" fontAlgn="base" hangingPunct="1">
              <a:spcBef>
                <a:spcPct val="0"/>
              </a:spcBef>
              <a:spcAft>
                <a:spcPct val="0"/>
              </a:spcAft>
              <a:defRPr/>
            </a:pPr>
            <a:fld id="{97F7ABFF-3F27-5745-A684-F5A219B3CB2E}" type="datetime1">
              <a:rPr lang="en-US" sz="1200">
                <a:solidFill>
                  <a:srgbClr val="000000"/>
                </a:solidFill>
                <a:latin typeface="Calibri" charset="0"/>
              </a:rPr>
              <a:pPr defTabSz="931863" eaLnBrk="1" fontAlgn="base" hangingPunct="1">
                <a:spcBef>
                  <a:spcPct val="0"/>
                </a:spcBef>
                <a:spcAft>
                  <a:spcPct val="0"/>
                </a:spcAft>
                <a:defRPr/>
              </a:pPr>
              <a:t>10/31/2017</a:t>
            </a:fld>
            <a:endParaRPr lang="en-US" sz="1200" dirty="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defTabSz="932688">
              <a:defRPr/>
            </a:pPr>
            <a:r>
              <a:rPr lang="en-US" dirty="0">
                <a:solidFill>
                  <a:prstClr val="black"/>
                </a:solidFill>
                <a:latin typeface="Calibri"/>
              </a:rPr>
              <a:t>SQL Server 2016 Reporting Services – what’s new</a:t>
            </a:r>
          </a:p>
        </p:txBody>
      </p:sp>
    </p:spTree>
    <p:extLst>
      <p:ext uri="{BB962C8B-B14F-4D97-AF65-F5344CB8AC3E}">
        <p14:creationId xmlns:p14="http://schemas.microsoft.com/office/powerpoint/2010/main" val="2423654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r>
              <a:rPr lang="en-US" sz="1200" dirty="0">
                <a:gradFill>
                  <a:gsLst>
                    <a:gs pos="0">
                      <a:srgbClr val="FFFFFF"/>
                    </a:gs>
                    <a:gs pos="100000">
                      <a:srgbClr val="FFFFFF"/>
                    </a:gs>
                  </a:gsLst>
                  <a:lin ang="5400000" scaled="1"/>
                </a:gradFill>
                <a:cs typeface="Segoe UI" panose="020B0502040204020203" pitchFamily="34" charset="0"/>
              </a:rPr>
              <a:t>Power BI</a:t>
            </a:r>
            <a:r>
              <a:rPr lang="en-US" sz="1200" baseline="0" dirty="0">
                <a:gradFill>
                  <a:gsLst>
                    <a:gs pos="0">
                      <a:srgbClr val="FFFFFF"/>
                    </a:gs>
                    <a:gs pos="100000">
                      <a:srgbClr val="FFFFFF"/>
                    </a:gs>
                  </a:gsLst>
                  <a:lin ang="5400000" scaled="1"/>
                </a:gradFill>
                <a:cs typeface="Segoe UI" panose="020B0502040204020203" pitchFamily="34" charset="0"/>
              </a:rPr>
              <a:t> Desktop is a self-service BI tool designed to allow users to pull data together from multiple different data sources. Transform and clean that data. Model and add custom calculations. And then visually explore and create interactive reports that can be easily published and shared through the Power BI service.</a:t>
            </a: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a:p>
            <a:pPr marL="0" marR="0" indent="0" algn="l" defTabSz="914049" rtl="0" eaLnBrk="1" fontAlgn="auto" latinLnBrk="0" hangingPunct="1">
              <a:lnSpc>
                <a:spcPct val="9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1"/>
                </a:gradFill>
                <a:cs typeface="Segoe UI" panose="020B0502040204020203" pitchFamily="34" charset="0"/>
              </a:rPr>
              <a:t>In addition – you can now create your own custom visualizations though our open source visualization framework. More information available at powerbi.com/visuals</a:t>
            </a:r>
            <a:endParaRPr lang="en-US" sz="12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21123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3:59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608660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Key message:</a:t>
            </a:r>
          </a:p>
          <a:p>
            <a:pPr marL="171450" indent="-171450">
              <a:lnSpc>
                <a:spcPct val="100000"/>
              </a:lnSpc>
              <a:buFont typeface="Arial" panose="020B0604020202020204" pitchFamily="34" charset="0"/>
              <a:buChar char="•"/>
            </a:pPr>
            <a:r>
              <a:rPr lang="en-US" sz="900" kern="1200" dirty="0">
                <a:solidFill>
                  <a:schemeClr val="tx1"/>
                </a:solidFill>
                <a:effectLst/>
                <a:latin typeface="+mn-lt"/>
                <a:ea typeface="+mn-ea"/>
                <a:cs typeface="+mn-cs"/>
              </a:rPr>
              <a:t>Power BI is a business analytics service. With Power BI you can now see your data through a single pane of glass. Live Power BI dashboards and reports show visualizations and KPIs from data residing both on-premises and in the cloud, providing a consolidated view across your business regardless of where your data lives.  It enables someone to better visualize your business and provides</a:t>
            </a:r>
            <a:r>
              <a:rPr lang="en-US" sz="900" kern="1200" baseline="0" dirty="0">
                <a:solidFill>
                  <a:schemeClr val="tx1"/>
                </a:solidFill>
                <a:effectLst/>
                <a:latin typeface="+mn-lt"/>
                <a:ea typeface="+mn-ea"/>
                <a:cs typeface="+mn-cs"/>
              </a:rPr>
              <a:t> a canvas to build the connections to create a 360-degree view of your business. </a:t>
            </a:r>
            <a:endParaRPr lang="en-US" sz="900" kern="1200" dirty="0">
              <a:solidFill>
                <a:schemeClr val="tx1"/>
              </a:solidFill>
              <a:effectLst/>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Talking points:</a:t>
            </a:r>
            <a:endParaRPr lang="en-US" sz="900" b="1" dirty="0">
              <a:solidFill>
                <a:schemeClr val="tx1"/>
              </a:solidFill>
            </a:endParaRPr>
          </a:p>
          <a:p>
            <a:pPr marL="171450" indent="-171450" defTabSz="914367">
              <a:lnSpc>
                <a:spcPct val="100000"/>
              </a:lnSpc>
              <a:buFont typeface="Arial" panose="020B0604020202020204" pitchFamily="34" charset="0"/>
              <a:buChar char="•"/>
            </a:pPr>
            <a:r>
              <a:rPr lang="en-US" sz="900" kern="1200" dirty="0">
                <a:solidFill>
                  <a:schemeClr val="tx1"/>
                </a:solidFill>
                <a:latin typeface="+mn-lt"/>
                <a:ea typeface="+mn-ea"/>
                <a:cs typeface="+mn-cs"/>
              </a:rPr>
              <a:t>This</a:t>
            </a:r>
            <a:r>
              <a:rPr lang="en-US" sz="900" kern="1200" baseline="0" dirty="0">
                <a:solidFill>
                  <a:schemeClr val="tx1"/>
                </a:solidFill>
                <a:latin typeface="+mn-lt"/>
                <a:ea typeface="+mn-ea"/>
                <a:cs typeface="+mn-cs"/>
              </a:rPr>
              <a:t> is Power BI in a nutshell. </a:t>
            </a:r>
            <a:r>
              <a:rPr lang="en-US" sz="900" kern="1200" dirty="0">
                <a:solidFill>
                  <a:schemeClr val="tx1"/>
                </a:solidFill>
                <a:effectLst/>
                <a:latin typeface="+mn-lt"/>
                <a:ea typeface="+mn-ea"/>
                <a:cs typeface="+mn-cs"/>
              </a:rPr>
              <a:t>The Power BI service offers a simple, intuitive experience for interacting with data. From creating and sharing dashboards to exploring and enhancing reports, Power BI makes it easy to engage with data from heterogeneous sources, fueling faster, more insightful business decisions. With Power BI, you get a rich, consolidated view of key information, no matter where all of the underlying data is stored.</a:t>
            </a:r>
          </a:p>
          <a:p>
            <a:pPr defTabSz="914367">
              <a:lnSpc>
                <a:spcPct val="100000"/>
              </a:lnSpc>
            </a:pPr>
            <a:endParaRPr lang="en-US" sz="900" kern="1200" baseline="0" dirty="0">
              <a:solidFill>
                <a:schemeClr val="tx1"/>
              </a:solidFill>
              <a:effectLst/>
              <a:latin typeface="+mn-lt"/>
              <a:ea typeface="+mn-ea"/>
              <a:cs typeface="+mn-cs"/>
            </a:endParaRPr>
          </a:p>
          <a:p>
            <a:pPr defTabSz="914367">
              <a:lnSpc>
                <a:spcPct val="100000"/>
              </a:lnSpc>
            </a:pPr>
            <a:r>
              <a:rPr lang="en-US" sz="900" kern="1200" baseline="0" dirty="0">
                <a:solidFill>
                  <a:schemeClr val="tx1"/>
                </a:solidFill>
                <a:latin typeface="+mn-lt"/>
                <a:ea typeface="+mn-ea"/>
                <a:cs typeface="+mn-cs"/>
              </a:rPr>
              <a:t>We’ll look at the key benefits and differentiators on the next slide</a:t>
            </a:r>
            <a:endParaRPr lang="en-US" sz="900" dirty="0">
              <a:solidFill>
                <a:schemeClr val="tx1"/>
              </a:solidFill>
            </a:endParaRPr>
          </a:p>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172223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We’re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a:t>
            </a:r>
            <a:r>
              <a:rPr lang="en-US" baseline="0"/>
              <a:t>get started.</a:t>
            </a:r>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10/31/2017 3:59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41</a:t>
            </a:fld>
            <a:endParaRPr lang="en-US" dirty="0">
              <a:solidFill>
                <a:prstClr val="black"/>
              </a:solidFill>
              <a:latin typeface="Segoe UI"/>
            </a:endParaRPr>
          </a:p>
        </p:txBody>
      </p:sp>
    </p:spTree>
    <p:extLst>
      <p:ext uri="{BB962C8B-B14F-4D97-AF65-F5344CB8AC3E}">
        <p14:creationId xmlns:p14="http://schemas.microsoft.com/office/powerpoint/2010/main" val="21062867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FC65A-A58E-4159-9A32-29D497ADE501}"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080406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54102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 us show you how </a:t>
            </a:r>
            <a:r>
              <a:rPr lang="en-US" sz="1200" b="0" baseline="0" dirty="0">
                <a:solidFill>
                  <a:schemeClr val="bg1"/>
                </a:solidFill>
                <a:latin typeface="Segoe UI Light" charset="0"/>
                <a:cs typeface="Segoe UI Light" charset="0"/>
              </a:rPr>
              <a:t>t</a:t>
            </a:r>
            <a:r>
              <a:rPr lang="en-US" sz="1200" dirty="0">
                <a:solidFill>
                  <a:schemeClr val="bg1"/>
                </a:solidFill>
                <a:latin typeface="Segoe UI Light" charset="0"/>
                <a:ea typeface="Segoe UI Light" charset="0"/>
                <a:cs typeface="Segoe UI Light" charset="0"/>
              </a:rPr>
              <a:t>he Microsoft platforms can open up new possibilities to help your institutions attract the best students, create optimum student outcomes - on both learning and career paths - and elevate your institutional performance. </a:t>
            </a:r>
            <a:endParaRPr lang="en-US"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479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Key message:</a:t>
            </a:r>
          </a:p>
          <a:p>
            <a:r>
              <a:rPr lang="en-US" sz="1200" kern="1200" dirty="0">
                <a:solidFill>
                  <a:schemeClr val="tx1"/>
                </a:solidFill>
                <a:effectLst/>
                <a:latin typeface="+mn-lt"/>
                <a:ea typeface="+mn-ea"/>
                <a:cs typeface="+mn-cs"/>
              </a:rPr>
              <a:t>Power</a:t>
            </a:r>
            <a:r>
              <a:rPr lang="en-US" sz="1200" kern="1200" baseline="0" dirty="0">
                <a:solidFill>
                  <a:schemeClr val="tx1"/>
                </a:solidFill>
                <a:effectLst/>
                <a:latin typeface="+mn-lt"/>
                <a:ea typeface="+mn-ea"/>
                <a:cs typeface="+mn-cs"/>
              </a:rPr>
              <a:t> BI is a f</a:t>
            </a:r>
            <a:r>
              <a:rPr lang="en-US" sz="1200" kern="1200" dirty="0">
                <a:solidFill>
                  <a:schemeClr val="tx1"/>
                </a:solidFill>
                <a:effectLst/>
                <a:latin typeface="+mn-lt"/>
                <a:ea typeface="+mn-ea"/>
                <a:cs typeface="+mn-cs"/>
              </a:rPr>
              <a:t>undamentally groundbreaking offer</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solidFill>
                <a:srgbClr val="000000"/>
              </a:soli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Talking points:</a:t>
            </a:r>
            <a:endParaRPr lang="en-US" b="1" dirty="0">
              <a:solidFill>
                <a:srgbClr val="000000"/>
              </a:solidFill>
            </a:endParaRPr>
          </a:p>
          <a:p>
            <a:r>
              <a:rPr lang="en-US" sz="1200" kern="1200" dirty="0">
                <a:solidFill>
                  <a:schemeClr val="tx1"/>
                </a:solidFill>
                <a:effectLst/>
                <a:latin typeface="+mn-lt"/>
                <a:ea typeface="+mn-ea"/>
                <a:cs typeface="+mn-cs"/>
              </a:rPr>
              <a:t>A service for non-technical business users and analysts to connect with their data</a:t>
            </a:r>
          </a:p>
          <a:p>
            <a:r>
              <a:rPr lang="en-US" sz="1200" kern="1200" dirty="0">
                <a:solidFill>
                  <a:schemeClr val="tx1"/>
                </a:solidFill>
                <a:effectLst/>
                <a:latin typeface="+mn-lt"/>
                <a:ea typeface="+mn-ea"/>
                <a:cs typeface="+mn-cs"/>
              </a:rPr>
              <a:t>Users get value out of their data that was previously impossible, required complex technical expertise to connect with data, model the data, and create reports</a:t>
            </a:r>
          </a:p>
          <a:p>
            <a:r>
              <a:rPr lang="en-US" sz="1200" kern="1200" dirty="0">
                <a:solidFill>
                  <a:schemeClr val="tx1"/>
                </a:solidFill>
                <a:effectLst/>
                <a:latin typeface="+mn-lt"/>
                <a:ea typeface="+mn-ea"/>
                <a:cs typeface="+mn-cs"/>
              </a:rPr>
              <a:t>Power BI connects any user, in every business, in every country with their data</a:t>
            </a:r>
          </a:p>
          <a:p>
            <a:r>
              <a:rPr lang="en-US" sz="1200" kern="1200" dirty="0">
                <a:solidFill>
                  <a:schemeClr val="tx1"/>
                </a:solidFill>
                <a:effectLst/>
                <a:latin typeface="+mn-lt"/>
                <a:ea typeface="+mn-ea"/>
                <a:cs typeface="+mn-cs"/>
              </a:rPr>
              <a:t>Goal: connect 1B people to their data with Power BI</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Power BI integration across Microsoft:</a:t>
            </a:r>
          </a:p>
          <a:p>
            <a:pPr lvl="0"/>
            <a:r>
              <a:rPr lang="en-US" sz="1200" kern="1200" dirty="0">
                <a:solidFill>
                  <a:schemeClr val="tx1"/>
                </a:solidFill>
                <a:effectLst/>
                <a:latin typeface="+mn-lt"/>
                <a:ea typeface="+mn-ea"/>
                <a:cs typeface="+mn-cs"/>
              </a:rPr>
              <a:t>Connects to Azure Stream Analytics, Machine Learning, SQL Database, SQL Data Warehouse, SQL Data Lake, SQL Server, Office 365</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07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800" b="1" kern="1200" dirty="0">
                <a:solidFill>
                  <a:schemeClr val="tx1"/>
                </a:solidFill>
                <a:latin typeface="+mn-lt"/>
                <a:ea typeface="+mn-ea"/>
                <a:cs typeface="+mn-cs"/>
              </a:rPr>
              <a:t>Key message:</a:t>
            </a:r>
          </a:p>
          <a:p>
            <a:r>
              <a:rPr lang="en-US" sz="1800" b="0" kern="1200" dirty="0">
                <a:solidFill>
                  <a:schemeClr val="tx1"/>
                </a:solidFill>
                <a:latin typeface="+mn-lt"/>
                <a:ea typeface="+mn-ea"/>
                <a:cs typeface="+mn-cs"/>
              </a:rPr>
              <a:t>There are several capabilities</a:t>
            </a:r>
            <a:r>
              <a:rPr lang="en-US" sz="1800" b="0" kern="1200" baseline="0" dirty="0">
                <a:solidFill>
                  <a:schemeClr val="tx1"/>
                </a:solidFill>
                <a:latin typeface="+mn-lt"/>
                <a:ea typeface="+mn-ea"/>
                <a:cs typeface="+mn-cs"/>
              </a:rPr>
              <a:t> that differentiate Power BI from other offerings in the market.</a:t>
            </a:r>
          </a:p>
          <a:p>
            <a:endParaRPr lang="en-US" sz="1800" b="0" kern="1200" baseline="0" dirty="0">
              <a:solidFill>
                <a:schemeClr val="tx1"/>
              </a:solidFill>
              <a:latin typeface="+mn-lt"/>
              <a:ea typeface="+mn-ea"/>
              <a:cs typeface="+mn-cs"/>
            </a:endParaRPr>
          </a:p>
          <a:p>
            <a:r>
              <a:rPr lang="en-US" sz="1200" b="1" kern="1200" baseline="0" dirty="0">
                <a:solidFill>
                  <a:schemeClr val="tx1"/>
                </a:solidFill>
              </a:rPr>
              <a:t>Talking points:</a:t>
            </a:r>
            <a:endParaRPr lang="en-US" sz="1200" b="1" kern="1200" dirty="0">
              <a:solidFill>
                <a:schemeClr val="tx1"/>
              </a:solidFill>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1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1200" kern="1200" baseline="0" dirty="0">
              <a:solidFill>
                <a:schemeClr val="tx1"/>
              </a:solidFill>
              <a:latin typeface="Segoe UI Light" pitchFamily="34" charset="0"/>
            </a:endParaRPr>
          </a:p>
          <a:p>
            <a:r>
              <a:rPr lang="en-US" sz="1200" b="1" kern="1200" dirty="0">
                <a:solidFill>
                  <a:schemeClr val="tx1"/>
                </a:solidFill>
              </a:rPr>
              <a:t>There are several capabilities</a:t>
            </a:r>
            <a:r>
              <a:rPr lang="en-US" sz="1200" b="1" kern="1200" baseline="0" dirty="0">
                <a:solidFill>
                  <a:schemeClr val="tx1"/>
                </a:solidFill>
              </a:rPr>
              <a:t> that are unique to Power BI – these include: </a:t>
            </a:r>
            <a:endParaRPr lang="en-US" sz="1200" b="1"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Pre-built dashboards and reports for popular SaaS solutions such as </a:t>
            </a:r>
            <a:r>
              <a:rPr lang="en-US" sz="1200" kern="1200" dirty="0" err="1">
                <a:solidFill>
                  <a:schemeClr val="tx1"/>
                </a:solidFill>
              </a:rPr>
              <a:t>Marketo</a:t>
            </a:r>
            <a:r>
              <a:rPr lang="en-US" sz="1200" kern="1200" dirty="0">
                <a:solidFill>
                  <a:schemeClr val="tx1"/>
                </a:solidFill>
              </a:rPr>
              <a:t>, Salesforce, GitHub, </a:t>
            </a:r>
            <a:r>
              <a:rPr lang="en-US" sz="1200" kern="1200" dirty="0" err="1">
                <a:solidFill>
                  <a:schemeClr val="tx1"/>
                </a:solidFill>
              </a:rPr>
              <a:t>ZenDesk</a:t>
            </a:r>
            <a:r>
              <a:rPr lang="en-US" sz="1200" kern="1200" dirty="0">
                <a:solidFill>
                  <a:schemeClr val="tx1"/>
                </a:solidFill>
              </a:rPr>
              <a:t>, Dynamics CRM, and many others.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Dashboard</a:t>
            </a:r>
            <a:r>
              <a:rPr lang="en-US" sz="1200" kern="1200" baseline="0" dirty="0">
                <a:solidFill>
                  <a:schemeClr val="tx1"/>
                </a:solidFill>
              </a:rPr>
              <a:t>s and visualizations that </a:t>
            </a:r>
            <a:r>
              <a:rPr lang="en-US" sz="1200" kern="1200" dirty="0">
                <a:solidFill>
                  <a:schemeClr val="tx1"/>
                </a:solidFill>
              </a:rPr>
              <a:t>support real-time</a:t>
            </a:r>
            <a:r>
              <a:rPr lang="en-US" sz="1200" kern="1200" baseline="0" dirty="0">
                <a:solidFill>
                  <a:schemeClr val="tx1"/>
                </a:solidFill>
              </a:rPr>
              <a:t> updates.</a:t>
            </a:r>
            <a:endParaRPr lang="en-US" sz="1200" kern="1200" dirty="0">
              <a:solidFill>
                <a:schemeClr val="tx1"/>
              </a:solidFill>
              <a:latin typeface="Segoe UI Light" pitchFamily="34"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rPr>
              <a:t>Secure, live connection to on-premises data sources to drive insight across the entire </a:t>
            </a:r>
            <a:r>
              <a:rPr lang="en-US" sz="1200" kern="1200" baseline="0" dirty="0">
                <a:solidFill>
                  <a:schemeClr val="tx1"/>
                </a:solidFill>
              </a:rPr>
              <a:t>range of organizational information (Analysis Services, Azure </a:t>
            </a:r>
            <a:r>
              <a:rPr lang="en-US" sz="1200" kern="1200" baseline="0" dirty="0">
                <a:solidFill>
                  <a:srgbClr val="000000"/>
                </a:solidFill>
              </a:rPr>
              <a:t>S</a:t>
            </a:r>
            <a:r>
              <a:rPr lang="en-US" sz="1200" kern="1200" dirty="0">
                <a:ln w="3175">
                  <a:noFill/>
                </a:ln>
                <a:solidFill>
                  <a:srgbClr val="000000"/>
                </a:solidFill>
              </a:rPr>
              <a:t>QL Database, SQL Database Auditing,</a:t>
            </a:r>
            <a:r>
              <a:rPr lang="en-US" sz="1200" kern="1200" baseline="0" dirty="0">
                <a:ln w="3175">
                  <a:noFill/>
                </a:ln>
                <a:solidFill>
                  <a:srgbClr val="000000"/>
                </a:solidFill>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n w="3175">
                  <a:noFill/>
                </a:ln>
                <a:solidFill>
                  <a:srgbClr val="000000"/>
                </a:solidFill>
              </a:rPr>
              <a:t>Automated scheduled refresh to keep Power BI data in sync with on premises data sources. </a:t>
            </a:r>
            <a:endParaRPr lang="en-US" sz="1200" kern="1200" baseline="0" dirty="0">
              <a:solidFill>
                <a:srgbClr val="000000"/>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Native mobile applications for keeping users</a:t>
            </a:r>
            <a:r>
              <a:rPr lang="en-US" sz="1200" kern="1200" baseline="0" dirty="0">
                <a:solidFill>
                  <a:schemeClr val="tx1"/>
                </a:solidFill>
              </a:rPr>
              <a:t> connected on the go.</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Easy integration with other Microsoft offerings,</a:t>
            </a:r>
            <a:r>
              <a:rPr lang="en-US" sz="1200" kern="1200" baseline="0" dirty="0">
                <a:solidFill>
                  <a:schemeClr val="tx1"/>
                </a:solidFill>
              </a:rPr>
              <a:t> </a:t>
            </a:r>
            <a:r>
              <a:rPr lang="en-US" sz="1200" kern="1200" dirty="0">
                <a:solidFill>
                  <a:schemeClr val="tx1"/>
                </a:solidFill>
              </a:rPr>
              <a:t>from Excel to Azure services.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Intuitive data exploration,</a:t>
            </a:r>
            <a:r>
              <a:rPr lang="en-US" sz="1200" kern="1200" baseline="0" dirty="0">
                <a:solidFill>
                  <a:schemeClr val="tx1"/>
                </a:solidFill>
              </a:rPr>
              <a:t> which enables users to ask questions of their data in </a:t>
            </a:r>
            <a:r>
              <a:rPr lang="en-US" sz="1200" kern="1200" dirty="0">
                <a:solidFill>
                  <a:schemeClr val="tx1"/>
                </a:solidFill>
              </a:rPr>
              <a:t>plain English.</a:t>
            </a:r>
            <a:endParaRPr lang="en-US" sz="1200" kern="1200" dirty="0">
              <a:solidFill>
                <a:schemeClr val="tx1"/>
              </a:solidFill>
              <a:latin typeface="Segoe UI Light" pitchFamily="34" charset="0"/>
            </a:endParaRPr>
          </a:p>
          <a:p>
            <a:endParaRPr lang="en-US" sz="1200" dirty="0"/>
          </a:p>
          <a:p>
            <a:pPr defTabSz="914367"/>
            <a:r>
              <a:rPr lang="en-US" sz="1200" kern="1200" dirty="0"/>
              <a:t>To summarize, Power BI is a SaaS offering that enables anyone to easily connect to their data, create live operational dashboards and explore data via interactive visualizations.</a:t>
            </a:r>
            <a:endParaRPr lang="en-US" sz="12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1606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000" baseline="0" dirty="0"/>
              <a:t>Let’s walk through an overview of what Power BI is. </a:t>
            </a:r>
          </a:p>
          <a:p>
            <a:pPr marL="228600" indent="-228600">
              <a:buFont typeface="+mj-lt"/>
              <a:buAutoNum type="arabicPeriod"/>
            </a:pPr>
            <a:endParaRPr lang="en-US" sz="1000" b="1" baseline="0" dirty="0"/>
          </a:p>
          <a:p>
            <a:r>
              <a:rPr lang="en-US" sz="1000" b="1" dirty="0"/>
              <a:t>1. The</a:t>
            </a:r>
            <a:r>
              <a:rPr lang="en-US" sz="1000" b="1" baseline="0" dirty="0"/>
              <a:t> Power BI Service, sometimes referred to as </a:t>
            </a:r>
            <a:r>
              <a:rPr lang="en-US" sz="1000" b="1" dirty="0"/>
              <a:t>powerbi.com,</a:t>
            </a:r>
            <a:r>
              <a:rPr lang="en-US" sz="1000" b="1" baseline="0" dirty="0"/>
              <a:t> </a:t>
            </a:r>
            <a:r>
              <a:rPr lang="en-US" sz="1000" dirty="0"/>
              <a:t>is what allows</a:t>
            </a:r>
            <a:r>
              <a:rPr lang="en-US" sz="1000" baseline="0" dirty="0"/>
              <a:t> you to</a:t>
            </a:r>
            <a:r>
              <a:rPr lang="en-US" sz="1000" dirty="0"/>
              <a:t>: </a:t>
            </a:r>
          </a:p>
          <a:p>
            <a:pPr marL="628650" lvl="1" indent="-171450">
              <a:buFont typeface="Arial" panose="020B0604020202020204" pitchFamily="34" charset="0"/>
              <a:buChar char="•"/>
            </a:pPr>
            <a:r>
              <a:rPr lang="en-US" sz="1000" baseline="0" dirty="0"/>
              <a:t>Create beautiful visualizations to tell compelling data stories. </a:t>
            </a:r>
          </a:p>
          <a:p>
            <a:pPr marL="628650" lvl="1" indent="-171450">
              <a:buFont typeface="Arial" panose="020B0604020202020204" pitchFamily="34" charset="0"/>
              <a:buChar char="•"/>
            </a:pPr>
            <a:r>
              <a:rPr lang="en-US" sz="1000" baseline="0" dirty="0"/>
              <a:t>Build rich, live dashboards that turn BI into business insights.</a:t>
            </a:r>
          </a:p>
          <a:p>
            <a:pPr marL="628650" lvl="1" indent="-171450">
              <a:buFont typeface="Arial" panose="020B0604020202020204" pitchFamily="34" charset="0"/>
              <a:buChar char="•"/>
            </a:pPr>
            <a:r>
              <a:rPr lang="en-US" sz="1000" dirty="0"/>
              <a:t>Create reports</a:t>
            </a:r>
            <a:r>
              <a:rPr lang="en-US" sz="1000" baseline="0" dirty="0"/>
              <a:t> &amp; datasets from which you can create visualizations and dashboards.</a:t>
            </a:r>
          </a:p>
          <a:p>
            <a:pPr marL="628650" lvl="1" indent="-171450">
              <a:buFont typeface="Arial" panose="020B0604020202020204" pitchFamily="34" charset="0"/>
              <a:buChar char="•"/>
            </a:pPr>
            <a:r>
              <a:rPr lang="en-US" sz="1000" baseline="0" dirty="0"/>
              <a:t>Enjoy the benefits of up-to-date data with real-time, automatic and scheduled refreshes.</a:t>
            </a:r>
          </a:p>
          <a:p>
            <a:pPr marL="628650" lvl="1" indent="-171450">
              <a:buFont typeface="Arial" panose="020B0604020202020204" pitchFamily="34" charset="0"/>
              <a:buChar char="•"/>
            </a:pPr>
            <a:r>
              <a:rPr lang="en-US" sz="1000" baseline="0" dirty="0"/>
              <a:t>Share dashboards easily with other people in your organization.</a:t>
            </a:r>
          </a:p>
          <a:p>
            <a:pPr marL="628650" lvl="1" indent="-171450">
              <a:buFont typeface="Arial" panose="020B0604020202020204" pitchFamily="34" charset="0"/>
              <a:buChar char="•"/>
            </a:pPr>
            <a:r>
              <a:rPr lang="en-US" sz="1000" baseline="0" dirty="0"/>
              <a:t>Ask questions of data in plain English with Natural Language Query.</a:t>
            </a:r>
          </a:p>
          <a:p>
            <a:pPr marL="628650" lvl="1" indent="-171450">
              <a:buFont typeface="Arial" panose="020B0604020202020204" pitchFamily="34" charset="0"/>
              <a:buChar char="•"/>
            </a:pPr>
            <a:r>
              <a:rPr lang="en-US" sz="1000" baseline="0" dirty="0"/>
              <a:t>Stay connected to data all the time with mobile applications.</a:t>
            </a:r>
          </a:p>
          <a:p>
            <a:pPr marL="457200" lvl="1" indent="0">
              <a:buFont typeface="Arial" panose="020B0604020202020204" pitchFamily="34" charset="0"/>
              <a:buNone/>
            </a:pPr>
            <a:endParaRPr lang="en-US" sz="1000" baseline="0" dirty="0"/>
          </a:p>
          <a:p>
            <a:pPr marL="0" indent="0">
              <a:buFont typeface="+mj-lt"/>
              <a:buNone/>
            </a:pPr>
            <a:r>
              <a:rPr lang="en-US" sz="1000" b="1" baseline="0" dirty="0"/>
              <a:t>2. </a:t>
            </a:r>
            <a:r>
              <a:rPr lang="en-US" sz="1000" b="0" baseline="0" dirty="0"/>
              <a:t>Power BI </a:t>
            </a:r>
            <a:r>
              <a:rPr lang="en-US" sz="1000" b="1" baseline="0" dirty="0"/>
              <a:t>connects to a variety of data sources. </a:t>
            </a:r>
            <a:r>
              <a:rPr lang="en-US" sz="1000" baseline="0" dirty="0"/>
              <a:t>These range across both cloud and on-premises sources, and include:</a:t>
            </a:r>
          </a:p>
          <a:p>
            <a:pPr marL="628650" lvl="1" indent="-171450">
              <a:buFont typeface="Arial" panose="020B0604020202020204" pitchFamily="34" charset="0"/>
              <a:buChar char="•"/>
            </a:pPr>
            <a:r>
              <a:rPr lang="en-US" sz="1000" baseline="0" dirty="0"/>
              <a:t>A variety of </a:t>
            </a:r>
            <a:r>
              <a:rPr lang="en-US" sz="1000" b="1" baseline="0" dirty="0"/>
              <a:t>popular SaaS solutions</a:t>
            </a:r>
            <a:r>
              <a:rPr lang="en-US" sz="1000" baseline="0" dirty="0"/>
              <a:t>, such as </a:t>
            </a:r>
            <a:r>
              <a:rPr lang="en-US" sz="1000" baseline="0" dirty="0" err="1"/>
              <a:t>Marketo</a:t>
            </a:r>
            <a:r>
              <a:rPr lang="en-US" sz="1000" baseline="0" dirty="0"/>
              <a:t>, Salesforce, GitHub, Dynamics CRM, </a:t>
            </a:r>
            <a:r>
              <a:rPr lang="en-US" sz="1000" baseline="0" dirty="0" err="1"/>
              <a:t>Zendesk</a:t>
            </a:r>
            <a:r>
              <a:rPr lang="en-US" sz="1000" baseline="0" dirty="0"/>
              <a:t>, and several others.</a:t>
            </a:r>
            <a:endParaRPr lang="en-US" sz="1000" b="0" baseline="0" dirty="0"/>
          </a:p>
          <a:p>
            <a:pPr marL="628650" lvl="1" indent="-171450">
              <a:buFont typeface="Arial" panose="020B0604020202020204" pitchFamily="34" charset="0"/>
              <a:buChar char="•"/>
            </a:pPr>
            <a:r>
              <a:rPr lang="en-US" sz="1000" b="1" baseline="0" dirty="0"/>
              <a:t>On-premises databases </a:t>
            </a:r>
            <a:r>
              <a:rPr lang="en-US" sz="1000" baseline="0" dirty="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dirty="0"/>
              <a:t>Custom data sources </a:t>
            </a:r>
            <a:r>
              <a:rPr lang="en-US" sz="1000" baseline="0" dirty="0"/>
              <a:t>– </a:t>
            </a:r>
            <a:r>
              <a:rPr lang="en-US" sz="1000"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dirty="0"/>
          </a:p>
          <a:p>
            <a:pPr marL="628650" lvl="1" indent="-171450">
              <a:buFont typeface="Arial" panose="020B0604020202020204" pitchFamily="34" charset="0"/>
              <a:buChar char="•"/>
            </a:pPr>
            <a:r>
              <a:rPr lang="en-US" sz="1000" b="1" baseline="0" dirty="0"/>
              <a:t>Other Azure services</a:t>
            </a:r>
            <a:r>
              <a:rPr lang="en-US" sz="1000"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dirty="0"/>
              <a:t>Power BI Desktop, Excel and CSV files </a:t>
            </a:r>
            <a:r>
              <a:rPr lang="en-US" sz="1000" baseline="0" dirty="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149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rgbClr val="000000"/>
                </a:solidFill>
              </a:rPr>
              <a:t>Acquire and </a:t>
            </a:r>
            <a:r>
              <a:rPr lang="en-GB" sz="1200" i="1" dirty="0">
                <a:solidFill>
                  <a:srgbClr val="000000"/>
                </a:solidFill>
              </a:rPr>
              <a:t>prepare</a:t>
            </a:r>
            <a:r>
              <a:rPr lang="en-GB" sz="1200" dirty="0">
                <a:solidFill>
                  <a:srgbClr val="000000"/>
                </a:solidFill>
              </a:rPr>
              <a:t> data using extensive query capabilities.</a:t>
            </a:r>
          </a:p>
          <a:p>
            <a:pPr marL="628650" lvl="1" indent="-171450">
              <a:buFont typeface="Arial" panose="020B0604020202020204" pitchFamily="34" charset="0"/>
              <a:buChar char="•"/>
            </a:pPr>
            <a:r>
              <a:rPr lang="en-GB" sz="1200" dirty="0">
                <a:solidFill>
                  <a:srgbClr val="000000"/>
                </a:solidFill>
              </a:rPr>
              <a:t>Manipulation</a:t>
            </a:r>
            <a:r>
              <a:rPr lang="en-GB" sz="1200" baseline="0" dirty="0">
                <a:solidFill>
                  <a:srgbClr val="000000"/>
                </a:solidFill>
              </a:rPr>
              <a:t> and consolidation of m</a:t>
            </a:r>
            <a:r>
              <a:rPr lang="en-GB" sz="1200" dirty="0">
                <a:solidFill>
                  <a:srgbClr val="000000"/>
                </a:solidFill>
              </a:rPr>
              <a:t>ultiple</a:t>
            </a:r>
            <a:r>
              <a:rPr lang="en-GB" sz="1200" baseline="0" dirty="0">
                <a:solidFill>
                  <a:srgbClr val="000000"/>
                </a:solidFill>
              </a:rPr>
              <a:t> data sources is performed in Power BI Desktop – this enables Power BI service users to use data from multiple sources in a single report.</a:t>
            </a:r>
            <a:endParaRPr lang="en-GB" sz="1200" dirty="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Establish data structure, then transform and analyze data.</a:t>
            </a:r>
            <a:endParaRPr lang="en-GB" sz="1200" dirty="0">
              <a:solidFill>
                <a:srgbClr val="000000"/>
              </a:solidFill>
            </a:endParaRPr>
          </a:p>
          <a:p>
            <a:pPr marL="628650" lvl="1" indent="-171450">
              <a:buFont typeface="Arial" panose="020B0604020202020204" pitchFamily="34" charset="0"/>
              <a:buChar char="•"/>
            </a:pPr>
            <a:r>
              <a:rPr lang="en-GB" sz="1200" dirty="0">
                <a:solidFill>
                  <a:srgbClr val="000000"/>
                </a:solidFill>
              </a:rPr>
              <a:t>Visualize and </a:t>
            </a:r>
            <a:r>
              <a:rPr lang="en-GB" sz="1200" i="1" dirty="0">
                <a:solidFill>
                  <a:srgbClr val="000000"/>
                </a:solidFill>
              </a:rPr>
              <a:t>explore</a:t>
            </a:r>
            <a:r>
              <a:rPr lang="en-GB" sz="1200" dirty="0">
                <a:solidFill>
                  <a:srgbClr val="000000"/>
                </a:solidFill>
              </a:rPr>
              <a:t> your data in new ways </a:t>
            </a:r>
            <a:r>
              <a:rPr lang="en-US" sz="1200" dirty="0">
                <a:solidFill>
                  <a:srgbClr val="000000"/>
                </a:solidFill>
              </a:rPr>
              <a:t>through a freeform drag-and-drop canvas.</a:t>
            </a:r>
            <a:endParaRPr lang="en-GB" sz="1200" dirty="0">
              <a:solidFill>
                <a:srgbClr val="000000"/>
              </a:solidFill>
            </a:endParaRPr>
          </a:p>
          <a:p>
            <a:pPr marL="628650" lvl="1" indent="-171450">
              <a:buFont typeface="Arial" panose="020B0604020202020204" pitchFamily="34" charset="0"/>
              <a:buChar char="•"/>
            </a:pPr>
            <a:r>
              <a:rPr lang="en-US" sz="1200" dirty="0">
                <a:solidFill>
                  <a:srgbClr val="000000"/>
                </a:solidFill>
              </a:rPr>
              <a:t>Author </a:t>
            </a:r>
            <a:r>
              <a:rPr lang="en-US" sz="1200" i="1" dirty="0">
                <a:solidFill>
                  <a:srgbClr val="000000"/>
                </a:solidFill>
              </a:rPr>
              <a:t>reports</a:t>
            </a:r>
            <a:r>
              <a:rPr lang="en-US" sz="1200" dirty="0">
                <a:solidFill>
                  <a:srgbClr val="000000"/>
                </a:solidFill>
              </a:rPr>
              <a:t> with a broad range of modern data visualizations.</a:t>
            </a:r>
          </a:p>
          <a:p>
            <a:pPr marL="628650" lvl="1" indent="-171450">
              <a:buFont typeface="Arial" panose="020B0604020202020204" pitchFamily="34" charset="0"/>
              <a:buChar char="•"/>
            </a:pPr>
            <a:r>
              <a:rPr lang="en-US" sz="1200" dirty="0">
                <a:solidFill>
                  <a:srgbClr val="000000"/>
                </a:solidFill>
              </a:rPr>
              <a:t>Publish beautiful, interactive reports directly to powerbi.com.</a:t>
            </a:r>
            <a:endParaRPr lang="en-US" sz="1400" dirty="0">
              <a:solidFill>
                <a:srgbClr val="000000"/>
              </a:solidFill>
            </a:endParaRPr>
          </a:p>
          <a:p>
            <a:pPr marL="628650" lvl="1" indent="-171450">
              <a:buFont typeface="Arial" panose="020B0604020202020204" pitchFamily="34" charset="0"/>
              <a:buChar char="•"/>
            </a:pPr>
            <a:r>
              <a:rPr lang="en-US" sz="1200" dirty="0">
                <a:solidFill>
                  <a:srgbClr val="000000"/>
                </a:solidFill>
              </a:rPr>
              <a:t>Securely </a:t>
            </a:r>
            <a:r>
              <a:rPr lang="en-US" sz="1200" i="1" dirty="0">
                <a:solidFill>
                  <a:srgbClr val="000000"/>
                </a:solidFill>
              </a:rPr>
              <a:t>share</a:t>
            </a:r>
            <a:r>
              <a:rPr lang="en-US" sz="1200" dirty="0">
                <a:solidFill>
                  <a:srgbClr val="000000"/>
                </a:solidFill>
              </a:rPr>
              <a:t> reports through unique, curated content library approach.</a:t>
            </a:r>
            <a:endParaRPr lang="en-US" sz="1400" dirty="0">
              <a:solidFill>
                <a:srgbClr val="000000"/>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Platform </a:t>
            </a:r>
            <a:r>
              <a:rPr lang="en-US" dirty="0"/>
              <a:t>allows you to embed, extend,</a:t>
            </a:r>
            <a:r>
              <a:rPr lang="en-US" baseline="0" dirty="0"/>
              <a:t> and integrate Power BI into other applications and environments.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505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001565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523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94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939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252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82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306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089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1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750282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5674216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solidFill>
                  <a:srgbClr val="000000"/>
                </a:solidFill>
                <a:ea typeface="Segoe UI" pitchFamily="34" charset="0"/>
                <a:cs typeface="Segoe UI" pitchFamily="34" charset="0"/>
              </a:rPr>
              <a:t>Key</a:t>
            </a:r>
            <a:r>
              <a:rPr lang="en-US" sz="1200" b="1" dirty="0">
                <a:gradFill>
                  <a:gsLst>
                    <a:gs pos="0">
                      <a:srgbClr val="FFFFFF"/>
                    </a:gs>
                    <a:gs pos="100000">
                      <a:srgbClr val="FFFFFF"/>
                    </a:gs>
                  </a:gsLst>
                  <a:lin ang="5400000" scaled="0"/>
                </a:gradFill>
                <a:ea typeface="Segoe UI" pitchFamily="34" charset="0"/>
                <a:cs typeface="Segoe UI" pitchFamily="34" charset="0"/>
              </a:rPr>
              <a:t> </a:t>
            </a:r>
            <a:r>
              <a:rPr lang="en-US" sz="1200" b="1" dirty="0">
                <a:solidFill>
                  <a:srgbClr val="000000"/>
                </a:solidFill>
                <a:ea typeface="Segoe UI" pitchFamily="34" charset="0"/>
                <a:cs typeface="Segoe UI" pitchFamily="34" charset="0"/>
              </a:rPr>
              <a:t>message:</a:t>
            </a:r>
          </a:p>
          <a:p>
            <a:pPr defTabSz="932742">
              <a:lnSpc>
                <a:spcPct val="90000"/>
              </a:lnSpc>
              <a:spcAft>
                <a:spcPts val="340"/>
              </a:spcAft>
              <a:defRPr/>
            </a:pPr>
            <a:r>
              <a:rPr lang="en-US" sz="1200" dirty="0">
                <a:solidFill>
                  <a:srgbClr val="000000"/>
                </a:solidFill>
                <a:ea typeface="Segoe UI" pitchFamily="34" charset="0"/>
                <a:cs typeface="Segoe UI" pitchFamily="34" charset="0"/>
              </a:rPr>
              <a:t>Get started quickly with the Power BI Service (powerbi.com)</a:t>
            </a:r>
            <a:r>
              <a:rPr lang="en-US" sz="1200" baseline="0" dirty="0">
                <a:solidFill>
                  <a:srgbClr val="000000"/>
                </a:solidFill>
                <a:ea typeface="Segoe UI" pitchFamily="34" charset="0"/>
                <a:cs typeface="Segoe UI" pitchFamily="34" charset="0"/>
              </a:rPr>
              <a:t> for faster decision-making by displaying all of one’s data in one place.</a:t>
            </a:r>
          </a:p>
          <a:p>
            <a:pPr defTabSz="932742">
              <a:lnSpc>
                <a:spcPct val="90000"/>
              </a:lnSpc>
              <a:spcAft>
                <a:spcPts val="340"/>
              </a:spcAft>
              <a:defRPr/>
            </a:pPr>
            <a:endParaRPr lang="en-US" sz="1200" baseline="0" dirty="0">
              <a:solidFill>
                <a:srgbClr val="000000"/>
              </a:solidFill>
              <a:ea typeface="Segoe UI" pitchFamily="34" charset="0"/>
              <a:cs typeface="Segoe UI" pitchFamily="34" charset="0"/>
            </a:endParaRPr>
          </a:p>
          <a:p>
            <a:pPr defTabSz="932742">
              <a:lnSpc>
                <a:spcPct val="90000"/>
              </a:lnSpc>
              <a:spcAft>
                <a:spcPts val="340"/>
              </a:spcAft>
              <a:defRPr/>
            </a:pPr>
            <a:r>
              <a:rPr lang="en-US" sz="1200"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can get started </a:t>
            </a:r>
            <a:r>
              <a:rPr lang="en-US" sz="1200" dirty="0"/>
              <a:t>quickly with pre-built content packs for popular SaaS solutions,</a:t>
            </a:r>
            <a:r>
              <a:rPr lang="en-US" sz="1200" baseline="0" dirty="0"/>
              <a:t> including Salesforce, Google Analytics, Dynamics and many more.</a:t>
            </a:r>
            <a:endParaRPr lang="en-US" sz="120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That is, dashboards can show different types of data from a variety of sources, and can use a range of unique visualizations.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If applicable, you can track status in real-time thanks to </a:t>
            </a:r>
            <a:r>
              <a:rPr lang="en-US" sz="1200" dirty="0">
                <a:solidFill>
                  <a:srgbClr val="000000"/>
                </a:solidFill>
              </a:rPr>
              <a:t>support for real-time data sources.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solidFill>
                  <a:srgbClr val="000000"/>
                </a:solidFill>
                <a:ea typeface="Segoe UI" pitchFamily="34" charset="0"/>
                <a:cs typeface="Segoe UI" pitchFamily="34" charset="0"/>
              </a:rPr>
              <a:t>Click through visualizations to access underlying reports to discover more data and new insights.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Accelerate Power BI deployments with solution templates - you don’t need to start from scratch. Start with a working end-to-end enterprise-ready Power BI solution for Salesforce, </a:t>
            </a:r>
            <a:r>
              <a:rPr lang="en-US" sz="1200" b="0" i="0" kern="1200" baseline="0" dirty="0">
                <a:solidFill>
                  <a:schemeClr val="tx1"/>
                </a:solidFill>
                <a:effectLst/>
                <a:latin typeface="+mn-lt"/>
                <a:ea typeface="+mn-ea"/>
                <a:cs typeface="+mn-cs"/>
              </a:rPr>
              <a:t>Dynamics, Twitter, System Center Configuration Manager</a:t>
            </a:r>
            <a:endParaRPr lang="en-US" sz="1200" b="0" i="0" kern="1200" dirty="0">
              <a:solidFill>
                <a:schemeClr val="tx1"/>
              </a:solidFill>
              <a:effectLst/>
              <a:latin typeface="+mn-lt"/>
              <a:ea typeface="+mn-ea"/>
              <a:cs typeface="+mn-cs"/>
            </a:endParaRPr>
          </a:p>
          <a:p>
            <a:pPr marL="171450" indent="-171450" defTabSz="932742">
              <a:lnSpc>
                <a:spcPct val="90000"/>
              </a:lnSpc>
              <a:spcAft>
                <a:spcPts val="340"/>
              </a:spcAft>
              <a:buFont typeface="Arial" panose="020B0604020202020204" pitchFamily="34" charset="0"/>
              <a:buChar char="•"/>
              <a:defRPr/>
            </a:pPr>
            <a:endParaRPr lang="en-US" sz="1200" dirty="0">
              <a:solidFill>
                <a:srgbClr val="00000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4301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dashboards</a:t>
            </a:r>
            <a:r>
              <a:rPr lang="en-US" baseline="0" dirty="0">
                <a:gradFill>
                  <a:gsLst>
                    <a:gs pos="0">
                      <a:srgbClr val="FFFFFF"/>
                    </a:gs>
                    <a:gs pos="100000">
                      <a:srgbClr val="FFFFFF"/>
                    </a:gs>
                  </a:gsLst>
                  <a:lin ang="5400000" scaled="0"/>
                </a:gradFill>
                <a:ea typeface="Segoe UI" pitchFamily="34" charset="0"/>
                <a:cs typeface="Segoe UI" pitchFamily="34" charset="0"/>
              </a:rPr>
              <a:t> you can monitor your business through a single pane of glass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Create personalized </a:t>
            </a:r>
            <a:r>
              <a:rPr lang="en-US" b="0" i="0" u="none" strike="noStrike" kern="1200" dirty="0">
                <a:solidFill>
                  <a:schemeClr val="tx1"/>
                </a:solidFill>
                <a:effectLst/>
              </a:rPr>
              <a:t>dashboards</a:t>
            </a:r>
            <a:r>
              <a:rPr lang="en-US" b="1" i="1" u="none" strike="noStrike" kern="1200" dirty="0">
                <a:solidFill>
                  <a:schemeClr val="tx1"/>
                </a:solidFill>
                <a:effectLst/>
              </a:rPr>
              <a:t> </a:t>
            </a:r>
            <a:r>
              <a:rPr lang="en-US" b="0" i="0" kern="1200" dirty="0">
                <a:solidFill>
                  <a:schemeClr val="tx1"/>
                </a:solidFill>
                <a:effectLst/>
              </a:rPr>
              <a:t>to monitor your most important data, at a glance.</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A dashboard combines on-premises and cloud-born data in a single pane of glass, providing a consolidated view across the organization regardless of where the data lives.</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Each metric, or insight, is displayed on the dashboard as a </a:t>
            </a:r>
            <a:r>
              <a:rPr lang="en-US" b="0" i="0" u="none" strike="noStrike" kern="1200" dirty="0">
                <a:solidFill>
                  <a:schemeClr val="tx1"/>
                </a:solidFill>
                <a:effectLst/>
              </a:rPr>
              <a:t>tile.</a:t>
            </a:r>
          </a:p>
          <a:p>
            <a:pPr marL="171450" indent="-171450" defTabSz="932742">
              <a:lnSpc>
                <a:spcPct val="90000"/>
              </a:lnSpc>
              <a:spcAft>
                <a:spcPts val="340"/>
              </a:spcAft>
              <a:buFont typeface="Arial" panose="020B0604020202020204" pitchFamily="34" charset="0"/>
              <a:buChar char="•"/>
              <a:defRPr/>
            </a:pPr>
            <a:r>
              <a:rPr lang="en-US" dirty="0"/>
              <a:t>Choose which dashboard to pin a visual to,</a:t>
            </a:r>
            <a:r>
              <a:rPr lang="en-US" baseline="0" dirty="0"/>
              <a:t> either an</a:t>
            </a:r>
            <a:r>
              <a:rPr lang="en-US" dirty="0"/>
              <a:t> existing visual or one that is created.</a:t>
            </a:r>
          </a:p>
          <a:p>
            <a:pPr marL="171450" indent="-171450" defTabSz="932742">
              <a:lnSpc>
                <a:spcPct val="90000"/>
              </a:lnSpc>
              <a:spcAft>
                <a:spcPts val="340"/>
              </a:spcAft>
              <a:buFont typeface="Arial" panose="020B0604020202020204" pitchFamily="34" charset="0"/>
              <a:buChar char="•"/>
              <a:defRPr/>
            </a:pPr>
            <a:r>
              <a:rPr lang="en-US" dirty="0"/>
              <a:t>Pin a tile from one dashboard to another.</a:t>
            </a:r>
            <a:endParaRPr lang="en-US" b="0" i="0" u="none" strike="noStrike" kern="1200" dirty="0">
              <a:solidFill>
                <a:schemeClr val="tx1"/>
              </a:solidFill>
              <a:effectLst/>
            </a:endParaRPr>
          </a:p>
          <a:p>
            <a:pPr marL="171450" indent="-171450" defTabSz="932742">
              <a:lnSpc>
                <a:spcPct val="90000"/>
              </a:lnSpc>
              <a:spcAft>
                <a:spcPts val="340"/>
              </a:spcAft>
              <a:buFont typeface="Arial" panose="020B0604020202020204" pitchFamily="34" charset="0"/>
              <a:buChar char="•"/>
              <a:defRPr/>
            </a:pPr>
            <a:r>
              <a:rPr lang="en-US" b="0" i="0" u="none" strike="noStrike" kern="1200" dirty="0">
                <a:solidFill>
                  <a:schemeClr val="tx1"/>
                </a:solidFill>
                <a:effectLst/>
              </a:rPr>
              <a:t>Dashboard</a:t>
            </a:r>
            <a:r>
              <a:rPr lang="en-US" b="0" i="0" u="none" strike="noStrike" kern="1200" baseline="0" dirty="0">
                <a:solidFill>
                  <a:schemeClr val="tx1"/>
                </a:solidFill>
                <a:effectLst/>
              </a:rPr>
              <a:t> d</a:t>
            </a:r>
            <a:r>
              <a:rPr lang="en-US" dirty="0"/>
              <a:t>isplay modes: Full Screen, Fit to Screen.</a:t>
            </a:r>
          </a:p>
          <a:p>
            <a:pPr marL="171450" indent="-171450" defTabSz="932742">
              <a:lnSpc>
                <a:spcPct val="90000"/>
              </a:lnSpc>
              <a:spcAft>
                <a:spcPts val="340"/>
              </a:spcAft>
              <a:buFont typeface="Arial" panose="020B0604020202020204" pitchFamily="34" charset="0"/>
              <a:buChar char="•"/>
              <a:defRPr/>
            </a:pPr>
            <a:r>
              <a:rPr lang="en-US" dirty="0"/>
              <a:t>In-focus (full screen) mode for tiles.</a:t>
            </a:r>
          </a:p>
          <a:p>
            <a:pPr marL="171450" indent="-171450" defTabSz="932742">
              <a:lnSpc>
                <a:spcPct val="90000"/>
              </a:lnSpc>
              <a:spcAft>
                <a:spcPts val="340"/>
              </a:spcAft>
              <a:buFont typeface="Arial" panose="020B0604020202020204" pitchFamily="34" charset="0"/>
              <a:buChar char="•"/>
              <a:defRPr/>
            </a:pPr>
            <a:r>
              <a:rPr lang="en-US" dirty="0"/>
              <a:t>Last update time and source information shown on tile in in-focus mode.</a:t>
            </a:r>
          </a:p>
          <a:p>
            <a:pPr marL="171450" indent="-171450" defTabSz="932742">
              <a:lnSpc>
                <a:spcPct val="90000"/>
              </a:lnSpc>
              <a:spcAft>
                <a:spcPts val="340"/>
              </a:spcAft>
              <a:buFont typeface="Arial" panose="020B0604020202020204" pitchFamily="34" charset="0"/>
              <a:buChar char="•"/>
              <a:defRPr/>
            </a:pPr>
            <a:r>
              <a:rPr lang="en-US" dirty="0"/>
              <a:t>Control the visual colors in the dashboard. Dashboard theme can be different from report theme to achieve consistency across visuals.</a:t>
            </a:r>
          </a:p>
          <a:p>
            <a:pPr marL="171450" indent="-171450" defTabSz="932742">
              <a:lnSpc>
                <a:spcPct val="90000"/>
              </a:lnSpc>
              <a:spcAft>
                <a:spcPts val="340"/>
              </a:spcAft>
              <a:buFont typeface="Arial" panose="020B0604020202020204" pitchFamily="34" charset="0"/>
              <a:buChar char="•"/>
              <a:defRPr/>
            </a:pPr>
            <a:r>
              <a:rPr lang="en-US" dirty="0"/>
              <a:t>More resize options for your tiles: choose from size 1x1 up to 5x5 tile units.</a:t>
            </a:r>
          </a:p>
          <a:p>
            <a:pPr marL="171450" indent="-171450" defTabSz="932742">
              <a:lnSpc>
                <a:spcPct val="90000"/>
              </a:lnSpc>
              <a:spcAft>
                <a:spcPts val="340"/>
              </a:spcAft>
              <a:buFont typeface="Arial" panose="020B0604020202020204" pitchFamily="34" charset="0"/>
              <a:buChar char="•"/>
              <a:defRPr/>
            </a:pPr>
            <a:r>
              <a:rPr lang="de-DE" dirty="0"/>
              <a:t>Add text, images, shapes, and videos to your</a:t>
            </a:r>
            <a:r>
              <a:rPr lang="de-DE" baseline="0" dirty="0"/>
              <a:t> dashboard</a:t>
            </a:r>
          </a:p>
          <a:p>
            <a:pPr marL="171450" indent="-171450" defTabSz="932742">
              <a:lnSpc>
                <a:spcPct val="90000"/>
              </a:lnSpc>
              <a:spcAft>
                <a:spcPts val="340"/>
              </a:spcAft>
              <a:buFont typeface="Arial" panose="020B0604020202020204" pitchFamily="34" charset="0"/>
              <a:buChar char="•"/>
              <a:defRPr/>
            </a:pPr>
            <a:r>
              <a:rPr lang="de-DE" baseline="0" dirty="0"/>
              <a:t>Set your featured and favorite dashboards</a:t>
            </a:r>
          </a:p>
          <a:p>
            <a:pPr marL="171450" indent="-171450" defTabSz="932742">
              <a:lnSpc>
                <a:spcPct val="90000"/>
              </a:lnSpc>
              <a:spcAft>
                <a:spcPts val="340"/>
              </a:spcAft>
              <a:buFont typeface="Arial" panose="020B0604020202020204" pitchFamily="34" charset="0"/>
              <a:buChar char="•"/>
              <a:defRPr/>
            </a:pPr>
            <a:r>
              <a:rPr lang="de-DE" baseline="0" dirty="0"/>
              <a:t>Receive data-driven alerts and other Power BI alerts in the Notification Center</a:t>
            </a:r>
          </a:p>
          <a:p>
            <a:pPr marL="171450" indent="-171450" defTabSz="932742">
              <a:lnSpc>
                <a:spcPct val="90000"/>
              </a:lnSpc>
              <a:spcAft>
                <a:spcPts val="340"/>
              </a:spcAft>
              <a:buFont typeface="Arial" panose="020B0604020202020204" pitchFamily="34" charset="0"/>
              <a:buChar char="•"/>
              <a:defRPr/>
            </a:pPr>
            <a:r>
              <a:rPr lang="de-DE" baseline="0" dirty="0"/>
              <a:t>Classify data, e.g. High Business Impact (HBI), Low Business Impact (LBI)</a:t>
            </a:r>
          </a:p>
          <a:p>
            <a:pPr marL="171450" indent="-171450" defTabSz="932742">
              <a:lnSpc>
                <a:spcPct val="90000"/>
              </a:lnSpc>
              <a:spcAft>
                <a:spcPts val="340"/>
              </a:spcAft>
              <a:buFont typeface="Arial" panose="020B0604020202020204" pitchFamily="34" charset="0"/>
              <a:buChar char="•"/>
              <a:defRPr/>
            </a:pPr>
            <a:endParaRPr lang="de-DE" baseline="0" dirty="0"/>
          </a:p>
          <a:p>
            <a:pPr marL="171450" indent="-171450" defTabSz="932742">
              <a:lnSpc>
                <a:spcPct val="90000"/>
              </a:lnSpc>
              <a:spcAft>
                <a:spcPts val="340"/>
              </a:spcAft>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08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solidFill>
                  <a:srgbClr val="000000"/>
                </a:solidFill>
                <a:ea typeface="Segoe UI" pitchFamily="34" charset="0"/>
                <a:cs typeface="Segoe UI" pitchFamily="34" charset="0"/>
              </a:rPr>
              <a:t>Power BI you can create reports from a</a:t>
            </a:r>
            <a:r>
              <a:rPr lang="en-US" baseline="0" dirty="0">
                <a:solidFill>
                  <a:srgbClr val="000000"/>
                </a:solidFill>
                <a:ea typeface="Segoe UI" pitchFamily="34" charset="0"/>
                <a:cs typeface="Segoe UI" pitchFamily="34" charset="0"/>
              </a:rPr>
              <a:t> dataset </a:t>
            </a:r>
            <a:r>
              <a:rPr lang="en-US" dirty="0">
                <a:solidFill>
                  <a:srgbClr val="000000"/>
                </a:solidFill>
                <a:ea typeface="Segoe UI" pitchFamily="34" charset="0"/>
                <a:cs typeface="Segoe UI" pitchFamily="34" charset="0"/>
              </a:rPr>
              <a:t>and surface them where you need them.</a:t>
            </a:r>
          </a:p>
          <a:p>
            <a:pPr defTabSz="932742">
              <a:lnSpc>
                <a:spcPct val="90000"/>
              </a:lnSpc>
              <a:spcAft>
                <a:spcPts val="340"/>
              </a:spcAft>
              <a:defRPr/>
            </a:pPr>
            <a:endParaRPr lang="en-US" dirty="0">
              <a:solidFill>
                <a:srgbClr val="000000"/>
              </a:solidFill>
              <a:ea typeface="Segoe UI" pitchFamily="34" charset="0"/>
              <a:cs typeface="Segoe UI" pitchFamily="34" charset="0"/>
            </a:endParaRPr>
          </a:p>
          <a:p>
            <a:pPr defTabSz="932742">
              <a:lnSpc>
                <a:spcPct val="90000"/>
              </a:lnSpc>
              <a:spcAft>
                <a:spcPts val="340"/>
              </a:spcAft>
              <a:defRPr/>
            </a:pPr>
            <a:r>
              <a:rPr lang="en-US" b="1" dirty="0">
                <a:solidFill>
                  <a:srgbClr val="000000"/>
                </a:soli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aseline="0" dirty="0">
                <a:solidFill>
                  <a:srgbClr val="000000"/>
                </a:soli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Generate as many reports as needed from</a:t>
            </a:r>
            <a:r>
              <a:rPr lang="en-US" baseline="0" dirty="0">
                <a:solidFill>
                  <a:srgbClr val="000000"/>
                </a:solidFill>
                <a:ea typeface="Segoe UI" pitchFamily="34" charset="0"/>
                <a:cs typeface="Segoe UI" pitchFamily="34" charset="0"/>
              </a:rPr>
              <a:t> a single data set.</a:t>
            </a:r>
            <a:endParaRPr lang="en-US"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Draw from a range of visualizations in any given report to tell a compelling data story— this applies to both new and existing reports.</a:t>
            </a:r>
            <a:endParaRPr lang="en-US" baseline="0"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451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data the way you want it using the </a:t>
            </a:r>
            <a:r>
              <a:rPr lang="en-US" baseline="0" dirty="0">
                <a:solidFill>
                  <a:srgbClr val="FF0000"/>
                </a:solidFill>
              </a:rPr>
              <a:t>array of visualizations </a:t>
            </a:r>
            <a:r>
              <a:rPr lang="en-US" baseline="0" dirty="0"/>
              <a:t>that are available in Power BI.</a:t>
            </a:r>
          </a:p>
          <a:p>
            <a:endParaRPr lang="en-US" b="1" baseline="0" dirty="0"/>
          </a:p>
          <a:p>
            <a:r>
              <a:rPr lang="en-US" b="1" baseline="0" dirty="0"/>
              <a:t>Talking points:</a:t>
            </a:r>
          </a:p>
          <a:p>
            <a:pPr marL="171450" indent="-171450">
              <a:buFont typeface="Arial" panose="020B0604020202020204" pitchFamily="34" charset="0"/>
              <a:buChar char="•"/>
            </a:pPr>
            <a:r>
              <a:rPr lang="en-US" baseline="0" dirty="0"/>
              <a:t>You can experiment with visualizing data in different ways, enabling previously inaccessible business insights.</a:t>
            </a:r>
          </a:p>
          <a:p>
            <a:pPr marL="171450" indent="-171450">
              <a:buFont typeface="Arial" panose="020B0604020202020204" pitchFamily="34" charset="0"/>
              <a:buChar char="•"/>
            </a:pPr>
            <a:r>
              <a:rPr lang="en-US" baseline="0" dirty="0"/>
              <a:t>Select from a growing number of visualization types and different chart types.</a:t>
            </a:r>
          </a:p>
          <a:p>
            <a:pPr marL="171450" lvl="0" indent="-171450">
              <a:buFont typeface="Arial" panose="020B0604020202020204" pitchFamily="34" charset="0"/>
              <a:buChar char="•"/>
            </a:pPr>
            <a:r>
              <a:rPr lang="en-US" baseline="0" dirty="0"/>
              <a:t>Use visualizations that go beyond standard charts – such as slicers, maps, tiles, stand alone images and others.</a:t>
            </a:r>
          </a:p>
          <a:p>
            <a:pPr marL="171450" indent="-171450">
              <a:buFont typeface="Arial" panose="020B0604020202020204" pitchFamily="34" charset="0"/>
              <a:buChar char="•"/>
            </a:pPr>
            <a:r>
              <a:rPr lang="en-US" baseline="0" dirty="0"/>
              <a:t>Cross-filter across visualizations within a report to surface new insights.</a:t>
            </a:r>
          </a:p>
          <a:p>
            <a:pPr marL="171450" indent="-171450">
              <a:buFont typeface="Arial" panose="020B0604020202020204" pitchFamily="34" charset="0"/>
              <a:buChar char="•"/>
            </a:pPr>
            <a:r>
              <a:rPr lang="en-US" baseline="0" dirty="0"/>
              <a:t>The Power BI visuals gallery at visuals.powerbi.com is</a:t>
            </a:r>
            <a:r>
              <a:rPr lang="en-US" sz="1200" b="0" i="0" kern="1200" dirty="0">
                <a:solidFill>
                  <a:schemeClr val="tx1"/>
                </a:solidFill>
                <a:effectLst/>
                <a:latin typeface="+mn-lt"/>
                <a:ea typeface="+mn-ea"/>
                <a:cs typeface="+mn-cs"/>
              </a:rPr>
              <a:t> enabled by the Power BI community. Browse through the visuals or submit one of your own for others to use. Includes R-powered</a:t>
            </a:r>
            <a:r>
              <a:rPr lang="en-US" sz="1200" b="0" i="0" kern="1200" baseline="0" dirty="0">
                <a:solidFill>
                  <a:schemeClr val="tx1"/>
                </a:solidFill>
                <a:effectLst/>
                <a:latin typeface="+mn-lt"/>
                <a:ea typeface="+mn-ea"/>
                <a:cs typeface="+mn-cs"/>
              </a:rPr>
              <a:t> visuals to benefit from advanced analytics without having to know R.</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0806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p>
          <a:p>
            <a:pPr marL="171450" indent="-171450">
              <a:buFont typeface="Arial" panose="020B0604020202020204" pitchFamily="34" charset="0"/>
              <a:buChar char="•"/>
            </a:pPr>
            <a:r>
              <a:rPr lang="en-US" sz="1200" baseline="0" dirty="0"/>
              <a:t>Using the same app, you can also open and interact with SQL Server 2016 mobile reports and KPIs.</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 or rotate the device</a:t>
            </a:r>
            <a:r>
              <a:rPr lang="en-US" sz="1200" baseline="0" dirty="0"/>
              <a:t> for landscape/portrait views.</a:t>
            </a:r>
            <a:endParaRPr lang="en-US" sz="1200" dirty="0"/>
          </a:p>
          <a:p>
            <a:pPr marL="171450" indent="-171450">
              <a:buFont typeface="Arial" panose="020B0604020202020204" pitchFamily="34" charset="0"/>
              <a:buChar char="•"/>
            </a:pPr>
            <a:r>
              <a:rPr lang="en-US" sz="1200" dirty="0"/>
              <a:t>Annotate a report or visualization and share marked-up snapshot with others.</a:t>
            </a:r>
          </a:p>
          <a:p>
            <a:pPr marL="171450" lvl="0" indent="-171450">
              <a:buFont typeface="Arial" panose="020B0604020202020204" pitchFamily="34" charset="0"/>
              <a:buChar char="•"/>
            </a:pPr>
            <a:r>
              <a:rPr lang="en-US" baseline="0" dirty="0"/>
              <a:t>You can configure settings to receive alerts and notifications as data reaches or drops below pre-defined. thresholds, or based on other indicators.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If you</a:t>
            </a:r>
            <a:r>
              <a:rPr lang="en-US" sz="1200" baseline="0" dirty="0">
                <a:gradFill>
                  <a:gsLst>
                    <a:gs pos="1250">
                      <a:schemeClr val="tx1"/>
                    </a:gs>
                    <a:gs pos="100000">
                      <a:schemeClr val="tx1"/>
                    </a:gs>
                  </a:gsLst>
                  <a:lin ang="5400000" scaled="0"/>
                </a:gradFill>
              </a:rPr>
              <a:t> are</a:t>
            </a:r>
            <a:r>
              <a:rPr lang="en-US" sz="1200" dirty="0">
                <a:gradFill>
                  <a:gsLst>
                    <a:gs pos="1250">
                      <a:schemeClr val="tx1"/>
                    </a:gs>
                    <a:gs pos="100000">
                      <a:schemeClr val="tx1"/>
                    </a:gs>
                  </a:gsLst>
                  <a:lin ang="5400000" scaled="0"/>
                </a:gradFill>
              </a:rPr>
              <a:t> new to Power BI, activate your user account directly from one’s mobile device.</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Optimized formatting and display of charts, including % based line charts</a:t>
            </a:r>
            <a:r>
              <a:rPr lang="en-US" sz="1200" baseline="0" dirty="0">
                <a:gradFill>
                  <a:gsLst>
                    <a:gs pos="1250">
                      <a:schemeClr val="tx1"/>
                    </a:gs>
                    <a:gs pos="100000">
                      <a:schemeClr val="tx1"/>
                    </a:gs>
                  </a:gsLst>
                  <a:lin ang="5400000" scaled="0"/>
                </a:gradFill>
              </a:rPr>
              <a:t> and</a:t>
            </a:r>
            <a:r>
              <a:rPr lang="en-US" sz="1200" dirty="0">
                <a:gradFill>
                  <a:gsLst>
                    <a:gs pos="1250">
                      <a:schemeClr val="tx1"/>
                    </a:gs>
                    <a:gs pos="100000">
                      <a:schemeClr val="tx1"/>
                    </a:gs>
                  </a:gsLst>
                  <a:lin ang="5400000" scaled="0"/>
                </a:gradFill>
              </a:rPr>
              <a:t> data labels.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Improve the scroll and touch gestures of the matrix tile. Easily scroll down one’s matrix tile and get all the data natively and mobile optimized.</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Global search and recent items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Multi-select</a:t>
            </a:r>
            <a:r>
              <a:rPr lang="en-US" sz="1200" baseline="0" dirty="0">
                <a:gradFill>
                  <a:gsLst>
                    <a:gs pos="1250">
                      <a:schemeClr val="tx1"/>
                    </a:gs>
                    <a:gs pos="100000">
                      <a:schemeClr val="tx1"/>
                    </a:gs>
                  </a:gsLst>
                  <a:lin ang="5400000" scaled="0"/>
                </a:gradFill>
              </a:rPr>
              <a:t> for report slicers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Generate and scan QR codes, use QR codes with augmented reality display</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Scan bar codes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Manual refresh</a:t>
            </a:r>
            <a:endParaRPr lang="en-US" sz="120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Windows phone: </a:t>
            </a:r>
            <a:r>
              <a:rPr lang="en-US" sz="1200" dirty="0">
                <a:solidFill>
                  <a:schemeClr val="tx1"/>
                </a:solidFill>
                <a:latin typeface="+mn-lt"/>
              </a:rPr>
              <a:t>pin KPI, card, or multi-row card as live tile directly to Start screen </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Use presentation mode on Surface Hub</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Support for Intune Mobile Application Manager (MAM)</a:t>
            </a:r>
          </a:p>
          <a:p>
            <a:pPr marL="171450" lvl="0" indent="-171450">
              <a:buFont typeface="Arial" panose="020B0604020202020204" pitchFamily="34" charset="0"/>
              <a:buChar char="•"/>
            </a:pPr>
            <a:endParaRPr lang="en-US" sz="1200" dirty="0">
              <a:gradFill>
                <a:gsLst>
                  <a:gs pos="1250">
                    <a:schemeClr val="tx1"/>
                  </a:gs>
                  <a:gs pos="100000">
                    <a:schemeClr val="tx1"/>
                  </a:gs>
                </a:gsLst>
                <a:lin ang="5400000" scaled="0"/>
              </a:gradFill>
            </a:endParaRPr>
          </a:p>
          <a:p>
            <a:endParaRPr lang="en-US" sz="1200"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707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171450"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solidFill>
                  <a:srgbClr val="0072C6"/>
                </a:solidFill>
              </a:rPr>
              <a:t>Power BI’s Natural Language Query, or Q&amp;A feature, intelligently filters, sorts, aggregates, groups and displays data based on the key words in the question asked.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you will see a list of suggested questions for tiles on your dashboard or tables in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Suggestions will include specific terms from the data (e.g. column names or row values).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your own featured questions, e.g. frequently asked questions to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dirty="0">
              <a:solidFill>
                <a:srgbClr val="0072C6"/>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170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Today’s students are evolving quickly, their way of finding information about universities and colleges is changing rapidly with vast information available at their fingertips on the internet and social media forums.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2513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With the November 2015 update of Windows 10, Cortana can now find answers from data stored in Power BI</a:t>
            </a:r>
          </a:p>
          <a:p>
            <a:endParaRPr lang="en-US" b="1" baseline="0" dirty="0"/>
          </a:p>
          <a:p>
            <a:r>
              <a:rPr lang="en-US" b="1" baseline="0" dirty="0"/>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use Cortana to get answers from Power BI, all that is required is to add the work or school account you use with Power BI to Windows 10 and have access to a dataset in Power BI that is enabled for Cortana.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Similar to Power BI Q&amp;A, ask or type your questions using natural language. Cortana will search your Cortana-enabled datasets in Power BI for answers and display results directly in your Windows 10 device.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can find answers either directly from datasets in Power BI or from report pages published to Power BI and designed specifically for Cortana (called Answer Pages). Interact with the visualizations as you would in Power BI or, to further explore an answer, simply open a result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Only datasets hosted in Power BI are supported. Cortana with Power BI does not work with </a:t>
            </a:r>
            <a:r>
              <a:rPr lang="en-US" baseline="0" dirty="0" err="1"/>
              <a:t>DirectQuery</a:t>
            </a:r>
            <a:r>
              <a:rPr lang="en-US" baseline="0" dirty="0"/>
              <a:t> or other direct-connect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ranks the answers from Power BI, giving you one or more best matches if there is high confidence a result is a good answer. Other potential answers from Power BI are listed in a Power BI section below any best 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More exciting features will soon be available with the Power BI Cortana integration, including predictions, preemptive alerts and line of business process integration.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1382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013" y="4444862"/>
            <a:ext cx="5608320" cy="3636705"/>
          </a:xfrm>
        </p:spPr>
        <p:txBody>
          <a:bodyPr/>
          <a:lstStyle/>
          <a:p>
            <a:r>
              <a:rPr lang="en-US" sz="1000" b="1" dirty="0"/>
              <a:t>Key message:</a:t>
            </a:r>
          </a:p>
          <a:p>
            <a:r>
              <a:rPr lang="en-US" sz="1000" dirty="0"/>
              <a:t>In Power BI you can share dashboards, reports, and tiles in several different ways. Each has its advantages. </a:t>
            </a:r>
            <a:endParaRPr lang="en-US" sz="1000" b="1" dirty="0"/>
          </a:p>
          <a:p>
            <a:endParaRPr lang="en-US" sz="1000" baseline="0" dirty="0"/>
          </a:p>
          <a:p>
            <a:r>
              <a:rPr lang="en-US" sz="900" b="1" baseline="0" dirty="0"/>
              <a:t>Talking points:</a:t>
            </a:r>
          </a:p>
          <a:p>
            <a:pPr fontAlgn="base"/>
            <a:r>
              <a:rPr lang="en-US" sz="900" b="1" i="0" kern="1200" dirty="0">
                <a:solidFill>
                  <a:schemeClr val="tx1"/>
                </a:solidFill>
                <a:effectLst/>
              </a:rPr>
              <a:t>Share a dashboard with colleagues and others</a:t>
            </a:r>
          </a:p>
          <a:p>
            <a:pPr fontAlgn="base"/>
            <a:r>
              <a:rPr lang="en-US" sz="12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900" b="0" i="0" kern="1200" dirty="0">
                <a:solidFill>
                  <a:schemeClr val="tx1"/>
                </a:solidFill>
                <a:effectLst/>
              </a:rPr>
              <a:t>.</a:t>
            </a:r>
          </a:p>
          <a:p>
            <a:pPr marL="171450" indent="-171450">
              <a:buFont typeface="Arial" panose="020B0604020202020204" pitchFamily="34" charset="0"/>
              <a:buChar char="•"/>
            </a:pPr>
            <a:r>
              <a:rPr lang="en-US" sz="900" baseline="0" dirty="0"/>
              <a:t>Make changes to dashboard after you’ve sent it out, and it will automatically sync across all users</a:t>
            </a:r>
          </a:p>
          <a:p>
            <a:pPr marL="171450" indent="-171450">
              <a:buFont typeface="Arial" panose="020B0604020202020204" pitchFamily="34" charset="0"/>
              <a:buChar char="•"/>
            </a:pPr>
            <a:r>
              <a:rPr lang="en-US" sz="900" baseline="0" dirty="0"/>
              <a:t>Share only your </a:t>
            </a:r>
            <a:r>
              <a:rPr lang="en-US" sz="900" dirty="0"/>
              <a:t>dashboard</a:t>
            </a:r>
            <a:r>
              <a:rPr lang="en-US" sz="900" baseline="0" dirty="0"/>
              <a:t>, keeping access to the source data and reports secure. </a:t>
            </a:r>
            <a:r>
              <a:rPr lang="en-US" sz="900" dirty="0"/>
              <a:t>What</a:t>
            </a:r>
            <a:r>
              <a:rPr lang="en-US" sz="900" baseline="0" dirty="0"/>
              <a:t> this means: </a:t>
            </a:r>
            <a:r>
              <a:rPr lang="en-US" sz="900" dirty="0"/>
              <a:t>Users who receiving a sharing invitation cannot change filters or drill down into data - they only see</a:t>
            </a:r>
            <a:r>
              <a:rPr lang="en-US" sz="900" baseline="0" dirty="0"/>
              <a:t> what’s in the dashboard</a:t>
            </a:r>
          </a:p>
          <a:p>
            <a:pPr marL="171450" indent="-171450">
              <a:buFont typeface="Arial" panose="020B0604020202020204" pitchFamily="34" charset="0"/>
              <a:buChar char="•"/>
            </a:pPr>
            <a:r>
              <a:rPr lang="en-US" sz="900" baseline="0" dirty="0"/>
              <a:t>Manage who can re-share dashboards with others</a:t>
            </a:r>
          </a:p>
          <a:p>
            <a:pPr marL="171450" indent="-171450">
              <a:buFont typeface="Arial" panose="020B0604020202020204" pitchFamily="34" charset="0"/>
              <a:buChar char="•"/>
            </a:pPr>
            <a:r>
              <a:rPr lang="en-US" sz="900" dirty="0"/>
              <a:t>Share dashboards b</a:t>
            </a:r>
            <a:r>
              <a:rPr lang="en-US" sz="16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900" dirty="0"/>
              <a:t>Share without email notification, copy and share a link instead, e.g. on another portal</a:t>
            </a:r>
          </a:p>
          <a:p>
            <a:pPr marL="171450" indent="-171450">
              <a:buFont typeface="Arial" panose="020B0604020202020204" pitchFamily="34" charset="0"/>
              <a:buChar char="•"/>
            </a:pPr>
            <a:r>
              <a:rPr lang="en-US" sz="900" dirty="0"/>
              <a:t>People picker with autocomplete as you start typing the name of recipients</a:t>
            </a:r>
          </a:p>
          <a:p>
            <a:pPr marL="171450" indent="-171450">
              <a:buFont typeface="Arial" panose="020B0604020202020204" pitchFamily="34" charset="0"/>
              <a:buChar char="•"/>
            </a:pPr>
            <a:r>
              <a:rPr lang="en-US" sz="900" dirty="0"/>
              <a:t>Copy/paste large number of email addresses you want to share with, e.g. copy directly from Outlook</a:t>
            </a:r>
          </a:p>
          <a:p>
            <a:pPr marL="171450" indent="-171450">
              <a:buFont typeface="Arial" panose="020B0604020202020204" pitchFamily="34" charset="0"/>
              <a:buChar char="•"/>
            </a:pPr>
            <a:r>
              <a:rPr lang="en-US" sz="900" dirty="0"/>
              <a:t>Collapse navigation pane with URL parameter</a:t>
            </a:r>
          </a:p>
          <a:p>
            <a:endParaRPr lang="en-US" sz="900" b="0" i="0" kern="1200" dirty="0">
              <a:solidFill>
                <a:schemeClr val="tx1"/>
              </a:solidFill>
              <a:effectLst/>
            </a:endParaRPr>
          </a:p>
          <a:p>
            <a:pPr fontAlgn="base"/>
            <a:r>
              <a:rPr lang="en-US" sz="900" b="1" i="0" kern="1200" dirty="0">
                <a:solidFill>
                  <a:schemeClr val="tx1"/>
                </a:solidFill>
                <a:effectLst/>
              </a:rPr>
              <a:t>Collaborate in a group workspace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900" b="0" i="0" kern="1200" dirty="0">
              <a:solidFill>
                <a:schemeClr val="tx1"/>
              </a:solidFill>
              <a:effectLst/>
            </a:endParaRPr>
          </a:p>
          <a:p>
            <a:pPr fontAlgn="base"/>
            <a:r>
              <a:rPr lang="en-US" sz="900" b="1" i="0" kern="1200" dirty="0">
                <a:solidFill>
                  <a:schemeClr val="tx1"/>
                </a:solidFill>
                <a:effectLst/>
              </a:rPr>
              <a:t>Create a content pack and publish it</a:t>
            </a:r>
          </a:p>
          <a:p>
            <a:pPr marL="171450" indent="-171450">
              <a:buFont typeface="Arial" panose="020B0604020202020204" pitchFamily="34" charset="0"/>
              <a:buChar char="•"/>
            </a:pPr>
            <a:r>
              <a:rPr lang="en-US" sz="9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9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pPr marL="0" indent="0">
              <a:buFont typeface="Arial" panose="020B0604020202020204" pitchFamily="34" charset="0"/>
              <a:buNone/>
            </a:pPr>
            <a:endParaRPr lang="en-US" sz="900" b="0" i="0" kern="1200" dirty="0">
              <a:solidFill>
                <a:schemeClr val="tx1"/>
              </a:solidFill>
              <a:effectLst/>
            </a:endParaRPr>
          </a:p>
          <a:p>
            <a:r>
              <a:rPr lang="en-US" sz="900" b="1" dirty="0"/>
              <a:t>Publish to the web</a:t>
            </a:r>
          </a:p>
          <a:p>
            <a:pPr marL="171450" indent="-171450">
              <a:buFont typeface="Arial" panose="020B0604020202020204" pitchFamily="34" charset="0"/>
              <a:buChar char="•"/>
            </a:pPr>
            <a:r>
              <a:rPr lang="en-US" sz="900" dirty="0"/>
              <a:t>When you publish Power BI reports to the web, you can embed interactive visuals in blog posts, websites, social media, and other online communications, on any device. Publishing to web is available on reports in your personal workspace that you can edit. You can't publish to the web reports that were shared with you.</a:t>
            </a:r>
          </a:p>
          <a:p>
            <a:pPr fontAlgn="base"/>
            <a:endParaRPr lang="en-US" sz="900" b="1" i="0" kern="1200" dirty="0">
              <a:solidFill>
                <a:schemeClr val="tx1"/>
              </a:solidFill>
              <a:effectLst/>
            </a:endParaRPr>
          </a:p>
          <a:p>
            <a:pPr marL="171450" indent="-171450">
              <a:buFont typeface="Arial" panose="020B0604020202020204" pitchFamily="34" charset="0"/>
              <a:buChar char="•"/>
            </a:pPr>
            <a:endParaRPr lang="en-US" sz="900" dirty="0"/>
          </a:p>
          <a:p>
            <a:endParaRPr lang="en-US" sz="900"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517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t>
            </a:r>
            <a:r>
              <a:rPr lang="en-US" sz="1200" b="0" i="0" baseline="0" dirty="0">
                <a:solidFill>
                  <a:srgbClr val="000000"/>
                </a:solidFill>
              </a:rPr>
              <a:t>your data where it is – </a:t>
            </a:r>
            <a:r>
              <a:rPr lang="en-US" sz="1200" b="0" i="0" baseline="0" dirty="0" err="1">
                <a:solidFill>
                  <a:srgbClr val="000000"/>
                </a:solidFill>
              </a:rPr>
              <a:t>on-premise</a:t>
            </a:r>
            <a:r>
              <a:rPr lang="en-US" sz="1200" b="0" i="0" baseline="0" dirty="0">
                <a:solidFill>
                  <a:srgbClr val="000000"/>
                </a:solidFill>
              </a:rPr>
              <a:t> or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a:buFont typeface="Arial" panose="020B0604020202020204" pitchFamily="34" charset="0"/>
              <a:buChar char="•"/>
            </a:pPr>
            <a:r>
              <a:rPr lang="en-US" sz="1200" dirty="0">
                <a:solidFill>
                  <a:srgbClr val="000000"/>
                </a:solidFill>
              </a:rPr>
              <a:t>Connect to the SaaS solutions that you already use.</a:t>
            </a:r>
          </a:p>
          <a:p>
            <a:pPr marL="171450" indent="-171450">
              <a:buFont typeface="Arial" panose="020B0604020202020204" pitchFamily="34" charset="0"/>
              <a:buChar char="•"/>
            </a:pPr>
            <a:r>
              <a:rPr lang="en-US" sz="1200" dirty="0">
                <a:solidFill>
                  <a:srgbClr val="000000"/>
                </a:solidFill>
              </a:rPr>
              <a:t>Connect to Azure SQL Server, Azure SQL Data Warehouse, Spark on HDInsight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a:t>
            </a:r>
            <a:r>
              <a:rPr lang="en-US" sz="1200" b="0" i="0" baseline="0" dirty="0" err="1">
                <a:solidFill>
                  <a:srgbClr val="000000"/>
                </a:solidFill>
              </a:rPr>
              <a:t>on-premise</a:t>
            </a:r>
            <a:r>
              <a:rPr lang="en-US" sz="1200" b="0" i="0" baseline="0" dirty="0">
                <a:solidFill>
                  <a:srgbClr val="000000"/>
                </a:solidFill>
              </a:rPr>
              <a:t> SQL Server Analysis Services data models – both tabular and multidimensional.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SQL Server, Teradata, Oracle DB2, MySQL, PostgreSQL, Sybase, SAP HANA, Access databases.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0383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Personal on On-Premises Data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on-premise</a:t>
            </a:r>
            <a:r>
              <a:rPr lang="en-US" sz="1200" b="0" i="0" u="none" strike="noStrike" kern="1200" baseline="0" dirty="0">
                <a:solidFill>
                  <a:schemeClr val="tx1"/>
                </a:solidFill>
                <a:effectLst/>
                <a:latin typeface="+mn-lt"/>
                <a:ea typeface="+mn-ea"/>
                <a:cs typeface="+mn-cs"/>
              </a:rPr>
              <a:t> role based row level security for Analysis Services.</a:t>
            </a:r>
            <a:endParaRPr lang="en-US" sz="1200" b="0" i="0" u="none" strike="noStrike" kern="1200" dirty="0">
              <a:solidFill>
                <a:schemeClr val="tx1"/>
              </a:solidFill>
              <a:effectLst/>
              <a:latin typeface="+mn-lt"/>
              <a:ea typeface="+mn-ea"/>
              <a:cs typeface="+mn-cs"/>
            </a:endParaRPr>
          </a:p>
          <a:p>
            <a:pPr marL="0" indent="0" rtl="0" eaLnBrk="1" fontAlgn="t"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200" b="0" i="0" baseline="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50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Enables IT departments to centrally deploy and manage on-premise data</a:t>
            </a:r>
            <a:r>
              <a:rPr lang="en-US" sz="1600" baseline="0" dirty="0">
                <a:solidFill>
                  <a:srgbClr val="000000"/>
                </a:solidFill>
              </a:rPr>
              <a:t> access</a:t>
            </a:r>
            <a:r>
              <a:rPr lang="en-US" sz="1600" dirty="0">
                <a:solidFill>
                  <a:srgbClr val="000000"/>
                </a:solidFill>
              </a:rPr>
              <a:t>, for a large group of users</a:t>
            </a:r>
            <a:r>
              <a:rPr lang="en-US" sz="1600" baseline="0" dirty="0">
                <a:solidFill>
                  <a:srgbClr val="000000"/>
                </a:solidFill>
              </a:rPr>
              <a:t>.</a:t>
            </a:r>
          </a:p>
          <a:p>
            <a:pPr marL="0" lvl="0" indent="0">
              <a:spcBef>
                <a:spcPts val="600"/>
              </a:spcBef>
              <a:buNone/>
            </a:pPr>
            <a:r>
              <a:rPr lang="en-US" sz="1600" b="1" i="0" baseline="0" dirty="0">
                <a:solidFill>
                  <a:srgbClr val="000000"/>
                </a:solidFill>
              </a:rPr>
              <a:t>Talking points:</a:t>
            </a:r>
          </a:p>
          <a:p>
            <a:pPr marL="0" lvl="0" indent="0">
              <a:spcBef>
                <a:spcPts val="600"/>
              </a:spcBef>
              <a:buNone/>
            </a:pPr>
            <a:r>
              <a:rPr lang="en-US" sz="1200" b="1" dirty="0">
                <a:solidFill>
                  <a:srgbClr val="000000"/>
                </a:solidFill>
                <a:cs typeface="Segoe UI Light" panose="020B0502040204020203" pitchFamily="34" charset="0"/>
              </a:rPr>
              <a:t>Centralized way to refresh content in Power BI</a:t>
            </a:r>
            <a:endParaRPr lang="en-US" sz="1200" dirty="0">
              <a:solidFill>
                <a:srgbClr val="000000"/>
              </a:solidFill>
              <a:cs typeface="Segoe UI Light" panose="020B0502040204020203" pitchFamily="34" charset="0"/>
            </a:endParaRPr>
          </a:p>
          <a:p>
            <a:pPr marL="0" lvl="0" indent="0">
              <a:spcBef>
                <a:spcPts val="600"/>
              </a:spcBef>
              <a:buNone/>
            </a:pPr>
            <a:r>
              <a:rPr lang="en-US" sz="1200" dirty="0">
                <a:solidFill>
                  <a:srgbClr val="000000"/>
                </a:solidFill>
                <a:cs typeface="Segoe UI Light" panose="020B0502040204020203" pitchFamily="34" charset="0"/>
              </a:rPr>
              <a:t>Configure, manage and maintain a group of On-Premises</a:t>
            </a:r>
            <a:r>
              <a:rPr lang="en-US" sz="1200" baseline="0" dirty="0">
                <a:solidFill>
                  <a:srgbClr val="000000"/>
                </a:solidFill>
                <a:cs typeface="Segoe UI Light" panose="020B0502040204020203" pitchFamily="34" charset="0"/>
              </a:rPr>
              <a:t> Data Gateways</a:t>
            </a:r>
            <a:r>
              <a:rPr lang="en-US" sz="1200" dirty="0">
                <a:solidFill>
                  <a:srgbClr val="000000"/>
                </a:solidFill>
                <a:cs typeface="Segoe UI Light" panose="020B0502040204020203" pitchFamily="34" charset="0"/>
              </a:rPr>
              <a:t>.</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dirty="0">
                <a:solidFill>
                  <a:srgbClr val="000000"/>
                </a:solidFill>
                <a:cs typeface="Segoe UI Light" panose="020B0502040204020203" pitchFamily="34" charset="0"/>
              </a:rPr>
              <a:t>Centralized access control</a:t>
            </a:r>
            <a:endParaRPr lang="en-US" sz="1200" dirty="0">
              <a:solidFill>
                <a:srgbClr val="000000"/>
              </a:solidFill>
              <a:cs typeface="Segoe UI Light" panose="020B0502040204020203" pitchFamily="34" charset="0"/>
            </a:endParaRPr>
          </a:p>
          <a:p>
            <a:pPr marL="0" indent="0">
              <a:spcBef>
                <a:spcPts val="600"/>
              </a:spcBef>
              <a:buNone/>
            </a:pPr>
            <a:r>
              <a:rPr lang="en-US" sz="1200" dirty="0">
                <a:solidFill>
                  <a:srgbClr val="000000"/>
                </a:solidFill>
                <a:cs typeface="Segoe UI Light" panose="020B0502040204020203" pitchFamily="34" charset="0"/>
              </a:rPr>
              <a:t>Centrally manage the set of users who can access the underlying data sources.</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Assign user permissions.</a:t>
            </a:r>
          </a:p>
          <a:p>
            <a:pPr marL="0" lvl="0" indent="0">
              <a:spcBef>
                <a:spcPts val="1200"/>
              </a:spcBef>
              <a:buNone/>
            </a:pPr>
            <a:r>
              <a:rPr lang="en-US" sz="1200" b="1" dirty="0">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dirty="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dirty="0">
                <a:solidFill>
                  <a:srgbClr val="000000"/>
                </a:solidFill>
                <a:cs typeface="Segoe UI Light" panose="020B0502040204020203" pitchFamily="34" charset="0"/>
              </a:rPr>
              <a:t>Direct access </a:t>
            </a:r>
          </a:p>
          <a:p>
            <a:pPr marL="0" indent="0">
              <a:spcBef>
                <a:spcPts val="600"/>
              </a:spcBef>
              <a:buNone/>
            </a:pPr>
            <a:r>
              <a:rPr lang="en-US" sz="1200" dirty="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dirty="0">
                <a:solidFill>
                  <a:srgbClr val="000000"/>
                </a:solidFill>
              </a:rPr>
              <a:t>Secure data</a:t>
            </a:r>
            <a:r>
              <a:rPr lang="en-US" sz="1200" b="1" baseline="0" dirty="0">
                <a:solidFill>
                  <a:srgbClr val="000000"/>
                </a:solidFill>
              </a:rPr>
              <a:t> transfer</a:t>
            </a:r>
          </a:p>
          <a:p>
            <a:pPr marL="0" indent="0">
              <a:spcBef>
                <a:spcPts val="600"/>
              </a:spcBef>
              <a:buNone/>
            </a:pPr>
            <a:r>
              <a:rPr lang="en-US" sz="1200" dirty="0">
                <a:solidFill>
                  <a:srgbClr val="000000"/>
                </a:solidFill>
              </a:rPr>
              <a:t>Data transfer between the Power BI service and the gateway is secured through </a:t>
            </a:r>
            <a:r>
              <a:rPr lang="en-US" sz="1200" dirty="0">
                <a:solidFill>
                  <a:srgbClr val="000000"/>
                </a:solidFill>
                <a:hlinkClick r:id="rId3"/>
              </a:rPr>
              <a:t>Azure Service Bus</a:t>
            </a:r>
            <a:r>
              <a:rPr lang="en-US" sz="1200" dirty="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endParaRPr lang="en-US" sz="1200" b="1" dirty="0">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693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281105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a variety of data sources, enabling you to</a:t>
            </a:r>
            <a:r>
              <a:rPr lang="en-US" baseline="0" dirty="0">
                <a:solidFill>
                  <a:srgbClr val="000000"/>
                </a:solidFill>
              </a:rPr>
              <a:t> </a:t>
            </a:r>
            <a:r>
              <a:rPr lang="en-US" dirty="0">
                <a:solidFill>
                  <a:srgbClr val="000000"/>
                </a:solidFill>
              </a:rPr>
              <a:t>view and explore data from hybrid sources in</a:t>
            </a:r>
            <a:r>
              <a:rPr lang="en-US" baseline="0" dirty="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rPr>
              <a:t>The Power BI</a:t>
            </a:r>
            <a:r>
              <a:rPr lang="en-US" baseline="0" dirty="0">
                <a:solidFill>
                  <a:srgbClr val="000000"/>
                </a:solidFill>
              </a:rPr>
              <a:t> Get Data feature lets you q</a:t>
            </a:r>
            <a:r>
              <a:rPr lang="en-US" dirty="0">
                <a:solidFill>
                  <a:srgbClr val="000000"/>
                </a:solidFill>
              </a:rPr>
              <a:t>uickly and easily connect to all of your dat</a:t>
            </a:r>
            <a:r>
              <a:rPr lang="en-US" dirty="0"/>
              <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rgbClr val="000000"/>
                </a:solidFill>
              </a:rPr>
              <a:t>This includes a</a:t>
            </a:r>
            <a:r>
              <a:rPr lang="en-US" baseline="0" dirty="0">
                <a:solidFill>
                  <a:srgbClr val="000000"/>
                </a:solidFill>
              </a:rPr>
              <a:t> range of both cloud sources, on premises sources and specific data files </a:t>
            </a:r>
            <a:r>
              <a:rPr lang="en-US" dirty="0">
                <a:solidFill>
                  <a:srgbClr val="000000"/>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615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the SaaS services that you already use with pre-configured dashboards, r</a:t>
            </a:r>
            <a:r>
              <a:rPr lang="en-US" baseline="0" dirty="0">
                <a:solidFill>
                  <a:srgbClr val="000000"/>
                </a:solidFill>
              </a:rPr>
              <a:t>eports, and data models.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It’s easy to discover business insights</a:t>
            </a:r>
            <a:r>
              <a:rPr lang="en-US" baseline="0" dirty="0">
                <a:solidFill>
                  <a:srgbClr val="000000"/>
                </a:solidFill>
                <a:ea typeface="Segoe UI" pitchFamily="34" charset="0"/>
                <a:cs typeface="Segoe UI" pitchFamily="34" charset="0"/>
              </a:rPr>
              <a:t> quickly by connecting all of the SaaS data sources you already use to Power BI.</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has “connector” functionality that establishes a direct connection to a variety of popular SaaS solutions.</a:t>
            </a:r>
            <a:endParaRPr lang="en-US" baseline="0"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View all of the available content packs by logging into Power BI. New content packs are added regularly.</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These “content packs” consist of </a:t>
            </a:r>
            <a:r>
              <a:rPr lang="en-US" dirty="0">
                <a:solidFill>
                  <a:srgbClr val="000000"/>
                </a:soli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That means users don’t have to set anything up from scratch – you connect your data and instantly have a beautiful dashboard ready for you to customize to your needs.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Thanks to the direct</a:t>
            </a:r>
            <a:r>
              <a:rPr lang="en-US" baseline="0" dirty="0">
                <a:solidFill>
                  <a:srgbClr val="000000"/>
                </a:solidFill>
                <a:ea typeface="Segoe UI" pitchFamily="34" charset="0"/>
                <a:cs typeface="Segoe UI" pitchFamily="34" charset="0"/>
              </a:rPr>
              <a:t> connection from Power BI, data processing is optimized, so you can explore at a rapid pace.</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And data is updated automatically</a:t>
            </a:r>
            <a:r>
              <a:rPr lang="en-US" baseline="0" dirty="0">
                <a:solidFill>
                  <a:srgbClr val="000000"/>
                </a:solidFill>
                <a:ea typeface="Segoe UI" pitchFamily="34" charset="0"/>
                <a:cs typeface="Segoe UI" pitchFamily="34" charset="0"/>
              </a:rPr>
              <a:t> each day (or on-demand if you need it) – no need for special refresh configuration.</a:t>
            </a:r>
            <a:endParaRPr lang="en-US" dirty="0">
              <a:solidFill>
                <a:srgbClr val="000000"/>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5505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kern="1200" dirty="0">
                <a:solidFill>
                  <a:srgbClr val="000000"/>
                </a:solidFill>
                <a:effectLst/>
                <a:ea typeface="Calibri" panose="020F0502020204030204" pitchFamily="34" charset="0"/>
                <a:cs typeface="Times New Roman" panose="02020603050405020304" pitchFamily="18" charset="0"/>
              </a:rPr>
              <a:t>Connect live to your existing on-premises data, such as </a:t>
            </a:r>
            <a:r>
              <a:rPr lang="en-US" kern="1200" dirty="0">
                <a:solidFill>
                  <a:srgbClr val="000000"/>
                </a:solidFill>
                <a:ea typeface="Calibri" panose="020F0502020204030204" pitchFamily="34" charset="0"/>
                <a:cs typeface="Times New Roman" panose="02020603050405020304" pitchFamily="18" charset="0"/>
              </a:rPr>
              <a:t>SQL Server Analysis Services or SQL Server. No need to move your data to the cloud.</a:t>
            </a:r>
            <a:endParaRPr lang="en-US" kern="1200" dirty="0">
              <a:solidFill>
                <a:srgbClr val="000000"/>
              </a:solidFill>
              <a:effectLs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5428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dirty="0">
                <a:gradFill>
                  <a:gsLst>
                    <a:gs pos="0">
                      <a:srgbClr val="FFFFFF"/>
                    </a:gs>
                    <a:gs pos="100000">
                      <a:srgbClr val="FFFFFF"/>
                    </a:gs>
                  </a:gsLst>
                  <a:lin ang="5400000" scaled="0"/>
                </a:gradFill>
                <a:ea typeface="Segoe UI" pitchFamily="34" charset="0"/>
                <a:cs typeface="Segoe UI" pitchFamily="34" charset="0"/>
              </a:rPr>
              <a:t>Key message:</a:t>
            </a:r>
            <a:endParaRPr lang="en-US" sz="1100" dirty="0">
              <a:gradFill>
                <a:gsLst>
                  <a:gs pos="0">
                    <a:srgbClr val="FFFFFF"/>
                  </a:gs>
                  <a:gs pos="100000">
                    <a:srgbClr val="FFFFFF"/>
                  </a:gs>
                </a:gsLst>
                <a:lin ang="5400000" scaled="0"/>
              </a:gra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ea typeface="Segoe UI" pitchFamily="34" charset="0"/>
                <a:cs typeface="Segoe UI" pitchFamily="34" charset="0"/>
              </a:rPr>
              <a:t>If your organization needs to connect to a data source</a:t>
            </a:r>
            <a:r>
              <a:rPr lang="en-US" sz="1100" baseline="0" dirty="0">
                <a:solidFill>
                  <a:srgbClr val="000000"/>
                </a:solidFill>
                <a:ea typeface="Segoe UI" pitchFamily="34" charset="0"/>
                <a:cs typeface="Segoe UI" pitchFamily="34" charset="0"/>
              </a:rPr>
              <a:t> that isn’t yet integrated with Power BI, no problem – that’s what custom “connectors” and content packs can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baseline="0" dirty="0">
                <a:solidFill>
                  <a:srgbClr val="000000"/>
                </a:solidFill>
                <a:ea typeface="Segoe UI" pitchFamily="34" charset="0"/>
                <a:cs typeface="Segoe UI" pitchFamily="34" charset="0"/>
              </a:rPr>
              <a:t>Talking points: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ea typeface="Segoe UI" pitchFamily="34" charset="0"/>
                <a:cs typeface="Segoe UI" pitchFamily="34" charset="0"/>
              </a:rPr>
              <a:t>Using the Power BI REST API library, developers can create custom “connectors” – i.e. codes that integrate nearly any data source with Power BI.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offer a data service, whether that’s a SaaS solution, industry-specific data, or some other type of service, a custom connector enables your customers to pull data into Power BI. This gives them more opportunity to use your service and realize additional value.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sz="110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cs typeface="Segoe UI" pitchFamily="34" charset="0"/>
              </a:rPr>
              <a:t>In addition to connecting your data source, Power</a:t>
            </a:r>
            <a:r>
              <a:rPr lang="en-US" sz="1100" baseline="0" dirty="0">
                <a:solidFill>
                  <a:srgbClr val="000000"/>
                </a:solidFill>
                <a:cs typeface="Segoe UI" pitchFamily="34" charset="0"/>
              </a:rPr>
              <a:t> BI REST APIs enable you to create and publish organizational content packs, which consist of </a:t>
            </a:r>
            <a:r>
              <a:rPr lang="en-US" sz="1100" i="0" dirty="0">
                <a:solidFill>
                  <a:srgbClr val="000000"/>
                </a:solidFill>
              </a:rPr>
              <a:t>pre-built dashboards, reports, data models, embedded queries, and metadata.</a:t>
            </a:r>
            <a:endParaRPr lang="en-US" sz="1100" i="0" dirty="0">
              <a:solidFill>
                <a:srgbClr val="000000"/>
              </a:solidFill>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dirty="0">
                <a:solidFill>
                  <a:srgbClr val="000000"/>
                </a:solidFill>
                <a:cs typeface="Segoe UI" pitchFamily="34" charset="0"/>
              </a:rPr>
              <a:t>Content packs make it easier and faster for users to explore</a:t>
            </a:r>
            <a:r>
              <a:rPr lang="en-US" sz="1100" baseline="0" dirty="0">
                <a:solidFill>
                  <a:srgbClr val="000000"/>
                </a:solidFill>
                <a:cs typeface="Segoe UI" pitchFamily="34" charset="0"/>
              </a:rPr>
              <a:t> the data you’re providing – they get dashboards and reports that they can use immediately to drive insights.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cs typeface="Segoe UI" pitchFamily="34" charset="0"/>
              </a:rPr>
              <a:t>With connectors and content packs, users can also use data from custom sources alongside other data, giving them an even more comprehensive picture of what they need to manage.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58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Grand Canyon</a:t>
            </a:r>
            <a:r>
              <a:rPr lang="en-US" baseline="0" dirty="0"/>
              <a:t> University. Given </a:t>
            </a:r>
            <a:r>
              <a:rPr lang="en-US" baseline="0" dirty="0" err="1"/>
              <a:t>universitites</a:t>
            </a:r>
            <a:r>
              <a:rPr lang="en-US" baseline="0" dirty="0"/>
              <a:t> now are engaging students both in classroom and online, Grand Canyon University had a new level of complexity for their students and educators. </a:t>
            </a:r>
          </a:p>
          <a:p>
            <a:r>
              <a:rPr lang="en-US" baseline="0" dirty="0"/>
              <a:t>The school utilized Microsoft’s Dynamics CRM platform to better capture student information, regardless of whether the learning was taking place online or in-person. This flexibility allowed the university to make quicker changes over time while still using expanded formats of teaching. </a:t>
            </a:r>
          </a:p>
          <a:p>
            <a:endParaRPr lang="en-US" baseline="0" dirty="0"/>
          </a:p>
          <a:p>
            <a:r>
              <a:rPr lang="en-US" dirty="0"/>
              <a:t>https://customers.microsoft.com/Pages/CustomerStory.aspx?recid=21108</a:t>
            </a:r>
          </a:p>
        </p:txBody>
      </p:sp>
      <p:sp>
        <p:nvSpPr>
          <p:cNvPr id="4" name="Slide Number Placeholder 3"/>
          <p:cNvSpPr>
            <a:spLocks noGrp="1"/>
          </p:cNvSpPr>
          <p:nvPr>
            <p:ph type="sldNum" sz="quarter" idx="10"/>
          </p:nvPr>
        </p:nvSpPr>
        <p:spPr/>
        <p:txBody>
          <a:bodyPr/>
          <a:lstStyle/>
          <a:p>
            <a:fld id="{56EA04D0-5311-E34A-BE67-DCA403943D88}" type="slidenum">
              <a:rPr lang="en-US" smtClean="0"/>
              <a:t>9</a:t>
            </a:fld>
            <a:endParaRPr lang="en-US"/>
          </a:p>
        </p:txBody>
      </p:sp>
    </p:spTree>
    <p:extLst>
      <p:ext uri="{BB962C8B-B14F-4D97-AF65-F5344CB8AC3E}">
        <p14:creationId xmlns:p14="http://schemas.microsoft.com/office/powerpoint/2010/main" val="3735219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solidFill>
                  <a:srgbClr val="000000"/>
                </a:solidFill>
                <a:ea typeface="Segoe UI" pitchFamily="34" charset="0"/>
                <a:cs typeface="Segoe UI" pitchFamily="34" charset="0"/>
              </a:rPr>
              <a:t>Key message: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solidFill>
                  <a:srgbClr val="000000"/>
                </a:solidFill>
                <a:ea typeface="Segoe UI" pitchFamily="34" charset="0"/>
                <a:cs typeface="Segoe UI" pitchFamily="34" charset="0"/>
              </a:rPr>
              <a:t>Power BI integrates</a:t>
            </a:r>
            <a:r>
              <a:rPr lang="en-US" baseline="0" dirty="0">
                <a:solidFill>
                  <a:srgbClr val="000000"/>
                </a:solidFill>
                <a:ea typeface="Segoe UI" pitchFamily="34" charset="0"/>
                <a:cs typeface="Segoe UI" pitchFamily="34" charset="0"/>
              </a:rPr>
              <a:t> with select Azure services, enabling you to build seamless end-to-end data solutions.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For example, Power BI</a:t>
            </a:r>
            <a:r>
              <a:rPr lang="en-US" baseline="0" dirty="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For example, if you have </a:t>
            </a:r>
            <a:r>
              <a:rPr lang="en-US" baseline="0" dirty="0" err="1">
                <a:solidFill>
                  <a:srgbClr val="000000"/>
                </a:solidFill>
                <a:ea typeface="Segoe UI" pitchFamily="34" charset="0"/>
                <a:cs typeface="Segoe UI" pitchFamily="34" charset="0"/>
              </a:rPr>
              <a:t>IoT</a:t>
            </a:r>
            <a:r>
              <a:rPr lang="en-US" baseline="0" dirty="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8326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dirty="0">
                <a:solidFill>
                  <a:schemeClr val="tx1"/>
                </a:solidFill>
                <a:effectLst/>
                <a:latin typeface="+mn-lt"/>
                <a:ea typeface="+mn-ea"/>
                <a:cs typeface="+mn-cs"/>
              </a:rPr>
              <a:t> Team Sites.</a:t>
            </a: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sz="1000" b="1" dirty="0"/>
              <a:t>Talking points:</a:t>
            </a:r>
            <a:endParaRPr lang="en-US" sz="1000" b="1" dirty="0">
              <a:solidFill>
                <a:srgbClr val="000000"/>
              </a:solidFill>
            </a:endParaRPr>
          </a:p>
          <a:p>
            <a:r>
              <a:rPr lang="en-US" sz="1000" b="0" i="0" kern="1200" dirty="0">
                <a:solidFill>
                  <a:schemeClr val="tx1"/>
                </a:solidFill>
                <a:effectLst/>
              </a:rPr>
              <a:t>Where your file is saved makes a difference.</a:t>
            </a:r>
          </a:p>
          <a:p>
            <a:r>
              <a:rPr lang="en-US" sz="1000" b="1" i="0" kern="1200" dirty="0">
                <a:solidFill>
                  <a:schemeClr val="tx1"/>
                </a:solidFill>
                <a:effectLst/>
              </a:rPr>
              <a:t>Local</a:t>
            </a:r>
            <a:r>
              <a:rPr lang="en-US" sz="1000" b="0" i="0" kern="1200" dirty="0">
                <a:solidFill>
                  <a:schemeClr val="tx1"/>
                </a:solidFill>
                <a:effectLst/>
              </a:rPr>
              <a:t> - If you save your file to a local drive on your computer or another location in your organization, from Power BI, you can </a:t>
            </a:r>
            <a:r>
              <a:rPr lang="en-US" sz="1000" b="0" i="1" kern="1200" dirty="0">
                <a:solidFill>
                  <a:schemeClr val="tx1"/>
                </a:solidFill>
                <a:effectLst/>
              </a:rPr>
              <a:t>import</a:t>
            </a:r>
            <a:r>
              <a:rPr lang="en-US" sz="1000" b="0" i="0" kern="1200" dirty="0">
                <a:solidFill>
                  <a:schemeClr val="tx1"/>
                </a:solidFill>
                <a:effectLst/>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000" b="1" i="0" kern="1200" dirty="0">
                <a:solidFill>
                  <a:schemeClr val="tx1"/>
                </a:solidFill>
                <a:effectLst/>
              </a:rPr>
              <a:t>OneDrive - Business</a:t>
            </a:r>
            <a:r>
              <a:rPr lang="en-US" sz="1000" b="0" i="0" kern="1200" dirty="0">
                <a:solidFill>
                  <a:schemeClr val="tx1"/>
                </a:solidFill>
                <a:effectLst/>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000" b="1" i="0" kern="1200" dirty="0">
                <a:solidFill>
                  <a:schemeClr val="tx1"/>
                </a:solidFill>
                <a:effectLst/>
              </a:rPr>
              <a:t>OneDrive - Personal</a:t>
            </a:r>
            <a:r>
              <a:rPr lang="en-US" sz="1000" b="0" i="0" kern="1200" dirty="0">
                <a:solidFill>
                  <a:schemeClr val="tx1"/>
                </a:solidFill>
                <a:effectLst/>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a:t>
            </a:r>
            <a:r>
              <a:rPr lang="en-US" sz="1000" b="0" i="0" kern="1200" baseline="0" dirty="0">
                <a:solidFill>
                  <a:schemeClr val="tx1"/>
                </a:solidFill>
                <a:effectLst/>
              </a:rPr>
              <a:t> I</a:t>
            </a:r>
            <a:r>
              <a:rPr lang="en-US" sz="1000" b="0" i="0" kern="1200" dirty="0">
                <a:solidFill>
                  <a:schemeClr val="tx1"/>
                </a:solidFill>
                <a:effectLst/>
              </a:rPr>
              <a:t>n option. This way, Power BI will be able to connect to your file about every hour and make sure your dataset in Power BI is in-sync.</a:t>
            </a:r>
          </a:p>
          <a:p>
            <a:r>
              <a:rPr lang="en-US" sz="1000" b="1" i="0" kern="1200" dirty="0">
                <a:solidFill>
                  <a:schemeClr val="tx1"/>
                </a:solidFill>
                <a:effectLst/>
              </a:rPr>
              <a:t>SharePoint Team-Sites</a:t>
            </a:r>
            <a:r>
              <a:rPr lang="en-US" sz="1000" b="0" i="0" kern="1200" dirty="0">
                <a:solidFill>
                  <a:schemeClr val="tx1"/>
                </a:solidFill>
                <a:effectLst/>
              </a:rPr>
              <a:t> – Saving your Power BI Desktop files to SharePoint – Team Sites is much the same as saving to OneDrive for Business. The biggest difference is how you connect to the file from Power BI. You can specify a URL or connect to the root folder.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Two ways to use Excel workbook in Power BI</a:t>
            </a:r>
          </a:p>
          <a:p>
            <a:r>
              <a:rPr lang="en-US" sz="1200" b="1" i="0" kern="1200" dirty="0">
                <a:solidFill>
                  <a:schemeClr val="tx1"/>
                </a:solidFill>
                <a:effectLst/>
                <a:latin typeface="+mn-lt"/>
                <a:ea typeface="+mn-ea"/>
                <a:cs typeface="+mn-cs"/>
              </a:rPr>
              <a:t>Import - </a:t>
            </a:r>
            <a:r>
              <a:rPr lang="en-US" sz="1200" b="0" i="0" kern="1200" dirty="0">
                <a:solidFill>
                  <a:schemeClr val="tx1"/>
                </a:solidFill>
                <a:effectLst/>
                <a:latin typeface="+mn-lt"/>
                <a:ea typeface="+mn-ea"/>
                <a:cs typeface="+mn-cs"/>
              </a:rPr>
              <a:t>When you import, any supported data in tables and/or a data model are imported into a new dataset in Power BI. If you have any Power View sheets, those will be re-created in Power BI as reports.</a:t>
            </a:r>
          </a:p>
          <a:p>
            <a:r>
              <a:rPr lang="en-US" sz="1200" b="0" i="0" kern="1200" dirty="0">
                <a:solidFill>
                  <a:schemeClr val="tx1"/>
                </a:solidFill>
                <a:effectLst/>
                <a:latin typeface="+mn-lt"/>
                <a:ea typeface="+mn-ea"/>
                <a:cs typeface="+mn-cs"/>
              </a:rPr>
              <a:t>You can continue editing your workbook. When your changes are saved, they’ll be synchronized with the dataset in Power BI, usually within about an hour. If you need more immediate gratification, you can just click Publish again, and your changes are exported right then and there. Any visualizations you have in reports and dashboards will be updated, too.</a:t>
            </a:r>
          </a:p>
          <a:p>
            <a:r>
              <a:rPr lang="en-US" sz="1200" b="0" i="0" kern="1200" dirty="0">
                <a:solidFill>
                  <a:schemeClr val="tx1"/>
                </a:solidFill>
                <a:effectLst/>
                <a:latin typeface="+mn-lt"/>
                <a:ea typeface="+mn-ea"/>
                <a:cs typeface="+mn-cs"/>
              </a:rPr>
              <a:t>Choose this option if you’ve used Get &amp; Transform data or Power Pivot to load data into a data model, or if your workbook has Power View sheets with visualizations you want to see in Power BI.</a:t>
            </a:r>
          </a:p>
          <a:p>
            <a:r>
              <a:rPr lang="en-US" sz="1200" b="0" i="0" kern="1200" dirty="0">
                <a:solidFill>
                  <a:schemeClr val="tx1"/>
                </a:solidFill>
                <a:effectLst/>
                <a:latin typeface="+mn-lt"/>
                <a:ea typeface="+mn-ea"/>
                <a:cs typeface="+mn-cs"/>
              </a:rPr>
              <a:t>In Excel 2016, you can also use Publish &gt; Export. It's pretty much the same thing.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manage and view Excel in Power BI </a:t>
            </a:r>
            <a:r>
              <a:rPr lang="en-US" sz="1200" b="0" i="0" kern="1200" dirty="0">
                <a:solidFill>
                  <a:schemeClr val="tx1"/>
                </a:solidFill>
                <a:effectLst/>
                <a:latin typeface="+mn-lt"/>
                <a:ea typeface="+mn-ea"/>
                <a:cs typeface="+mn-cs"/>
              </a:rPr>
              <a:t>- when you connect, your workbook will appear in Power BI just like it would in Excel Online. But, unlike Excel Online, you’ll have some great features to help you pin elements from your worksheets right to your dashboards.</a:t>
            </a:r>
          </a:p>
          <a:p>
            <a:r>
              <a:rPr lang="en-US" sz="1200" b="0" i="0" kern="1200" dirty="0">
                <a:solidFill>
                  <a:schemeClr val="tx1"/>
                </a:solidFill>
                <a:effectLst/>
                <a:latin typeface="+mn-lt"/>
                <a:ea typeface="+mn-ea"/>
                <a:cs typeface="+mn-cs"/>
              </a:rPr>
              <a:t>You can’t edit your workbook in Power BI. But if you need to make some changes, you can click Edit, and then choose to edit your workbook in Excel Online or open it in Excel on your computer. Any changes you make are saved to the workbook on OneDrive.</a:t>
            </a:r>
          </a:p>
          <a:p>
            <a:r>
              <a:rPr lang="en-US" sz="1200" b="0" i="0" kern="1200" dirty="0">
                <a:solidFill>
                  <a:schemeClr val="tx1"/>
                </a:solidFill>
                <a:effectLst/>
                <a:latin typeface="+mn-lt"/>
                <a:ea typeface="+mn-ea"/>
                <a:cs typeface="+mn-cs"/>
              </a:rPr>
              <a:t>When choosing this way, no dataset is created in Power BI. Your workbook will appear in your Power BI workspace navigation pane under Reports. Connected workbooks have a special Excel icon.</a:t>
            </a:r>
          </a:p>
          <a:p>
            <a:r>
              <a:rPr lang="en-US" sz="1200" b="0" i="0" kern="1200" dirty="0">
                <a:solidFill>
                  <a:schemeClr val="tx1"/>
                </a:solidFill>
                <a:effectLst/>
                <a:latin typeface="+mn-lt"/>
                <a:ea typeface="+mn-ea"/>
                <a:cs typeface="+mn-cs"/>
              </a:rPr>
              <a:t>Choose this option if you only have data in worksheets, or you have ranges, PivotTables and charts you want to pin to dashboards.</a:t>
            </a:r>
          </a:p>
          <a:p>
            <a:r>
              <a:rPr lang="en-US" sz="1200" b="0" i="0" kern="1200" dirty="0">
                <a:solidFill>
                  <a:schemeClr val="tx1"/>
                </a:solidFill>
                <a:effectLst/>
                <a:latin typeface="+mn-lt"/>
                <a:ea typeface="+mn-ea"/>
                <a:cs typeface="+mn-cs"/>
              </a:rPr>
              <a:t>In Excel 2016, you can also use Publish &gt; Upload. It's pretty much the same thing. </a:t>
            </a:r>
          </a:p>
          <a:p>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4150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2193948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Power BI Desktop</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visual data exploration and interactive reporting tool</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free-form canvas</a:t>
            </a:r>
            <a:r>
              <a:rPr lang="en-US" sz="1200" kern="1200" dirty="0">
                <a:solidFill>
                  <a:schemeClr val="tx1"/>
                </a:solidFill>
                <a:effectLst/>
                <a:latin typeface="+mn-lt"/>
                <a:ea typeface="+mn-ea"/>
                <a:cs typeface="+mn-cs"/>
              </a:rPr>
              <a:t> for drag and drop exploration of your data, an extensive library of </a:t>
            </a:r>
            <a:r>
              <a:rPr lang="en-US" sz="1200" u="sng" kern="1200" dirty="0">
                <a:solidFill>
                  <a:schemeClr val="tx1"/>
                </a:solidFill>
                <a:effectLst/>
                <a:latin typeface="+mn-lt"/>
                <a:ea typeface="+mn-ea"/>
                <a:cs typeface="+mn-cs"/>
              </a:rPr>
              <a:t>interactive visualizations</a:t>
            </a:r>
            <a:r>
              <a:rPr lang="en-US" sz="1200" kern="1200" dirty="0">
                <a:solidFill>
                  <a:schemeClr val="tx1"/>
                </a:solidFill>
                <a:effectLst/>
                <a:latin typeface="+mn-lt"/>
                <a:ea typeface="+mn-ea"/>
                <a:cs typeface="+mn-cs"/>
              </a:rPr>
              <a:t>, and an authoring experience for </a:t>
            </a:r>
            <a:r>
              <a:rPr lang="en-US" sz="1200" u="sng" kern="1200" dirty="0">
                <a:solidFill>
                  <a:schemeClr val="tx1"/>
                </a:solidFill>
                <a:effectLst/>
                <a:latin typeface="+mn-lt"/>
                <a:ea typeface="+mn-ea"/>
                <a:cs typeface="+mn-cs"/>
              </a:rPr>
              <a:t>ease of report creation</a:t>
            </a:r>
            <a:r>
              <a:rPr lang="en-US" sz="1200" kern="1200" dirty="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designed for Power BI content creation.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8943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8407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Talking points:</a:t>
            </a:r>
          </a:p>
          <a:p>
            <a:pPr marL="171450" lvl="0" indent="-171450">
              <a:buFont typeface="Arial" panose="020B0604020202020204" pitchFamily="34" charset="0"/>
              <a:buChar char="•"/>
            </a:pPr>
            <a:r>
              <a:rPr lang="en-US" baseline="0" dirty="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a:t>Power BI Desktop supports a number of data sources that other competing services do not</a:t>
            </a:r>
            <a:endParaRPr lang="en-US" baseline="0" dirty="0"/>
          </a:p>
          <a:p>
            <a:pPr marL="171450" indent="-171450">
              <a:buFont typeface="Arial" panose="020B0604020202020204" pitchFamily="34" charset="0"/>
              <a:buChar char="•"/>
            </a:pPr>
            <a:r>
              <a:rPr lang="en-GB" sz="1200" dirty="0"/>
              <a:t>Navigate data quickly with in-memory processing that optimizes performance </a:t>
            </a:r>
          </a:p>
          <a:p>
            <a:pPr marL="171450" indent="-171450">
              <a:buFont typeface="Arial" panose="020B0604020202020204" pitchFamily="34" charset="0"/>
              <a:buChar char="•"/>
            </a:pPr>
            <a:r>
              <a:rPr lang="en-GB" sz="1200" dirty="0"/>
              <a:t>Pare down datasets to only what’s needed by editing queries before data </a:t>
            </a:r>
            <a:r>
              <a:rPr lang="en-US" sz="1200" dirty="0"/>
              <a:t>is loaded to Power BI Desktop</a:t>
            </a:r>
          </a:p>
          <a:p>
            <a:pPr marL="171450" indent="-171450">
              <a:buFont typeface="Arial" panose="020B0604020202020204" pitchFamily="34" charset="0"/>
              <a:buChar char="•"/>
            </a:pPr>
            <a:r>
              <a:rPr lang="en-US" sz="1200" dirty="0"/>
              <a:t>Additional SAP connectivity details are in the Appendix slides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1567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data sources – user can specify </a:t>
            </a: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vs. Import mode in data source dialogs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0" u="none" dirty="0">
                <a:gradFill>
                  <a:gsLst>
                    <a:gs pos="1250">
                      <a:schemeClr val="tx2"/>
                    </a:gs>
                    <a:gs pos="99000">
                      <a:schemeClr val="tx2"/>
                    </a:gs>
                  </a:gsLst>
                  <a:lin ang="5400000" scaled="0"/>
                </a:gradFill>
              </a:rPr>
              <a:t>Use</a:t>
            </a:r>
            <a:r>
              <a:rPr lang="en-US" sz="1400" i="0" u="none" baseline="0" dirty="0">
                <a:gradFill>
                  <a:gsLst>
                    <a:gs pos="1250">
                      <a:schemeClr val="tx2"/>
                    </a:gs>
                    <a:gs pos="99000">
                      <a:schemeClr val="tx2"/>
                    </a:gs>
                  </a:gsLst>
                  <a:lin ang="5400000" scaled="0"/>
                </a:gradFill>
              </a:rPr>
              <a:t> DAX library to create calculated tables too…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 DAX time intelligence functions with the built-in time intelligence functions</a:t>
            </a:r>
            <a:endParaRPr lang="en-US" sz="1400" i="0" u="none"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1924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 </a:t>
            </a:r>
            <a:r>
              <a:rPr lang="en-GB" sz="2000" b="0" i="1" u="sng" dirty="0">
                <a:solidFill>
                  <a:srgbClr val="FF0000"/>
                </a:solidFill>
              </a:rPr>
              <a:t>and delete relationships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1085850" lvl="2" indent="-171450">
              <a:buFont typeface="Arial" panose="020B0604020202020204" pitchFamily="34" charset="0"/>
              <a:buChar char="•"/>
            </a:pPr>
            <a:r>
              <a:rPr lang="en-US" baseline="0" dirty="0"/>
              <a:t>Manage queries easily or reorder queries via drag and drop</a:t>
            </a:r>
          </a:p>
          <a:p>
            <a:pPr marL="1085850" lvl="2" indent="-171450">
              <a:buFont typeface="Arial" panose="020B0604020202020204" pitchFamily="34" charset="0"/>
              <a:buChar char="•"/>
            </a:pPr>
            <a:r>
              <a:rPr lang="en-US" baseline="0" dirty="0"/>
              <a:t>Use parameters in your queries that can be referenced later in the UX. Define allowed values for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 conditional columns</a:t>
            </a:r>
          </a:p>
          <a:p>
            <a:pPr marL="171450" marR="0" lvl="0" indent="-171450" algn="l" rtl="0">
              <a:buClrTx/>
              <a:buFont typeface="Arial" panose="020B0604020202020204" pitchFamily="34" charset="0"/>
              <a:buChar char="•"/>
            </a:pPr>
            <a:r>
              <a:rPr lang="en-US" sz="1200" b="0" i="0" kern="1200" dirty="0">
                <a:solidFill>
                  <a:schemeClr val="tx1"/>
                </a:solidFill>
                <a:effectLst/>
                <a:latin typeface="+mn-lt"/>
                <a:ea typeface="+mn-ea"/>
                <a:cs typeface="+mn-cs"/>
              </a:rPr>
              <a:t>Built-in </a:t>
            </a:r>
            <a:r>
              <a:rPr lang="en-US" sz="1200" kern="1200" baseline="0" dirty="0">
                <a:solidFill>
                  <a:schemeClr val="tx1"/>
                </a:solidFill>
                <a:latin typeface="+mn-lt"/>
                <a:ea typeface="+mn-ea"/>
                <a:cs typeface="+mn-cs"/>
              </a:rPr>
              <a:t>transformation</a:t>
            </a:r>
            <a:r>
              <a:rPr lang="en-US" sz="1200" b="0" i="0" kern="1200" dirty="0">
                <a:solidFill>
                  <a:schemeClr val="tx1"/>
                </a:solidFill>
                <a:effectLst/>
                <a:latin typeface="+mn-lt"/>
                <a:ea typeface="+mn-ea"/>
                <a:cs typeface="+mn-cs"/>
              </a:rPr>
              <a:t> to extract the </a:t>
            </a:r>
            <a:r>
              <a:rPr lang="en-US" sz="1200" b="0" i="0" kern="1200" dirty="0" err="1">
                <a:solidFill>
                  <a:schemeClr val="tx1"/>
                </a:solidFill>
                <a:effectLst/>
                <a:latin typeface="+mn-lt"/>
                <a:ea typeface="+mn-ea"/>
                <a:cs typeface="+mn-cs"/>
              </a:rPr>
              <a:t>WeekDay</a:t>
            </a:r>
            <a:r>
              <a:rPr lang="en-US" sz="1200" b="0" i="0" kern="1200" dirty="0">
                <a:solidFill>
                  <a:schemeClr val="tx1"/>
                </a:solidFill>
                <a:effectLst/>
                <a:latin typeface="+mn-lt"/>
                <a:ea typeface="+mn-ea"/>
                <a:cs typeface="+mn-cs"/>
              </a:rPr>
              <a:t> or Month names from a given Date/Time column. Similarly, you can extract the Start or End of an Hour based on a Date/Time or Time column.</a:t>
            </a:r>
            <a:endParaRPr lang="en-US" baseline="0" dirty="0"/>
          </a:p>
          <a:p>
            <a:pPr marL="171450" indent="-171450">
              <a:buFont typeface="Arial" panose="020B0604020202020204" pitchFamily="34" charset="0"/>
              <a:buChar char="•"/>
            </a:pPr>
            <a:r>
              <a:rPr lang="en-US" baseline="0" dirty="0"/>
              <a:t>Mashup data across multiple data sources into a single table to support advanced analysis and reporting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take advantage of R inside the Query Editor to perform data cleansing, advanced data shaping, and analytics in datasets including completion of missing data, predictions, and clustering, just to name a few.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7336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pPr marL="171450" lvl="0" indent="-171450">
              <a:buFont typeface="Arial" panose="020B0604020202020204" pitchFamily="34" charset="0"/>
              <a:buChar char="•"/>
            </a:pPr>
            <a:r>
              <a:rPr lang="en-GB" sz="1600" dirty="0">
                <a:gradFill>
                  <a:gsLst>
                    <a:gs pos="1250">
                      <a:schemeClr val="tx2"/>
                    </a:gs>
                    <a:gs pos="99000">
                      <a:schemeClr val="tx2"/>
                    </a:gs>
                  </a:gsLst>
                  <a:lin ang="5400000" scaled="0"/>
                </a:gradFill>
              </a:rPr>
              <a:t>Define synonyms</a:t>
            </a:r>
            <a:r>
              <a:rPr lang="en-GB" sz="1600" baseline="0" dirty="0">
                <a:gradFill>
                  <a:gsLst>
                    <a:gs pos="1250">
                      <a:schemeClr val="tx2"/>
                    </a:gs>
                    <a:gs pos="99000">
                      <a:schemeClr val="tx2"/>
                    </a:gs>
                  </a:gsLst>
                  <a:lin ang="5400000" scaled="0"/>
                </a:gradFill>
              </a:rPr>
              <a:t> for improved Q&amp;A experience in Power BI service</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Power BI row-level security allows you to secure your data at the row level by defining security filters for Roles or in a table in the model.  You can define a Role and an associated security filter in the Power BI desktop and then assign members to that Role in the service. Once you have defined security filters for roles, you can test them in action by viewing the data as a specific Role in either the Power BI Desktop or the Power BI Service.</a:t>
            </a: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9233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457200" lvl="1" indent="0">
              <a:buFont typeface="Arial" panose="020B0604020202020204" pitchFamily="34" charset="0"/>
              <a:buNone/>
            </a:pPr>
            <a:endParaRPr lang="en-US" baseline="0" dirty="0"/>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capabilities </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 with support for inline hierarchies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600"/>
              </a:spcBef>
              <a:buFont typeface="Courier New" panose="02070309020205020404" pitchFamily="49" charset="0"/>
              <a:buChar char="o"/>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R-powered custom visuals</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800" b="0" i="0" u="none" strike="noStrike" baseline="0" dirty="0">
              <a:solidFill>
                <a:schemeClr val="tx1"/>
              </a:solidFill>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endParaRPr lang="en-US" sz="180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Use Quick </a:t>
            </a:r>
            <a:r>
              <a:rPr lang="en-US" sz="1200" b="0" i="0" kern="1200" dirty="0" err="1">
                <a:solidFill>
                  <a:schemeClr val="tx1"/>
                </a:solidFill>
                <a:effectLst/>
                <a:latin typeface="+mn-lt"/>
                <a:ea typeface="+mn-ea"/>
                <a:cs typeface="+mn-cs"/>
              </a:rPr>
              <a:t>Calc</a:t>
            </a:r>
            <a:r>
              <a:rPr lang="en-US" sz="1200" b="0" i="0" kern="1200" baseline="0" dirty="0">
                <a:solidFill>
                  <a:schemeClr val="tx1"/>
                </a:solidFill>
                <a:effectLst/>
                <a:latin typeface="+mn-lt"/>
                <a:ea typeface="+mn-ea"/>
                <a:cs typeface="+mn-cs"/>
              </a:rPr>
              <a:t> functions, e.g. to </a:t>
            </a:r>
            <a:r>
              <a:rPr lang="en-US" sz="1200" b="0" i="0" kern="1200" dirty="0">
                <a:solidFill>
                  <a:schemeClr val="tx1"/>
                </a:solidFill>
                <a:effectLst/>
                <a:latin typeface="+mn-lt"/>
                <a:ea typeface="+mn-ea"/>
                <a:cs typeface="+mn-cs"/>
              </a:rPr>
              <a:t>calculate and</a:t>
            </a:r>
            <a:r>
              <a:rPr lang="en-US" sz="1200" b="0" i="0" kern="1200" baseline="0" dirty="0">
                <a:solidFill>
                  <a:schemeClr val="tx1"/>
                </a:solidFill>
                <a:effectLst/>
                <a:latin typeface="+mn-lt"/>
                <a:ea typeface="+mn-ea"/>
                <a:cs typeface="+mn-cs"/>
              </a:rPr>
              <a:t> show</a:t>
            </a:r>
            <a:r>
              <a:rPr lang="en-US" sz="1200" b="0" i="0" kern="1200" dirty="0">
                <a:solidFill>
                  <a:schemeClr val="tx1"/>
                </a:solidFill>
                <a:effectLst/>
                <a:latin typeface="+mn-lt"/>
                <a:ea typeface="+mn-ea"/>
                <a:cs typeface="+mn-cs"/>
              </a:rPr>
              <a:t> the percent of the grand total for each data value.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06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EA04D0-5311-E34A-BE67-DCA403943D88}" type="slidenum">
              <a:rPr lang="en-US" smtClean="0"/>
              <a:t>10</a:t>
            </a:fld>
            <a:endParaRPr lang="en-US"/>
          </a:p>
        </p:txBody>
      </p:sp>
    </p:spTree>
    <p:extLst>
      <p:ext uri="{BB962C8B-B14F-4D97-AF65-F5344CB8AC3E}">
        <p14:creationId xmlns:p14="http://schemas.microsoft.com/office/powerpoint/2010/main" val="19916458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457200" lvl="1" indent="0">
              <a:buFont typeface="Arial" panose="020B0604020202020204" pitchFamily="34" charset="0"/>
              <a:buNone/>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Use R-powered custom visuals, with your own R IDE</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457200" lvl="1" indent="0">
              <a:buFont typeface="Arial" panose="020B0604020202020204" pitchFamily="34" charset="0"/>
              <a:buNone/>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r>
              <a:rPr lang="en-US" sz="1800" baseline="0" dirty="0">
                <a:gradFill>
                  <a:gsLst>
                    <a:gs pos="1250">
                      <a:schemeClr val="tx2"/>
                    </a:gs>
                    <a:gs pos="99000">
                      <a:schemeClr val="tx2"/>
                    </a:gs>
                  </a:gsLst>
                  <a:lin ang="5400000" scaled="0"/>
                </a:gradFill>
              </a:rPr>
              <a:t> functions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457200" lvl="1" indent="0">
              <a:buFont typeface="Arial" panose="020B0604020202020204" pitchFamily="34" charset="0"/>
              <a:buNone/>
            </a:pPr>
            <a:endParaRPr lang="en-US" sz="1800" baseline="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800" baseline="0" dirty="0">
                <a:gradFill>
                  <a:gsLst>
                    <a:gs pos="1250">
                      <a:schemeClr val="tx2"/>
                    </a:gs>
                    <a:gs pos="99000">
                      <a:schemeClr val="tx2"/>
                    </a:gs>
                  </a:gsLst>
                  <a:lin ang="5400000" scaled="0"/>
                </a:gradFill>
              </a:rPr>
              <a:t>Customize tooltips – add more context and detail for the end user</a:t>
            </a:r>
            <a:endParaRPr lang="en-US" sz="18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5200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If you’re not ready to move your PBIX reports and data to the cloud, but you want to share analytics content across the enterprise, giving Power BI Desktop users the ability to publish PBIX files to an </a:t>
            </a:r>
            <a:r>
              <a:rPr lang="en-US" baseline="0" dirty="0" err="1">
                <a:gradFill>
                  <a:gsLst>
                    <a:gs pos="0">
                      <a:srgbClr val="FFFFFF"/>
                    </a:gs>
                    <a:gs pos="100000">
                      <a:srgbClr val="FFFFFF"/>
                    </a:gs>
                  </a:gsLst>
                  <a:lin ang="5400000" scaled="0"/>
                </a:gradFill>
                <a:ea typeface="Segoe UI" pitchFamily="34" charset="0"/>
                <a:cs typeface="Segoe UI" pitchFamily="34" charset="0"/>
              </a:rPr>
              <a:t>on-premise</a:t>
            </a:r>
            <a:r>
              <a:rPr lang="en-US" baseline="0" dirty="0">
                <a:gradFill>
                  <a:gsLst>
                    <a:gs pos="0">
                      <a:srgbClr val="FFFFFF"/>
                    </a:gs>
                    <a:gs pos="100000">
                      <a:srgbClr val="FFFFFF"/>
                    </a:gs>
                  </a:gsLst>
                  <a:lin ang="5400000" scaled="0"/>
                </a:gradFill>
                <a:ea typeface="Segoe UI" pitchFamily="34" charset="0"/>
                <a:cs typeface="Segoe UI" pitchFamily="34" charset="0"/>
              </a:rPr>
              <a:t> or private cloud server, you can use the “Publish to Pyramid Server” functionality.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97628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0457529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69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designs and mockups to investigating – done.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8431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Change designs and mockups to investigating – done.</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7441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517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Add legend. And make the greens full with stock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8100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Presetup</a:t>
            </a:r>
            <a:r>
              <a:rPr lang="en-US" dirty="0"/>
              <a:t> before the demo: remove the custom visual from this https://aka.ms/visiopbi-facility </a:t>
            </a:r>
          </a:p>
          <a:p>
            <a:endParaRPr lang="en-US" dirty="0"/>
          </a:p>
          <a:p>
            <a:r>
              <a:rPr lang="en-US" dirty="0"/>
              <a:t>Step 1 - Diagram: </a:t>
            </a:r>
          </a:p>
          <a:p>
            <a:r>
              <a:rPr lang="en-US" dirty="0"/>
              <a:t>https://microsoft.sharepoint.com/teams/VisioTeamsite-LBI/_layouts/15/WopiFrame.aspx?sourcedoc=%7BA6B1FA41-A4B9-436D-87AC-9C615BFE0BD7%7D&amp;file=Floor%20Plan%202.vsdx&amp;action=default</a:t>
            </a:r>
          </a:p>
          <a:p>
            <a:endParaRPr lang="en-US" dirty="0"/>
          </a:p>
          <a:p>
            <a:r>
              <a:rPr lang="en-US" dirty="0"/>
              <a:t>Step 2 - Import to power BI</a:t>
            </a:r>
          </a:p>
          <a:p>
            <a:endParaRPr lang="en-US" dirty="0"/>
          </a:p>
          <a:p>
            <a:pPr marL="228600" indent="-228600">
              <a:buAutoNum type="arabicPeriod"/>
            </a:pPr>
            <a:r>
              <a:rPr lang="en-US" dirty="0"/>
              <a:t>Open report https://aka.ms/visiopbi-facility</a:t>
            </a:r>
          </a:p>
          <a:p>
            <a:pPr marL="228600" indent="-228600">
              <a:buAutoNum type="arabicPeriod"/>
            </a:pPr>
            <a:r>
              <a:rPr lang="en-US" dirty="0"/>
              <a:t>Import the </a:t>
            </a:r>
            <a:r>
              <a:rPr lang="en-US" dirty="0" err="1"/>
              <a:t>visio</a:t>
            </a:r>
            <a:r>
              <a:rPr lang="en-US" dirty="0"/>
              <a:t> visual https://visuals.azureedge.net/msit/visioVisualDF-CDN.pbiviz</a:t>
            </a:r>
          </a:p>
          <a:p>
            <a:pPr marL="228600" indent="-228600">
              <a:buAutoNum type="arabicPeriod"/>
            </a:pPr>
            <a:r>
              <a:rPr lang="en-US" dirty="0"/>
              <a:t>Click on Visio visual and expand it to a good size</a:t>
            </a:r>
          </a:p>
          <a:p>
            <a:pPr marL="228600" indent="-228600">
              <a:buAutoNum type="arabicPeriod"/>
            </a:pPr>
            <a:r>
              <a:rPr lang="en-US" dirty="0"/>
              <a:t>Expand people assignment and select room number and add that to ID column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In the input URL place https://microsoft.sharepoint.com/teams/VisioTeamsite-LBI/_layouts/15/WopiFrame.aspx?sourcedoc=%7BA6B1FA41-A4B9-436D-87AC-9C615BFE0BD7%7D&amp;file=Floor%20Plan%202.vsdx&amp;action=default</a:t>
            </a:r>
          </a:p>
          <a:p>
            <a:pPr marL="0" indent="0">
              <a:buNone/>
            </a:pPr>
            <a:endParaRPr lang="en-US" dirty="0"/>
          </a:p>
          <a:p>
            <a:pPr marL="0" indent="0">
              <a:buNone/>
            </a:pPr>
            <a:r>
              <a:rPr lang="en-US" dirty="0"/>
              <a:t>Step 3 - Map Power BI Data to Visio Shapes</a:t>
            </a:r>
          </a:p>
          <a:p>
            <a:pPr marL="0" indent="0">
              <a:buNone/>
            </a:pPr>
            <a:r>
              <a:rPr lang="en-US" dirty="0"/>
              <a:t>Now open the mapping pane and expand the room number</a:t>
            </a:r>
          </a:p>
          <a:p>
            <a:pPr marL="0" indent="0">
              <a:buNone/>
            </a:pPr>
            <a:r>
              <a:rPr lang="en-US" dirty="0"/>
              <a:t>Now click on un mapped room and then click on </a:t>
            </a:r>
            <a:r>
              <a:rPr lang="en-US" dirty="0" err="1"/>
              <a:t>pbi</a:t>
            </a:r>
            <a:r>
              <a:rPr lang="en-US" dirty="0"/>
              <a:t> row to map them.</a:t>
            </a:r>
          </a:p>
          <a:p>
            <a:pPr marL="228600" indent="-228600">
              <a:buAutoNum type="arabicPeriod"/>
            </a:pPr>
            <a:endParaRPr lang="en-US" dirty="0"/>
          </a:p>
          <a:p>
            <a:pPr marL="0" indent="0">
              <a:buNone/>
            </a:pPr>
            <a:r>
              <a:rPr lang="en-US" dirty="0"/>
              <a:t>Step 4 - Define </a:t>
            </a:r>
            <a:r>
              <a:rPr lang="en-US" dirty="0" err="1"/>
              <a:t>Interation</a:t>
            </a:r>
            <a:r>
              <a:rPr lang="en-US" dirty="0"/>
              <a:t> with data and shapes</a:t>
            </a:r>
          </a:p>
          <a:p>
            <a:pPr marL="228600" indent="-228600">
              <a:buAutoNum type="arabicPeriod"/>
            </a:pPr>
            <a:r>
              <a:rPr lang="en-US" dirty="0"/>
              <a:t>Now add deviation to values and choose colors if not already</a:t>
            </a:r>
          </a:p>
          <a:p>
            <a:pPr marL="228600" indent="-228600">
              <a:buAutoNum type="arabicPeriod"/>
            </a:pPr>
            <a:r>
              <a:rPr lang="en-US" dirty="0"/>
              <a:t>Make the changes to colors </a:t>
            </a:r>
          </a:p>
          <a:p>
            <a:pPr marL="228600" indent="-228600">
              <a:buAutoNum type="arabicPeriod"/>
            </a:pPr>
            <a:r>
              <a:rPr lang="en-US" dirty="0"/>
              <a:t>Now showcase the auto-zoom and 2-way interaction.</a:t>
            </a:r>
          </a:p>
          <a:p>
            <a:pPr marL="228600" indent="-228600">
              <a:buAutoNum type="arabicPeriod"/>
            </a:pPr>
            <a:endParaRPr lang="en-US" dirty="0"/>
          </a:p>
          <a:p>
            <a:pPr marL="0" indent="0">
              <a:buNone/>
            </a:pPr>
            <a:r>
              <a:rPr lang="en-US" dirty="0"/>
              <a:t>Step 5 - Share the dashboard</a:t>
            </a:r>
          </a:p>
          <a:p>
            <a:pPr marL="0" indent="0">
              <a:buNone/>
            </a:pPr>
            <a:r>
              <a:rPr lang="en-US" dirty="0"/>
              <a:t>Click on pin live page and mention the give it a name and open the dashboard.</a:t>
            </a:r>
          </a:p>
          <a:p>
            <a:pPr marL="0" indent="0">
              <a:buNone/>
            </a:pPr>
            <a:r>
              <a:rPr lang="en-US" dirty="0"/>
              <a:t>Click on share button.</a:t>
            </a:r>
          </a:p>
          <a:p>
            <a:endParaRPr lang="en-US" dirty="0"/>
          </a:p>
          <a:p>
            <a:r>
              <a:rPr lang="en-US" dirty="0"/>
              <a:t>\\officestore\scratch\visio\pbi\demo\MSDIS\Authoring video.mp4</a:t>
            </a:r>
          </a:p>
          <a:p>
            <a:r>
              <a:rPr lang="en-US" dirty="0"/>
              <a:t>A similar report has been created here for your reference</a:t>
            </a:r>
          </a:p>
          <a:p>
            <a:r>
              <a:rPr lang="en-US" dirty="0"/>
              <a:t>https://msit.powerbi.com/groups/11b39096-bef3-4d9d-82cc-f23936e3796d/reports/78d46d54-9bfe-498f-8328-d656a1c7e8e9/ReportSection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7244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19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11</a:t>
            </a:fld>
            <a:endParaRPr lang="en-US"/>
          </a:p>
        </p:txBody>
      </p:sp>
    </p:spTree>
    <p:extLst>
      <p:ext uri="{BB962C8B-B14F-4D97-AF65-F5344CB8AC3E}">
        <p14:creationId xmlns:p14="http://schemas.microsoft.com/office/powerpoint/2010/main" val="21458784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10/31/2017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4222917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marL="171450" indent="-171450">
              <a:spcBef>
                <a:spcPts val="2400"/>
              </a:spcBef>
              <a:buFont typeface="Arial" panose="020B0604020202020204" pitchFamily="34" charset="0"/>
              <a:buChar char="•"/>
            </a:pPr>
            <a:r>
              <a:rPr lang="en-US" sz="900" dirty="0">
                <a:solidFill>
                  <a:schemeClr val="accent1"/>
                </a:solidFill>
              </a:rPr>
              <a:t>Internal to Microsoft. You can go to </a:t>
            </a:r>
            <a:r>
              <a:rPr lang="en-US" sz="900" dirty="0">
                <a:solidFill>
                  <a:schemeClr val="accent1"/>
                </a:solidFill>
                <a:hlinkClick r:id="rId3"/>
              </a:rPr>
              <a:t>aka.ms/BI</a:t>
            </a:r>
            <a:r>
              <a:rPr lang="en-US" sz="900" dirty="0">
                <a:solidFill>
                  <a:schemeClr val="accent1"/>
                </a:solidFill>
              </a:rPr>
              <a:t> and access documentation and presentations both internal and customer facing.</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r>
              <a:rPr lang="en-US" dirty="0"/>
              <a:t>Then,</a:t>
            </a:r>
            <a:r>
              <a:rPr lang="en-US" baseline="0" dirty="0"/>
              <a:t> </a:t>
            </a:r>
            <a:r>
              <a:rPr lang="en-US" dirty="0"/>
              <a:t>for internal users, the place to go for slide decks and content demos</a:t>
            </a:r>
            <a:r>
              <a:rPr lang="en-US" baseline="0" dirty="0"/>
              <a:t> is aka.ms/BI.</a:t>
            </a:r>
            <a:endParaRPr lang="en-US" dirty="0"/>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29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defRPr/>
            </a:pPr>
            <a:fld id="{EC886208-E5BD-E046-89E3-60C5D741E497}" type="datetimeFigureOut">
              <a:rPr lang="en-US" sz="1224" smtClean="0">
                <a:solidFill>
                  <a:prstClr val="black">
                    <a:tint val="75000"/>
                  </a:prstClr>
                </a:solidFill>
                <a:latin typeface="Calibri" panose="020F0502020204030204"/>
              </a:rPr>
              <a:pPr defTabSz="932597">
                <a:defRPr/>
              </a:pPr>
              <a:t>10/31/2017</a:t>
            </a:fld>
            <a:endParaRPr lang="en-US"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US"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485B06F3-DFD4-CA45-A9EB-01190362A75C}" type="slidenum">
              <a:rPr lang="en-US" sz="1224" smtClean="0">
                <a:solidFill>
                  <a:prstClr val="black">
                    <a:tint val="75000"/>
                  </a:prstClr>
                </a:solidFill>
                <a:latin typeface="Calibri" panose="020F0502020204030204"/>
              </a:rPr>
              <a:pPr algn="r" defTabSz="932597">
                <a:defRPr/>
              </a:pPr>
              <a:t>‹Nr.›</a:t>
            </a:fld>
            <a:endParaRPr lang="en-US"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42325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3925710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62945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‹Nr.›</a:t>
            </a:fld>
            <a:endParaRPr lang="en-US" dirty="0">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Tree>
    <p:extLst>
      <p:ext uri="{BB962C8B-B14F-4D97-AF65-F5344CB8AC3E}">
        <p14:creationId xmlns:p14="http://schemas.microsoft.com/office/powerpoint/2010/main" val="553796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 id="2147484273" r:id="rId29"/>
    <p:sldLayoutId id="214748427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9.emf"/></Relationships>
</file>

<file path=ppt/slides/_rels/slide100.xml.rels><?xml version="1.0" encoding="UTF-8" standalone="yes"?>
<Relationships xmlns="http://schemas.openxmlformats.org/package/2006/relationships"><Relationship Id="rId2" Type="http://schemas.openxmlformats.org/officeDocument/2006/relationships/hyperlink" Target="https://na01.safelinks.protection.outlook.com/?url=https://app.powerbi.com/view?r%3DeyJrIjoiZDVlMjc2OTItNmE1YS00YWExLThmOTEtMDg0ZjY4ODRlMmE0IiwidCI6IjhmOWFlZDU1LTI0ZDQtNDc5ZC1hMGRkLTBhNDkwYmFhNWE1OSIsImMiOjF9&amp;data=02|01|roshah@exchange.microsoft.com|7cae373df80946e2b7b508d4ce73da3a|72f988bf86f141af91ab2d7cd011db47|1|0|636360444364318682&amp;sdata=h4/du43NLDOhIDE0f3hnM5ZKDjkVpJHhPCS5mrkls4E%3D&amp;reserved=0" TargetMode="Externa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hyperlink" Target="https://powerbi.microsoft.com/en-us/documentation/powerbi-service-publish-to-powerpoint/" TargetMode="External"/><Relationship Id="rId2" Type="http://schemas.openxmlformats.org/officeDocument/2006/relationships/hyperlink" Target="https://powerbi.microsoft.com/en-us/blog/introducing-email-subscriptions-in-power-bi-stay-informed-when-it-matters/"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0.png"/><Relationship Id="rId7" Type="http://schemas.openxmlformats.org/officeDocument/2006/relationships/image" Target="../media/image193.svg"/><Relationship Id="rId12" Type="http://schemas.openxmlformats.org/officeDocument/2006/relationships/image" Target="../media/image197.pn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192.png"/><Relationship Id="rId11" Type="http://schemas.openxmlformats.org/officeDocument/2006/relationships/image" Target="../media/image196.png"/><Relationship Id="rId5" Type="http://schemas.openxmlformats.org/officeDocument/2006/relationships/image" Target="../media/image191.png"/><Relationship Id="rId10" Type="http://schemas.openxmlformats.org/officeDocument/2006/relationships/hyperlink" Target="https://store.office.com/en-us/app.aspx?assetid=WA104381132&amp;ui=en-US&amp;rs=en-US&amp;ad=US&amp;clickedfilter=OfficeProductFilter:PowerBI&amp;productgroup=PowerBI&amp;homprd=PowerBI&amp;sourcecorrid=2b89b6a3-9801-43ff-a3af-9ab6fb0b006d&amp;homappcat=DataMaps&amp;homapppos=0&amp;homchv=2&amp;appredirect=false" TargetMode="External"/><Relationship Id="rId4" Type="http://schemas.microsoft.com/office/2007/relationships/hdphoto" Target="../media/hdphoto8.wdp"/><Relationship Id="rId9" Type="http://schemas.openxmlformats.org/officeDocument/2006/relationships/image" Target="../media/image195.sv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2" Type="http://schemas.openxmlformats.org/officeDocument/2006/relationships/hyperlink" Target="https://github.com/powerbi" TargetMode="External"/><Relationship Id="rId1" Type="http://schemas.openxmlformats.org/officeDocument/2006/relationships/slideLayout" Target="../slideLayouts/slideLayout33.xml"/><Relationship Id="rId6" Type="http://schemas.openxmlformats.org/officeDocument/2006/relationships/hyperlink" Target="https://support.office.com/article/4f09be62-f436-45c2-93b0-4a0f66b1f5a7" TargetMode="External"/><Relationship Id="rId5" Type="http://schemas.openxmlformats.org/officeDocument/2006/relationships/hyperlink" Target="https://mva.microsoft.com/product-training/power-bi#!prodv=Power%20BI%20for%20Office%20365&amp;lang=1033" TargetMode="External"/><Relationship Id="rId4" Type="http://schemas.openxmlformats.org/officeDocument/2006/relationships/hyperlink" Target="https://mva.microsoft.com/training-topics/business-intelligence#!lang=1033"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hyperlink" Target="https://customers.microsoft.com/Pages/CustomerStory.aspx?recid=20703" TargetMode="External"/><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41.png"/><Relationship Id="rId3" Type="http://schemas.openxmlformats.org/officeDocument/2006/relationships/image" Target="../media/image31.png"/><Relationship Id="rId21" Type="http://schemas.microsoft.com/office/2007/relationships/hdphoto" Target="../media/hdphoto7.wdp"/><Relationship Id="rId7" Type="http://schemas.openxmlformats.org/officeDocument/2006/relationships/image" Target="../media/image34.png"/><Relationship Id="rId12" Type="http://schemas.openxmlformats.org/officeDocument/2006/relationships/image" Target="../media/image37.png"/><Relationship Id="rId17" Type="http://schemas.openxmlformats.org/officeDocument/2006/relationships/image" Target="../media/image40.png"/><Relationship Id="rId25" Type="http://schemas.openxmlformats.org/officeDocument/2006/relationships/image" Target="../media/image46.png"/><Relationship Id="rId2" Type="http://schemas.openxmlformats.org/officeDocument/2006/relationships/notesSlide" Target="../notesSlides/notesSlide15.xml"/><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17.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45.png"/><Relationship Id="rId5" Type="http://schemas.openxmlformats.org/officeDocument/2006/relationships/image" Target="../media/image33.png"/><Relationship Id="rId15" Type="http://schemas.microsoft.com/office/2007/relationships/hdphoto" Target="../media/hdphoto5.wdp"/><Relationship Id="rId23" Type="http://schemas.openxmlformats.org/officeDocument/2006/relationships/image" Target="../media/image44.png"/><Relationship Id="rId10" Type="http://schemas.openxmlformats.org/officeDocument/2006/relationships/image" Target="../media/image36.png"/><Relationship Id="rId19" Type="http://schemas.microsoft.com/office/2007/relationships/hdphoto" Target="../media/hdphoto6.wdp"/><Relationship Id="rId4" Type="http://schemas.openxmlformats.org/officeDocument/2006/relationships/image" Target="../media/image32.png"/><Relationship Id="rId9" Type="http://schemas.openxmlformats.org/officeDocument/2006/relationships/image" Target="../media/image35.png"/><Relationship Id="rId14" Type="http://schemas.openxmlformats.org/officeDocument/2006/relationships/image" Target="../media/image38.png"/><Relationship Id="rId22"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7.emf"/><Relationship Id="rId5" Type="http://schemas.openxmlformats.org/officeDocument/2006/relationships/oleObject" Target="../embeddings/oleObject1.bin"/><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51.emf"/><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18.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54.jpe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jpeg"/><Relationship Id="rId22" Type="http://schemas.openxmlformats.org/officeDocument/2006/relationships/image" Target="../media/image70.jpeg"/><Relationship Id="rId27" Type="http://schemas.openxmlformats.org/officeDocument/2006/relationships/image" Target="../media/image75.png"/><Relationship Id="rId30"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8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7.emf"/><Relationship Id="rId5" Type="http://schemas.openxmlformats.org/officeDocument/2006/relationships/oleObject" Target="../embeddings/oleObject2.bin"/><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17.xml"/><Relationship Id="rId7" Type="http://schemas.openxmlformats.org/officeDocument/2006/relationships/image" Target="../media/image8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7.emf"/><Relationship Id="rId5" Type="http://schemas.openxmlformats.org/officeDocument/2006/relationships/oleObject" Target="../embeddings/oleObject3.bin"/><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1.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7.emf"/><Relationship Id="rId5" Type="http://schemas.openxmlformats.org/officeDocument/2006/relationships/oleObject" Target="../embeddings/oleObject4.bin"/><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7.emf"/><Relationship Id="rId5" Type="http://schemas.openxmlformats.org/officeDocument/2006/relationships/oleObject" Target="../embeddings/oleObject5.bin"/><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7.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7.emf"/><Relationship Id="rId5" Type="http://schemas.openxmlformats.org/officeDocument/2006/relationships/oleObject" Target="../embeddings/oleObject6.bin"/><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7.png"/><Relationship Id="rId7"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56.png"/><Relationship Id="rId11" Type="http://schemas.openxmlformats.org/officeDocument/2006/relationships/image" Target="../media/image103.jpeg"/><Relationship Id="rId5" Type="http://schemas.openxmlformats.org/officeDocument/2006/relationships/image" Target="../media/image60.png"/><Relationship Id="rId10" Type="http://schemas.openxmlformats.org/officeDocument/2006/relationships/image" Target="../media/image102.png"/><Relationship Id="rId4" Type="http://schemas.openxmlformats.org/officeDocument/2006/relationships/image" Target="../media/image59.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108.png"/><Relationship Id="rId4" Type="http://schemas.openxmlformats.org/officeDocument/2006/relationships/image" Target="../media/image10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jp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hyperlink" Target="mailto:T8786-T01%20Power%20BI%20Capability%20Deck%20Level%20200%20Update%20(Lauren%20Mckallor)" TargetMode="External"/><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6.emf"/></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hyperlink" Target="https://powerbi.microsoft.com/en-us/documentation/powerbi-desktop-data-sources/" TargetMode="External"/><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hyperlink" Target="https://msdn.microsoft.com/library/ee634396.aspx" TargetMode="External"/><Relationship Id="rId2" Type="http://schemas.openxmlformats.org/officeDocument/2006/relationships/notesSlide" Target="../notesSlides/notesSlide78.xml"/><Relationship Id="rId1" Type="http://schemas.openxmlformats.org/officeDocument/2006/relationships/slideLayout" Target="../slideLayouts/slideLayout11.xml"/><Relationship Id="rId5" Type="http://schemas.openxmlformats.org/officeDocument/2006/relationships/image" Target="../media/image143.png"/><Relationship Id="rId4" Type="http://schemas.openxmlformats.org/officeDocument/2006/relationships/image" Target="../media/image142.png"/></Relationships>
</file>

<file path=ppt/slides/_rels/slide8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146.png"/></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59.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sv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152.sv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svg"/><Relationship Id="rId4" Type="http://schemas.openxmlformats.org/officeDocument/2006/relationships/image" Target="../media/image150.svg"/><Relationship Id="rId9" Type="http://schemas.openxmlformats.org/officeDocument/2006/relationships/image" Target="../media/image155.png"/><Relationship Id="rId14" Type="http://schemas.openxmlformats.org/officeDocument/2006/relationships/image" Target="../media/image160.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customers.microsoft.com/Pages/CustomerStory.aspx?recid=21108" TargetMode="External"/><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0.png"/><Relationship Id="rId4" Type="http://schemas.openxmlformats.org/officeDocument/2006/relationships/image" Target="../media/image173.png"/></Relationships>
</file>

<file path=ppt/slides/_rels/slide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184.png"/><Relationship Id="rId11" Type="http://schemas.openxmlformats.org/officeDocument/2006/relationships/image" Target="../media/image189.sv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svg"/><Relationship Id="rId9" Type="http://schemas.openxmlformats.org/officeDocument/2006/relationships/image" Target="../media/image18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Analytics and </a:t>
            </a:r>
            <a:r>
              <a:rPr lang="en-US" dirty="0" err="1"/>
              <a:t>PowerBI</a:t>
            </a:r>
            <a:endParaRPr lang="en-US" dirty="0"/>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563"/>
          <a:stretch/>
        </p:blipFill>
        <p:spPr>
          <a:xfrm>
            <a:off x="882" y="-1"/>
            <a:ext cx="12425653" cy="6994526"/>
          </a:xfrm>
          <a:prstGeom prst="rect">
            <a:avLst/>
          </a:prstGeom>
        </p:spPr>
      </p:pic>
      <p:sp>
        <p:nvSpPr>
          <p:cNvPr id="11" name="Rectangle 10"/>
          <p:cNvSpPr/>
          <p:nvPr/>
        </p:nvSpPr>
        <p:spPr>
          <a:xfrm>
            <a:off x="882" y="-2"/>
            <a:ext cx="12434711" cy="6994525"/>
          </a:xfrm>
          <a:prstGeom prst="rect">
            <a:avLst/>
          </a:prstGeom>
          <a:gradFill flip="none" rotWithShape="1">
            <a:gsLst>
              <a:gs pos="0">
                <a:schemeClr val="bg1">
                  <a:lumMod val="0"/>
                  <a:lumOff val="100000"/>
                  <a:alpha val="42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Slide Number Placeholder 4"/>
          <p:cNvSpPr>
            <a:spLocks noGrp="1"/>
          </p:cNvSpPr>
          <p:nvPr>
            <p:ph type="sldNum" sz="quarter" idx="12"/>
          </p:nvPr>
        </p:nvSpPr>
        <p:spPr/>
        <p:txBody>
          <a:bodyPr/>
          <a:lstStyle/>
          <a:p>
            <a:fld id="{2A9D0E39-73A1-0840-B2C4-680E6D92E3E4}" type="slidenum">
              <a:rPr lang="en-US" smtClean="0"/>
              <a:t>10</a:t>
            </a:fld>
            <a:endParaRPr lang="en-US"/>
          </a:p>
        </p:txBody>
      </p:sp>
      <p:sp>
        <p:nvSpPr>
          <p:cNvPr id="8" name="Subtitle 2"/>
          <p:cNvSpPr txBox="1">
            <a:spLocks/>
          </p:cNvSpPr>
          <p:nvPr/>
        </p:nvSpPr>
        <p:spPr>
          <a:xfrm>
            <a:off x="1175772" y="3220592"/>
            <a:ext cx="3126584" cy="2763848"/>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4896" dirty="0">
                <a:solidFill>
                  <a:srgbClr val="002050"/>
                </a:solidFill>
                <a:latin typeface="Segoe Light" charset="0"/>
                <a:ea typeface="Segoe Light" charset="0"/>
                <a:cs typeface="Segoe Light" charset="0"/>
              </a:rPr>
              <a:t>Education Analytics</a:t>
            </a:r>
          </a:p>
        </p:txBody>
      </p:sp>
      <p:cxnSp>
        <p:nvCxnSpPr>
          <p:cNvPr id="9" name="Straight Connector 8"/>
          <p:cNvCxnSpPr/>
          <p:nvPr/>
        </p:nvCxnSpPr>
        <p:spPr>
          <a:xfrm>
            <a:off x="3465985" y="1898030"/>
            <a:ext cx="82283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3265" y="1898030"/>
            <a:ext cx="64606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06297" y="777610"/>
            <a:ext cx="3225253" cy="2240839"/>
          </a:xfrm>
          <a:prstGeom prst="rect">
            <a:avLst/>
          </a:prstGeom>
        </p:spPr>
      </p:pic>
    </p:spTree>
    <p:extLst>
      <p:ext uri="{BB962C8B-B14F-4D97-AF65-F5344CB8AC3E}">
        <p14:creationId xmlns:p14="http://schemas.microsoft.com/office/powerpoint/2010/main" val="36138298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2843855"/>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hlinkClick r:id="rId2"/>
              </a:rPr>
              <a:t>Demo</a:t>
            </a:r>
            <a:br>
              <a:rPr lang="en-US" sz="6000" spc="0" dirty="0">
                <a:solidFill>
                  <a:schemeClr val="tx2"/>
                </a:solidFill>
                <a:latin typeface="Segoe UI Semibold" panose="020B0702040204020203" pitchFamily="34" charset="0"/>
                <a:cs typeface="Segoe UI Semibold" panose="020B0702040204020203" pitchFamily="34" charset="0"/>
              </a:rPr>
            </a:br>
            <a:br>
              <a:rPr lang="en-US" sz="6000" spc="0" dirty="0">
                <a:solidFill>
                  <a:schemeClr val="tx2"/>
                </a:solidFill>
                <a:latin typeface="Segoe UI Semibold" panose="020B0702040204020203" pitchFamily="34" charset="0"/>
                <a:cs typeface="Segoe UI Semibold" panose="020B0702040204020203" pitchFamily="34" charset="0"/>
              </a:rPr>
            </a:b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0252404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A9F54-6641-4B5E-B95D-1C692D9E1EBA}"/>
              </a:ext>
            </a:extLst>
          </p:cNvPr>
          <p:cNvSpPr>
            <a:spLocks noGrp="1"/>
          </p:cNvSpPr>
          <p:nvPr>
            <p:ph type="title"/>
          </p:nvPr>
        </p:nvSpPr>
        <p:spPr/>
        <p:txBody>
          <a:bodyPr/>
          <a:lstStyle/>
          <a:p>
            <a:r>
              <a:rPr lang="de-DE" dirty="0"/>
              <a:t>Visio for Power BI Support</a:t>
            </a:r>
          </a:p>
        </p:txBody>
      </p:sp>
      <p:sp>
        <p:nvSpPr>
          <p:cNvPr id="3" name="Textplatzhalter 2">
            <a:extLst>
              <a:ext uri="{FF2B5EF4-FFF2-40B4-BE49-F238E27FC236}">
                <a16:creationId xmlns:a16="http://schemas.microsoft.com/office/drawing/2014/main" id="{7CC2DFA6-02CD-43D4-ACC3-1958FB8CD709}"/>
              </a:ext>
            </a:extLst>
          </p:cNvPr>
          <p:cNvSpPr>
            <a:spLocks noGrp="1"/>
          </p:cNvSpPr>
          <p:nvPr>
            <p:ph type="body" sz="quarter" idx="10"/>
          </p:nvPr>
        </p:nvSpPr>
        <p:spPr>
          <a:xfrm>
            <a:off x="275480" y="1213175"/>
            <a:ext cx="12114081" cy="5501763"/>
          </a:xfrm>
        </p:spPr>
        <p:txBody>
          <a:bodyPr/>
          <a:lstStyle/>
          <a:p>
            <a:r>
              <a:rPr lang="en-US" sz="3199" dirty="0"/>
              <a:t>Support Now:</a:t>
            </a:r>
          </a:p>
          <a:p>
            <a:r>
              <a:rPr lang="en-US" sz="3199" dirty="0"/>
              <a:t>	Power BI Web, Desktop</a:t>
            </a:r>
          </a:p>
          <a:p>
            <a:pPr lvl="0"/>
            <a:r>
              <a:rPr lang="en-US" sz="3199" dirty="0"/>
              <a:t>	Get rich visuals in Power BI.</a:t>
            </a:r>
            <a:endParaRPr lang="de-DE" sz="3199" dirty="0"/>
          </a:p>
          <a:p>
            <a:pPr lvl="0"/>
            <a:r>
              <a:rPr lang="en-US" sz="3199" dirty="0"/>
              <a:t>	Easily connect with Power BI data.</a:t>
            </a:r>
            <a:endParaRPr lang="de-DE" sz="3199" dirty="0"/>
          </a:p>
          <a:p>
            <a:pPr lvl="0"/>
            <a:r>
              <a:rPr lang="en-US" sz="3199" dirty="0"/>
              <a:t>	Visualize Power BI data in colors and text graphics.</a:t>
            </a:r>
            <a:endParaRPr lang="de-DE" sz="3199" dirty="0"/>
          </a:p>
          <a:p>
            <a:pPr lvl="0"/>
            <a:r>
              <a:rPr lang="en-US" sz="3199" dirty="0"/>
              <a:t>	Publish to Web support (with file having anonymous access).</a:t>
            </a:r>
            <a:endParaRPr lang="de-DE" sz="3199" dirty="0"/>
          </a:p>
          <a:p>
            <a:pPr lvl="0"/>
            <a:endParaRPr lang="de-DE" sz="3199" dirty="0"/>
          </a:p>
          <a:p>
            <a:r>
              <a:rPr lang="en-US" sz="3199" dirty="0"/>
              <a:t>Coming soon:</a:t>
            </a:r>
            <a:endParaRPr lang="de-DE" sz="3199" dirty="0"/>
          </a:p>
          <a:p>
            <a:pPr lvl="0"/>
            <a:r>
              <a:rPr lang="en-US" sz="3199" dirty="0"/>
              <a:t>	Support for Power BI Mobile</a:t>
            </a:r>
            <a:endParaRPr lang="de-DE" sz="3199" dirty="0"/>
          </a:p>
          <a:p>
            <a:pPr lvl="0"/>
            <a:r>
              <a:rPr lang="en-US" sz="3199" dirty="0"/>
              <a:t>	Support for </a:t>
            </a:r>
            <a:r>
              <a:rPr lang="en-US" sz="3199" u="sng" dirty="0">
                <a:hlinkClick r:id="rId2"/>
              </a:rPr>
              <a:t>Email subscription</a:t>
            </a:r>
            <a:r>
              <a:rPr lang="en-US" sz="3199" dirty="0"/>
              <a:t> and </a:t>
            </a:r>
            <a:r>
              <a:rPr lang="en-US" sz="3199" u="sng" dirty="0">
                <a:hlinkClick r:id="rId3"/>
              </a:rPr>
              <a:t>export report to PowerPoint</a:t>
            </a:r>
            <a:endParaRPr lang="de-DE" sz="3199" dirty="0"/>
          </a:p>
        </p:txBody>
      </p:sp>
    </p:spTree>
    <p:extLst>
      <p:ext uri="{BB962C8B-B14F-4D97-AF65-F5344CB8AC3E}">
        <p14:creationId xmlns:p14="http://schemas.microsoft.com/office/powerpoint/2010/main" val="198040528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A37627-B4E8-4E7A-8BD3-C754B0A6C5B7}"/>
              </a:ext>
            </a:extLst>
          </p:cNvPr>
          <p:cNvPicPr>
            <a:picLocks/>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765" y="991"/>
            <a:ext cx="12432947" cy="6992540"/>
          </a:xfrm>
          <a:prstGeom prst="rect">
            <a:avLst/>
          </a:prstGeom>
        </p:spPr>
      </p:pic>
      <p:sp>
        <p:nvSpPr>
          <p:cNvPr id="18" name="Rectangle 17">
            <a:extLst>
              <a:ext uri="{FF2B5EF4-FFF2-40B4-BE49-F238E27FC236}">
                <a16:creationId xmlns:a16="http://schemas.microsoft.com/office/drawing/2014/main" id="{F66E8621-9540-4BD5-861D-2029CF80E30B}"/>
              </a:ext>
            </a:extLst>
          </p:cNvPr>
          <p:cNvSpPr/>
          <p:nvPr/>
        </p:nvSpPr>
        <p:spPr bwMode="auto">
          <a:xfrm>
            <a:off x="1765" y="17394"/>
            <a:ext cx="5053849" cy="1505325"/>
          </a:xfrm>
          <a:prstGeom prst="rect">
            <a:avLst/>
          </a:prstGeom>
          <a:solidFill>
            <a:schemeClr val="tx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46503" tIns="46503" rIns="46503"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223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50B827A3-DA3E-4747-A7C6-7204B4CD5C69}"/>
              </a:ext>
            </a:extLst>
          </p:cNvPr>
          <p:cNvSpPr txBox="1">
            <a:spLocks/>
          </p:cNvSpPr>
          <p:nvPr/>
        </p:nvSpPr>
        <p:spPr>
          <a:xfrm>
            <a:off x="219368" y="320736"/>
            <a:ext cx="4524434" cy="1239309"/>
          </a:xfrm>
          <a:prstGeom prst="rect">
            <a:avLst/>
          </a:prstGeom>
        </p:spPr>
        <p:txBody>
          <a:bodyPr vert="horz" wrap="square" lIns="0" tIns="0" rIns="0" bIns="0" rtlCol="0" anchor="ctr" anchorCtr="0">
            <a:noAutofit/>
          </a:bodyPr>
          <a:lstStyle>
            <a:defPPr>
              <a:defRPr lang="en-US"/>
            </a:defPPr>
            <a:lvl1pPr defTabSz="914363">
              <a:lnSpc>
                <a:spcPct val="80000"/>
              </a:lnSpc>
              <a:spcBef>
                <a:spcPct val="0"/>
              </a:spcBef>
              <a:buNone/>
              <a:defRPr sz="6600" b="0" cap="none" spc="-100" baseline="0">
                <a:ln w="3175">
                  <a:noFill/>
                </a:ln>
                <a:gradFill>
                  <a:gsLst>
                    <a:gs pos="0">
                      <a:srgbClr val="FFFFFF"/>
                    </a:gs>
                    <a:gs pos="100000">
                      <a:srgbClr val="FFFFFF"/>
                    </a:gs>
                  </a:gsLst>
                  <a:lin ang="5400000" scaled="0"/>
                </a:gradFill>
                <a:effectLst/>
                <a:latin typeface="+mj-lt"/>
                <a:cs typeface="Segoe Light"/>
              </a:defRPr>
            </a:lvl1pPr>
          </a:lstStyle>
          <a:p>
            <a:pPr defTabSz="914012"/>
            <a:r>
              <a:rPr lang="en-US" sz="4182" dirty="0">
                <a:latin typeface="Segoe UI Light"/>
              </a:rPr>
              <a:t>Call to Action</a:t>
            </a:r>
          </a:p>
        </p:txBody>
      </p:sp>
      <p:pic>
        <p:nvPicPr>
          <p:cNvPr id="20" name="Picture 19">
            <a:extLst>
              <a:ext uri="{FF2B5EF4-FFF2-40B4-BE49-F238E27FC236}">
                <a16:creationId xmlns:a16="http://schemas.microsoft.com/office/drawing/2014/main" id="{FD0AA7B0-080B-4C1B-A1E8-5AEC7F82A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23" y="5657496"/>
            <a:ext cx="2444566" cy="1354698"/>
          </a:xfrm>
          <a:prstGeom prst="rect">
            <a:avLst/>
          </a:prstGeom>
        </p:spPr>
      </p:pic>
      <p:sp>
        <p:nvSpPr>
          <p:cNvPr id="21" name="Rectangle 20">
            <a:extLst>
              <a:ext uri="{FF2B5EF4-FFF2-40B4-BE49-F238E27FC236}">
                <a16:creationId xmlns:a16="http://schemas.microsoft.com/office/drawing/2014/main" id="{7001107F-EE47-4605-ACEF-A765C8864C29}"/>
              </a:ext>
            </a:extLst>
          </p:cNvPr>
          <p:cNvSpPr/>
          <p:nvPr/>
        </p:nvSpPr>
        <p:spPr bwMode="auto">
          <a:xfrm>
            <a:off x="5055615" y="1592429"/>
            <a:ext cx="7356295" cy="5417504"/>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79701" tIns="46503" rIns="279701" bIns="46503" numCol="1" spcCol="0" rtlCol="0" fromWordArt="0" anchor="ctr" anchorCtr="0" forceAA="0" compatLnSpc="1">
            <a:prstTxWarp prst="textNoShape">
              <a:avLst/>
            </a:prstTxWarp>
            <a:noAutofit/>
          </a:bodyPr>
          <a:lstStyle/>
          <a:p>
            <a:pPr defTabSz="929580" fontAlgn="base">
              <a:spcBef>
                <a:spcPct val="0"/>
              </a:spcBef>
              <a:spcAft>
                <a:spcPct val="0"/>
              </a:spcAft>
            </a:pPr>
            <a:endParaRPr lang="en-US" sz="1734" i="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C84D3C7E-88AD-49F5-8E27-155D9802509E}"/>
              </a:ext>
            </a:extLst>
          </p:cNvPr>
          <p:cNvGrpSpPr/>
          <p:nvPr/>
        </p:nvGrpSpPr>
        <p:grpSpPr>
          <a:xfrm>
            <a:off x="5438924" y="4723994"/>
            <a:ext cx="6761597" cy="1098245"/>
            <a:chOff x="-991719" y="5693590"/>
            <a:chExt cx="6631501" cy="1077115"/>
          </a:xfrm>
        </p:grpSpPr>
        <p:pic>
          <p:nvPicPr>
            <p:cNvPr id="23" name="Graphic 22" descr="Envelope">
              <a:extLst>
                <a:ext uri="{FF2B5EF4-FFF2-40B4-BE49-F238E27FC236}">
                  <a16:creationId xmlns:a16="http://schemas.microsoft.com/office/drawing/2014/main" id="{AF237FFA-2071-4AB8-B01B-8847D71E4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719" y="5693590"/>
              <a:ext cx="923530" cy="923530"/>
            </a:xfrm>
            <a:prstGeom prst="rect">
              <a:avLst/>
            </a:prstGeom>
          </p:spPr>
        </p:pic>
        <p:sp>
          <p:nvSpPr>
            <p:cNvPr id="24" name="TextBox 23">
              <a:extLst>
                <a:ext uri="{FF2B5EF4-FFF2-40B4-BE49-F238E27FC236}">
                  <a16:creationId xmlns:a16="http://schemas.microsoft.com/office/drawing/2014/main" id="{532CF6CB-D771-4A33-AFD5-38428FD65C3E}"/>
                </a:ext>
              </a:extLst>
            </p:cNvPr>
            <p:cNvSpPr txBox="1"/>
            <p:nvPr/>
          </p:nvSpPr>
          <p:spPr>
            <a:xfrm>
              <a:off x="254004" y="5693590"/>
              <a:ext cx="5385778" cy="1077115"/>
            </a:xfrm>
            <a:prstGeom prst="rect">
              <a:avLst/>
            </a:prstGeom>
            <a:noFill/>
          </p:spPr>
          <p:txBody>
            <a:bodyPr wrap="square" rtlCol="0">
              <a:spAutoFit/>
            </a:bodyPr>
            <a:lstStyle/>
            <a:p>
              <a:pPr defTabSz="932239">
                <a:defRPr/>
              </a:pPr>
              <a:r>
                <a:rPr lang="en-US" sz="3198" dirty="0">
                  <a:solidFill>
                    <a:prstClr val="black"/>
                  </a:solidFill>
                  <a:latin typeface="Segoe UI Semilight"/>
                  <a:cs typeface="Segoe UI" panose="020B0502040204020203" pitchFamily="34" charset="0"/>
                </a:rPr>
                <a:t>Tell us at:</a:t>
              </a:r>
            </a:p>
            <a:p>
              <a:pPr defTabSz="932239">
                <a:defRPr/>
              </a:pPr>
              <a:r>
                <a:rPr lang="en-US" sz="3198" dirty="0">
                  <a:solidFill>
                    <a:srgbClr val="32145A"/>
                  </a:solidFill>
                  <a:latin typeface="Segoe UI Semibold" panose="020B0702040204020203" pitchFamily="34" charset="0"/>
                  <a:cs typeface="Segoe UI Semibold" panose="020B0702040204020203" pitchFamily="34" charset="0"/>
                </a:rPr>
                <a:t>tellvisio@microsoft.com</a:t>
              </a:r>
            </a:p>
          </p:txBody>
        </p:sp>
      </p:grpSp>
      <p:grpSp>
        <p:nvGrpSpPr>
          <p:cNvPr id="25" name="Group 24">
            <a:extLst>
              <a:ext uri="{FF2B5EF4-FFF2-40B4-BE49-F238E27FC236}">
                <a16:creationId xmlns:a16="http://schemas.microsoft.com/office/drawing/2014/main" id="{4D8783F4-5035-41CE-B658-34BA4F115C73}"/>
              </a:ext>
            </a:extLst>
          </p:cNvPr>
          <p:cNvGrpSpPr/>
          <p:nvPr/>
        </p:nvGrpSpPr>
        <p:grpSpPr>
          <a:xfrm>
            <a:off x="5438925" y="3154910"/>
            <a:ext cx="3691666" cy="1098009"/>
            <a:chOff x="4991234" y="5948561"/>
            <a:chExt cx="3620635" cy="1076882"/>
          </a:xfrm>
        </p:grpSpPr>
        <p:pic>
          <p:nvPicPr>
            <p:cNvPr id="26" name="Graphic 25" descr="Pencil">
              <a:extLst>
                <a:ext uri="{FF2B5EF4-FFF2-40B4-BE49-F238E27FC236}">
                  <a16:creationId xmlns:a16="http://schemas.microsoft.com/office/drawing/2014/main" id="{DBFD61A8-8386-4ECC-B259-0B10E6FEB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1234" y="6079576"/>
              <a:ext cx="923530" cy="923530"/>
            </a:xfrm>
            <a:prstGeom prst="rect">
              <a:avLst/>
            </a:prstGeom>
          </p:spPr>
        </p:pic>
        <p:sp>
          <p:nvSpPr>
            <p:cNvPr id="27" name="TextBox 26">
              <a:extLst>
                <a:ext uri="{FF2B5EF4-FFF2-40B4-BE49-F238E27FC236}">
                  <a16:creationId xmlns:a16="http://schemas.microsoft.com/office/drawing/2014/main" id="{57D64A3C-89CC-4B4D-8C7A-E950214EE60B}"/>
                </a:ext>
              </a:extLst>
            </p:cNvPr>
            <p:cNvSpPr txBox="1"/>
            <p:nvPr/>
          </p:nvSpPr>
          <p:spPr>
            <a:xfrm>
              <a:off x="6236956" y="5948561"/>
              <a:ext cx="2374913" cy="1076882"/>
            </a:xfrm>
            <a:prstGeom prst="rect">
              <a:avLst/>
            </a:prstGeom>
            <a:noFill/>
          </p:spPr>
          <p:txBody>
            <a:bodyPr wrap="none" rtlCol="0">
              <a:spAutoFit/>
            </a:bodyPr>
            <a:lstStyle/>
            <a:p>
              <a:pPr defTabSz="932239">
                <a:defRPr/>
              </a:pPr>
              <a:r>
                <a:rPr lang="en-US" sz="3198" dirty="0">
                  <a:solidFill>
                    <a:prstClr val="black"/>
                  </a:solidFill>
                  <a:latin typeface="Segoe UI Semilight"/>
                  <a:cs typeface="Segoe UI" panose="020B0502040204020203" pitchFamily="34" charset="0"/>
                </a:rPr>
                <a:t>Try at: </a:t>
              </a:r>
              <a:br>
                <a:rPr lang="en-US" sz="3198" dirty="0">
                  <a:solidFill>
                    <a:prstClr val="black"/>
                  </a:solidFill>
                  <a:latin typeface="Segoe UI Semilight"/>
                  <a:cs typeface="Segoe UI" panose="020B0502040204020203" pitchFamily="34" charset="0"/>
                </a:rPr>
              </a:br>
              <a:r>
                <a:rPr lang="en-US" sz="3198" dirty="0">
                  <a:solidFill>
                    <a:srgbClr val="32145A"/>
                  </a:solidFill>
                  <a:latin typeface="Segoe UI Semibold" panose="020B0702040204020203" pitchFamily="34" charset="0"/>
                  <a:cs typeface="Segoe UI Semibold" panose="020B0702040204020203" pitchFamily="34" charset="0"/>
                  <a:hlinkClick r:id="rId10"/>
                </a:rPr>
                <a:t>Office Store</a:t>
              </a:r>
              <a:endParaRPr lang="en-US" sz="3198" dirty="0">
                <a:solidFill>
                  <a:srgbClr val="32145A"/>
                </a:solidFill>
                <a:latin typeface="Segoe UI Semibold" panose="020B0702040204020203" pitchFamily="34" charset="0"/>
                <a:cs typeface="Segoe UI Semibold" panose="020B0702040204020203" pitchFamily="34" charset="0"/>
              </a:endParaRPr>
            </a:p>
          </p:txBody>
        </p:sp>
      </p:grpSp>
      <p:cxnSp>
        <p:nvCxnSpPr>
          <p:cNvPr id="28" name="Straight Connector 27">
            <a:extLst>
              <a:ext uri="{FF2B5EF4-FFF2-40B4-BE49-F238E27FC236}">
                <a16:creationId xmlns:a16="http://schemas.microsoft.com/office/drawing/2014/main" id="{109FAB05-C130-4180-B309-F89A109E0929}"/>
              </a:ext>
            </a:extLst>
          </p:cNvPr>
          <p:cNvCxnSpPr>
            <a:cxnSpLocks/>
          </p:cNvCxnSpPr>
          <p:nvPr/>
        </p:nvCxnSpPr>
        <p:spPr>
          <a:xfrm>
            <a:off x="5061832" y="4531617"/>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A20D5A-3D10-4CD9-8EE9-3785F6CBB7FD}"/>
              </a:ext>
            </a:extLst>
          </p:cNvPr>
          <p:cNvCxnSpPr>
            <a:cxnSpLocks/>
          </p:cNvCxnSpPr>
          <p:nvPr/>
        </p:nvCxnSpPr>
        <p:spPr>
          <a:xfrm>
            <a:off x="5055615" y="3105136"/>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4" descr="http://aweebitirish.com/wp-content/uploads/2014/03/twitter-logo-white-png.png">
            <a:extLst>
              <a:ext uri="{FF2B5EF4-FFF2-40B4-BE49-F238E27FC236}">
                <a16:creationId xmlns:a16="http://schemas.microsoft.com/office/drawing/2014/main" id="{B8F94BA8-6A3F-44D9-A1D4-D1C21E488AE1}"/>
              </a:ext>
            </a:extLst>
          </p:cNvPr>
          <p:cNvPicPr>
            <a:picLocks noChangeAspect="1" noChangeArrowheads="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70512" y="2116670"/>
            <a:ext cx="672687" cy="6726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9F7373-25B2-4C08-B78E-931B9694B423}"/>
              </a:ext>
            </a:extLst>
          </p:cNvPr>
          <p:cNvSpPr txBox="1"/>
          <p:nvPr/>
        </p:nvSpPr>
        <p:spPr>
          <a:xfrm>
            <a:off x="6154584" y="2083383"/>
            <a:ext cx="6045939" cy="673333"/>
          </a:xfrm>
          <a:prstGeom prst="rect">
            <a:avLst/>
          </a:prstGeom>
          <a:noFill/>
        </p:spPr>
        <p:txBody>
          <a:bodyPr wrap="square" lIns="137101" tIns="109682" rIns="137101" bIns="109682" rtlCol="0">
            <a:spAutoFit/>
          </a:bodyPr>
          <a:lstStyle/>
          <a:p>
            <a:pPr defTabSz="685251" fontAlgn="base">
              <a:lnSpc>
                <a:spcPct val="90000"/>
              </a:lnSpc>
              <a:spcBef>
                <a:spcPct val="0"/>
              </a:spcBef>
              <a:spcAft>
                <a:spcPct val="0"/>
              </a:spcAft>
            </a:pPr>
            <a:r>
              <a:rPr lang="en-US" sz="3198" kern="0" dirty="0">
                <a:solidFill>
                  <a:srgbClr val="353535"/>
                </a:solidFill>
                <a:latin typeface="Segoe UI Semilight"/>
              </a:rPr>
              <a:t>@</a:t>
            </a:r>
            <a:r>
              <a:rPr lang="en-US" sz="3198" kern="0" dirty="0" err="1">
                <a:solidFill>
                  <a:srgbClr val="353535"/>
                </a:solidFill>
                <a:latin typeface="Segoe UI Semilight"/>
              </a:rPr>
              <a:t>msvisio</a:t>
            </a:r>
            <a:r>
              <a:rPr lang="en-US" sz="3198" kern="0" dirty="0">
                <a:solidFill>
                  <a:srgbClr val="353535"/>
                </a:solidFill>
                <a:latin typeface="Segoe UI Semilight"/>
              </a:rPr>
              <a:t>    	@</a:t>
            </a:r>
            <a:r>
              <a:rPr lang="en-US" sz="3198" kern="0" dirty="0" err="1">
                <a:solidFill>
                  <a:srgbClr val="353535"/>
                </a:solidFill>
                <a:latin typeface="Segoe UI Semilight"/>
              </a:rPr>
              <a:t>msftvisio</a:t>
            </a:r>
            <a:endParaRPr lang="en-US" sz="3198" kern="0" dirty="0">
              <a:solidFill>
                <a:srgbClr val="353535"/>
              </a:solidFill>
              <a:latin typeface="Segoe UI Semilight"/>
            </a:endParaRPr>
          </a:p>
        </p:txBody>
      </p:sp>
      <p:pic>
        <p:nvPicPr>
          <p:cNvPr id="36" name="Picture 2" descr="http://www.iconsdb.com/icons/preview/white/facebook-3-xxl.png">
            <a:extLst>
              <a:ext uri="{FF2B5EF4-FFF2-40B4-BE49-F238E27FC236}">
                <a16:creationId xmlns:a16="http://schemas.microsoft.com/office/drawing/2014/main" id="{A4857B07-BF28-42B1-905F-5132502C134C}"/>
              </a:ext>
            </a:extLst>
          </p:cNvPr>
          <p:cNvPicPr>
            <a:picLocks noChangeAspect="1" noChangeArrowheads="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208293" y="2116670"/>
            <a:ext cx="672686" cy="67268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83C7BC25-2A40-4DC4-998D-571A56FF503C}"/>
              </a:ext>
            </a:extLst>
          </p:cNvPr>
          <p:cNvCxnSpPr>
            <a:cxnSpLocks/>
          </p:cNvCxnSpPr>
          <p:nvPr/>
        </p:nvCxnSpPr>
        <p:spPr>
          <a:xfrm>
            <a:off x="5055615" y="5800905"/>
            <a:ext cx="7356295"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38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278775" y="5826358"/>
            <a:ext cx="728449" cy="86780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764" y="994"/>
            <a:ext cx="12432948" cy="6992541"/>
          </a:xfrm>
          <a:prstGeom prst="rect">
            <a:avLst/>
          </a:prstGeom>
        </p:spPr>
      </p:pic>
      <p:grpSp>
        <p:nvGrpSpPr>
          <p:cNvPr id="2" name="Group 1"/>
          <p:cNvGrpSpPr/>
          <p:nvPr/>
        </p:nvGrpSpPr>
        <p:grpSpPr>
          <a:xfrm>
            <a:off x="276779" y="1220277"/>
            <a:ext cx="9141407" cy="2742421"/>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algn="ctr" defTabSz="932384">
                <a:defRPr/>
              </a:pPr>
              <a:endParaRPr lang="en-US" kern="0">
                <a:gradFill>
                  <a:gsLst>
                    <a:gs pos="93162">
                      <a:srgbClr val="505050">
                        <a:lumMod val="50000"/>
                      </a:srgbClr>
                    </a:gs>
                    <a:gs pos="68000">
                      <a:srgbClr val="505050">
                        <a:lumMod val="50000"/>
                      </a:srgbClr>
                    </a:gs>
                  </a:gsLst>
                  <a:lin ang="5400000" scaled="0"/>
                </a:gradFill>
                <a:latin typeface="Segoe UI"/>
              </a:endParaRPr>
            </a:p>
          </p:txBody>
        </p:sp>
        <p:sp>
          <p:nvSpPr>
            <p:cNvPr id="35" name="TextBox 34"/>
            <p:cNvSpPr txBox="1"/>
            <p:nvPr/>
          </p:nvSpPr>
          <p:spPr>
            <a:xfrm>
              <a:off x="256804" y="1356790"/>
              <a:ext cx="9144000" cy="1220563"/>
            </a:xfrm>
            <a:prstGeom prst="rect">
              <a:avLst/>
            </a:prstGeom>
            <a:grpFill/>
          </p:spPr>
          <p:txBody>
            <a:bodyPr wrap="square" lIns="228535" tIns="91414" rIns="228535" bIns="91414" rtlCol="0">
              <a:spAutoFit/>
            </a:bodyPr>
            <a:lstStyle/>
            <a:p>
              <a:pPr defTabSz="932384">
                <a:defRPr/>
              </a:pPr>
              <a:r>
                <a:rPr lang="en-US" sz="6598" dirty="0">
                  <a:gradFill>
                    <a:gsLst>
                      <a:gs pos="83000">
                        <a:srgbClr val="FFFFFF"/>
                      </a:gs>
                      <a:gs pos="100000">
                        <a:srgbClr val="FFFFFF"/>
                      </a:gs>
                    </a:gsLst>
                    <a:lin ang="5400000" scaled="1"/>
                  </a:gradFill>
                  <a:latin typeface="Segoe UI Light"/>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8535" tIns="91414" rIns="228535" bIns="91414" rtlCol="0" anchor="t" anchorCtr="0">
              <a:spAutoFit/>
            </a:bodyPr>
            <a:lstStyle/>
            <a:p>
              <a:pPr defTabSz="913748" fontAlgn="base">
                <a:lnSpc>
                  <a:spcPct val="90000"/>
                </a:lnSpc>
                <a:spcAft>
                  <a:spcPts val="1198"/>
                </a:spcAft>
                <a:defRPr/>
              </a:pPr>
              <a:r>
                <a:rPr lang="en-US" sz="7196"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249863892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C38B37-51BA-4C96-BC3C-C359F260D358}"/>
              </a:ext>
            </a:extLst>
          </p:cNvPr>
          <p:cNvSpPr>
            <a:spLocks noGrp="1"/>
          </p:cNvSpPr>
          <p:nvPr>
            <p:ph type="title"/>
          </p:nvPr>
        </p:nvSpPr>
        <p:spPr/>
        <p:txBody>
          <a:bodyPr/>
          <a:lstStyle/>
          <a:p>
            <a:r>
              <a:rPr lang="de-DE" dirty="0"/>
              <a:t>Links</a:t>
            </a:r>
          </a:p>
        </p:txBody>
      </p:sp>
      <p:sp>
        <p:nvSpPr>
          <p:cNvPr id="5" name="Textplatzhalter 4">
            <a:extLst>
              <a:ext uri="{FF2B5EF4-FFF2-40B4-BE49-F238E27FC236}">
                <a16:creationId xmlns:a16="http://schemas.microsoft.com/office/drawing/2014/main" id="{34681260-A008-4AD3-BE29-CE5E546D5AF2}"/>
              </a:ext>
            </a:extLst>
          </p:cNvPr>
          <p:cNvSpPr>
            <a:spLocks noGrp="1"/>
          </p:cNvSpPr>
          <p:nvPr>
            <p:ph type="body" sz="quarter" idx="10"/>
          </p:nvPr>
        </p:nvSpPr>
        <p:spPr>
          <a:xfrm>
            <a:off x="274638" y="1212850"/>
            <a:ext cx="11887200" cy="5663089"/>
          </a:xfrm>
        </p:spPr>
        <p:txBody>
          <a:bodyPr/>
          <a:lstStyle/>
          <a:p>
            <a:r>
              <a:rPr lang="de-DE" dirty="0">
                <a:hlinkClick r:id="rId2"/>
              </a:rPr>
              <a:t>https://github.com/powerbi</a:t>
            </a:r>
            <a:r>
              <a:rPr lang="de-DE" dirty="0"/>
              <a:t>  </a:t>
            </a:r>
          </a:p>
          <a:p>
            <a:r>
              <a:rPr lang="de-DE" dirty="0">
                <a:hlinkClick r:id="rId3"/>
              </a:rPr>
              <a:t>https://powerbi.microsoft.com/en-us/</a:t>
            </a:r>
            <a:r>
              <a:rPr lang="de-DE" dirty="0"/>
              <a:t> </a:t>
            </a:r>
          </a:p>
          <a:p>
            <a:r>
              <a:rPr lang="de-DE" dirty="0">
                <a:hlinkClick r:id="rId4"/>
              </a:rPr>
              <a:t>https://mva.microsoft.com/training-topics/business-intelligence#!lang=1033</a:t>
            </a:r>
            <a:endParaRPr lang="de-DE" dirty="0"/>
          </a:p>
          <a:p>
            <a:r>
              <a:rPr lang="de-DE" dirty="0">
                <a:hlinkClick r:id="rId5"/>
              </a:rPr>
              <a:t>https://mva.microsoft.com/product-training/power-bi#!prodv=Power%20BI%20for%20Office%20365&amp;lang=1033</a:t>
            </a:r>
            <a:r>
              <a:rPr lang="de-DE" dirty="0"/>
              <a:t> </a:t>
            </a:r>
          </a:p>
          <a:p>
            <a:r>
              <a:rPr lang="en-US" u="sng" dirty="0">
                <a:hlinkClick r:id="rId6"/>
              </a:rPr>
              <a:t>https://support.office.com/article/4f09be62-f436-45c2-93b0-4a0f66b1f5a7</a:t>
            </a:r>
            <a:endParaRPr lang="de-DE" dirty="0"/>
          </a:p>
        </p:txBody>
      </p:sp>
    </p:spTree>
    <p:extLst>
      <p:ext uri="{BB962C8B-B14F-4D97-AF65-F5344CB8AC3E}">
        <p14:creationId xmlns:p14="http://schemas.microsoft.com/office/powerpoint/2010/main" val="180272542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844D-08DB-4619-8404-DFB087DE5DB1}"/>
              </a:ext>
            </a:extLst>
          </p:cNvPr>
          <p:cNvSpPr>
            <a:spLocks noGrp="1"/>
          </p:cNvSpPr>
          <p:nvPr>
            <p:ph type="title"/>
          </p:nvPr>
        </p:nvSpPr>
        <p:spPr/>
        <p:txBody>
          <a:bodyPr/>
          <a:lstStyle/>
          <a:p>
            <a:r>
              <a:rPr lang="de-DE" dirty="0"/>
              <a:t>HOL </a:t>
            </a:r>
            <a:r>
              <a:rPr lang="de-DE" dirty="0" err="1"/>
              <a:t>scenario</a:t>
            </a:r>
            <a:endParaRPr lang="de-DE" dirty="0"/>
          </a:p>
        </p:txBody>
      </p:sp>
      <p:sp>
        <p:nvSpPr>
          <p:cNvPr id="3" name="Textplatzhalter 2">
            <a:extLst>
              <a:ext uri="{FF2B5EF4-FFF2-40B4-BE49-F238E27FC236}">
                <a16:creationId xmlns:a16="http://schemas.microsoft.com/office/drawing/2014/main" id="{50732F01-107D-4336-A496-3F8CD4ABD1DB}"/>
              </a:ext>
            </a:extLst>
          </p:cNvPr>
          <p:cNvSpPr>
            <a:spLocks noGrp="1"/>
          </p:cNvSpPr>
          <p:nvPr>
            <p:ph type="body" sz="quarter" idx="10"/>
          </p:nvPr>
        </p:nvSpPr>
        <p:spPr>
          <a:xfrm>
            <a:off x="274637" y="1212850"/>
            <a:ext cx="11963399" cy="6217087"/>
          </a:xfrm>
        </p:spPr>
        <p:txBody>
          <a:bodyPr/>
          <a:lstStyle/>
          <a:p>
            <a:r>
              <a:rPr lang="de-DE" dirty="0"/>
              <a:t>HOL 1: </a:t>
            </a:r>
          </a:p>
          <a:p>
            <a:r>
              <a:rPr lang="de-DE" dirty="0" err="1"/>
              <a:t>Install</a:t>
            </a:r>
            <a:r>
              <a:rPr lang="de-DE" dirty="0"/>
              <a:t> </a:t>
            </a:r>
            <a:r>
              <a:rPr lang="de-DE" dirty="0" err="1"/>
              <a:t>PowerBI</a:t>
            </a:r>
            <a:r>
              <a:rPr lang="de-DE" dirty="0"/>
              <a:t> Desktop from: https://powerbi.microsoft.com</a:t>
            </a:r>
          </a:p>
          <a:p>
            <a:endParaRPr lang="de-DE" dirty="0"/>
          </a:p>
          <a:p>
            <a:r>
              <a:rPr lang="de-DE" dirty="0"/>
              <a:t>Follow: https://powerbi.microsoft.com/en-us/documentation/powerbi-desktop-getting-started/?wt.mc_id=mkto_EM297201A1LA1&amp;ls=email&amp;m</a:t>
            </a:r>
          </a:p>
          <a:p>
            <a:r>
              <a:rPr lang="de-DE" dirty="0"/>
              <a:t>HOL2: Open and check </a:t>
            </a:r>
            <a:r>
              <a:rPr lang="de-DE" dirty="0" err="1"/>
              <a:t>the</a:t>
            </a:r>
            <a:r>
              <a:rPr lang="de-DE" dirty="0"/>
              <a:t> „</a:t>
            </a:r>
            <a:r>
              <a:rPr lang="de-DE" dirty="0" err="1"/>
              <a:t>ContosoAnalyticsDashboard</a:t>
            </a:r>
            <a:r>
              <a:rPr lang="de-DE" dirty="0"/>
              <a:t>“</a:t>
            </a:r>
          </a:p>
        </p:txBody>
      </p:sp>
    </p:spTree>
    <p:extLst>
      <p:ext uri="{BB962C8B-B14F-4D97-AF65-F5344CB8AC3E}">
        <p14:creationId xmlns:p14="http://schemas.microsoft.com/office/powerpoint/2010/main" val="232434024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63013" y="479254"/>
            <a:ext cx="10310448" cy="6036016"/>
          </a:xfrm>
          <a:prstGeom prst="rect">
            <a:avLst/>
          </a:prstGeom>
          <a:solidFill>
            <a:schemeClr val="tx2">
              <a:lumMod val="20000"/>
              <a:lumOff val="80000"/>
            </a:schemeClr>
          </a:solidFill>
        </p:spPr>
      </p:pic>
      <p:sp>
        <p:nvSpPr>
          <p:cNvPr id="3" name="Content Placeholder 2"/>
          <p:cNvSpPr>
            <a:spLocks noGrp="1"/>
          </p:cNvSpPr>
          <p:nvPr>
            <p:ph idx="1"/>
          </p:nvPr>
        </p:nvSpPr>
        <p:spPr>
          <a:xfrm>
            <a:off x="1568173" y="1066988"/>
            <a:ext cx="8484100" cy="3660792"/>
          </a:xfrm>
          <a:solidFill>
            <a:schemeClr val="bg1"/>
          </a:solidFill>
        </p:spPr>
        <p:txBody>
          <a:bodyPr>
            <a:noAutofit/>
          </a:bodyPr>
          <a:lstStyle/>
          <a:p>
            <a:pPr marL="0" indent="0">
              <a:buNone/>
            </a:pPr>
            <a:r>
              <a:rPr lang="en-US" sz="6119" dirty="0">
                <a:solidFill>
                  <a:schemeClr val="tx2"/>
                </a:solidFill>
                <a:latin typeface="Segoe UI Light" charset="0"/>
                <a:ea typeface="Segoe UI Light" charset="0"/>
                <a:cs typeface="Segoe UI Light" charset="0"/>
              </a:rPr>
              <a:t>So, once you have the best students, how do you help them succeed? </a:t>
            </a:r>
          </a:p>
        </p:txBody>
      </p:sp>
    </p:spTree>
    <p:extLst>
      <p:ext uri="{BB962C8B-B14F-4D97-AF65-F5344CB8AC3E}">
        <p14:creationId xmlns:p14="http://schemas.microsoft.com/office/powerpoint/2010/main" val="710545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881" y="0"/>
            <a:ext cx="12434709" cy="6994526"/>
          </a:xfrm>
          <a:prstGeom prst="rect">
            <a:avLst/>
          </a:prstGeom>
        </p:spPr>
      </p:pic>
      <p:sp>
        <p:nvSpPr>
          <p:cNvPr id="10" name="Rectangle 9"/>
          <p:cNvSpPr/>
          <p:nvPr/>
        </p:nvSpPr>
        <p:spPr>
          <a:xfrm>
            <a:off x="881" y="-1"/>
            <a:ext cx="12434709" cy="6994525"/>
          </a:xfrm>
          <a:prstGeom prst="rect">
            <a:avLst/>
          </a:prstGeom>
          <a:gradFill flip="none" rotWithShape="1">
            <a:gsLst>
              <a:gs pos="0">
                <a:schemeClr val="bg1">
                  <a:lumMod val="0"/>
                  <a:lumOff val="100000"/>
                  <a:alpha val="44000"/>
                </a:schemeClr>
              </a:gs>
              <a:gs pos="78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 name="Slide Number Placeholder 2"/>
          <p:cNvSpPr>
            <a:spLocks noGrp="1"/>
          </p:cNvSpPr>
          <p:nvPr>
            <p:ph type="sldNum" sz="quarter" idx="12"/>
          </p:nvPr>
        </p:nvSpPr>
        <p:spPr/>
        <p:txBody>
          <a:bodyPr/>
          <a:lstStyle/>
          <a:p>
            <a:pPr defTabSz="932418">
              <a:defRPr/>
            </a:pPr>
            <a:fld id="{FAADACFB-7C71-4E89-89D2-7BBA40B7BFA9}" type="slidenum">
              <a:rPr lang="en-US" kern="0">
                <a:solidFill>
                  <a:prstClr val="white"/>
                </a:solidFill>
              </a:rPr>
              <a:pPr defTabSz="932418">
                <a:defRPr/>
              </a:pPr>
              <a:t>12</a:t>
            </a:fld>
            <a:endParaRPr lang="en-US" kern="0" dirty="0">
              <a:solidFill>
                <a:prstClr val="white"/>
              </a:solidFill>
            </a:endParaRPr>
          </a:p>
        </p:txBody>
      </p:sp>
      <p:pic>
        <p:nvPicPr>
          <p:cNvPr id="9" name="Picture 8"/>
          <p:cNvPicPr>
            <a:picLocks noChangeAspect="1"/>
          </p:cNvPicPr>
          <p:nvPr/>
        </p:nvPicPr>
        <p:blipFill>
          <a:blip r:embed="rId4"/>
          <a:stretch>
            <a:fillRect/>
          </a:stretch>
        </p:blipFill>
        <p:spPr>
          <a:xfrm>
            <a:off x="521508" y="507865"/>
            <a:ext cx="4392941" cy="6023311"/>
          </a:xfrm>
          <a:prstGeom prst="rect">
            <a:avLst/>
          </a:prstGeom>
        </p:spPr>
      </p:pic>
      <p:sp>
        <p:nvSpPr>
          <p:cNvPr id="8" name="Rectangle 7"/>
          <p:cNvSpPr/>
          <p:nvPr/>
        </p:nvSpPr>
        <p:spPr>
          <a:xfrm>
            <a:off x="905645" y="709893"/>
            <a:ext cx="3674737" cy="5024922"/>
          </a:xfrm>
          <a:prstGeom prst="rect">
            <a:avLst/>
          </a:prstGeom>
          <a:noFill/>
        </p:spPr>
        <p:txBody>
          <a:bodyPr wrap="square" lIns="93247" tIns="46623" rIns="93247" bIns="46623">
            <a:noAutofit/>
          </a:bodyPr>
          <a:lstStyle/>
          <a:p>
            <a:pPr defTabSz="1109545">
              <a:spcBef>
                <a:spcPts val="612"/>
              </a:spcBef>
              <a:spcAft>
                <a:spcPts val="612"/>
              </a:spcAft>
              <a:defRPr/>
            </a:pPr>
            <a:r>
              <a:rPr lang="en-US" sz="3264" dirty="0">
                <a:solidFill>
                  <a:schemeClr val="bg1"/>
                </a:solidFill>
                <a:latin typeface="Segoe UI Light" charset="0"/>
                <a:ea typeface="Segoe UI Light" charset="0"/>
                <a:cs typeface="Segoe UI Light" charset="0"/>
              </a:rPr>
              <a:t>Imagine if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you could</a:t>
            </a:r>
            <a:r>
              <a:rPr lang="is-IS" sz="3264" dirty="0">
                <a:solidFill>
                  <a:schemeClr val="bg1"/>
                </a:solidFill>
                <a:latin typeface="Segoe UI Light" charset="0"/>
                <a:ea typeface="Segoe UI Light" charset="0"/>
                <a:cs typeface="Segoe UI Light" charset="0"/>
              </a:rPr>
              <a:t>…</a:t>
            </a:r>
            <a:br>
              <a:rPr lang="is-IS" sz="3264" dirty="0">
                <a:solidFill>
                  <a:schemeClr val="bg1"/>
                </a:solidFill>
                <a:latin typeface="Segoe UI Light" charset="0"/>
                <a:ea typeface="Segoe UI Light" charset="0"/>
                <a:cs typeface="Segoe UI Light" charset="0"/>
              </a:rPr>
            </a:br>
            <a:endParaRPr lang="en-IN" sz="2040" kern="0" dirty="0">
              <a:solidFill>
                <a:schemeClr val="bg1"/>
              </a:solidFill>
            </a:endParaRP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Proactively identify students needing additional support </a:t>
            </a: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Provide students the means to effectively plan, connect, collaborate, research, and gain insight from others</a:t>
            </a:r>
          </a:p>
          <a:p>
            <a:pPr marL="167867" indent="-167867" defTabSz="1109545">
              <a:spcBef>
                <a:spcPts val="612"/>
              </a:spcBef>
              <a:spcAft>
                <a:spcPts val="612"/>
              </a:spcAft>
              <a:buFont typeface="Arial" panose="020B0604020202020204" pitchFamily="34" charset="0"/>
              <a:buChar char="•"/>
              <a:defRPr/>
            </a:pPr>
            <a:r>
              <a:rPr lang="en-US" sz="2040" kern="0" dirty="0">
                <a:ln w="3175">
                  <a:noFill/>
                </a:ln>
                <a:solidFill>
                  <a:schemeClr val="bg1"/>
                </a:solidFill>
                <a:latin typeface="Segoe UI Light" charset="0"/>
                <a:ea typeface="Segoe UI Light" charset="0"/>
                <a:cs typeface="Segoe UI Light" charset="0"/>
              </a:rPr>
              <a:t>Resolve critical education challenges faced in your schools using data</a:t>
            </a:r>
          </a:p>
        </p:txBody>
      </p:sp>
    </p:spTree>
    <p:extLst>
      <p:ext uri="{BB962C8B-B14F-4D97-AF65-F5344CB8AC3E}">
        <p14:creationId xmlns:p14="http://schemas.microsoft.com/office/powerpoint/2010/main" val="25725457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2617" y="1617271"/>
            <a:ext cx="3186396" cy="1474759"/>
          </a:xfrm>
        </p:spPr>
        <p:txBody>
          <a:bodyPr/>
          <a:lstStyle/>
          <a:p>
            <a:pPr algn="ctr"/>
            <a:r>
              <a:rPr lang="en-US" dirty="0">
                <a:solidFill>
                  <a:srgbClr val="0078D7"/>
                </a:solidFill>
                <a:latin typeface="Segoe UI Light" charset="0"/>
                <a:ea typeface="Segoe UI Light" charset="0"/>
                <a:cs typeface="Segoe UI Light" charset="0"/>
              </a:rPr>
              <a:t>Students</a:t>
            </a:r>
            <a:br>
              <a:rPr lang="en-US" sz="3264" dirty="0">
                <a:solidFill>
                  <a:srgbClr val="0078D7"/>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feedback on their pattern of performance in learning systems</a:t>
            </a:r>
          </a:p>
        </p:txBody>
      </p:sp>
      <p:sp>
        <p:nvSpPr>
          <p:cNvPr id="4" name="Content Placeholder 2"/>
          <p:cNvSpPr txBox="1">
            <a:spLocks/>
          </p:cNvSpPr>
          <p:nvPr/>
        </p:nvSpPr>
        <p:spPr>
          <a:xfrm>
            <a:off x="622617" y="458205"/>
            <a:ext cx="11111716" cy="792237"/>
          </a:xfrm>
          <a:prstGeom prst="rect">
            <a:avLst/>
          </a:prstGeom>
        </p:spPr>
        <p:txBody>
          <a:bodyPr>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3264" dirty="0">
                <a:solidFill>
                  <a:srgbClr val="002050"/>
                </a:solidFill>
                <a:latin typeface="Segoe UI Light" charset="0"/>
                <a:ea typeface="Segoe UI Light" charset="0"/>
                <a:cs typeface="Segoe UI Light" charset="0"/>
              </a:rPr>
              <a:t>What are the advantages of education analytics?</a:t>
            </a:r>
          </a:p>
        </p:txBody>
      </p:sp>
      <p:sp>
        <p:nvSpPr>
          <p:cNvPr id="7" name="Text Placeholder 4"/>
          <p:cNvSpPr txBox="1">
            <a:spLocks/>
          </p:cNvSpPr>
          <p:nvPr/>
        </p:nvSpPr>
        <p:spPr>
          <a:xfrm>
            <a:off x="4106927" y="1617271"/>
            <a:ext cx="3898800" cy="2094261"/>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Instructors</a:t>
            </a:r>
            <a:r>
              <a:rPr lang="en-US" sz="3264" dirty="0">
                <a:solidFill>
                  <a:srgbClr val="0078D7"/>
                </a:solidFill>
                <a:latin typeface="Segoe UI Light" charset="0"/>
                <a:ea typeface="Segoe UI Light" charset="0"/>
                <a:cs typeface="Segoe UI Light" charset="0"/>
              </a:rPr>
              <a:t>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detailed reports on all students, as well as relative effectiveness of lessons and content, freeing them from low-order assessments to focus on more complex feedback</a:t>
            </a:r>
          </a:p>
        </p:txBody>
      </p:sp>
      <p:sp>
        <p:nvSpPr>
          <p:cNvPr id="8" name="Text Placeholder 4"/>
          <p:cNvSpPr txBox="1">
            <a:spLocks/>
          </p:cNvSpPr>
          <p:nvPr/>
        </p:nvSpPr>
        <p:spPr>
          <a:xfrm>
            <a:off x="8303641" y="1617271"/>
            <a:ext cx="3380687" cy="1742207"/>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Content Designers and Curriculum Managers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on content usage and relationships between content and learning</a:t>
            </a:r>
          </a:p>
        </p:txBody>
      </p:sp>
      <p:sp>
        <p:nvSpPr>
          <p:cNvPr id="2" name="Rectangle 1"/>
          <p:cNvSpPr/>
          <p:nvPr/>
        </p:nvSpPr>
        <p:spPr>
          <a:xfrm>
            <a:off x="6178475" y="4683214"/>
            <a:ext cx="4973884" cy="1054652"/>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student progress data, teacher effectiveness data, and school level outcomes. </a:t>
            </a:r>
          </a:p>
        </p:txBody>
      </p:sp>
      <p:sp>
        <p:nvSpPr>
          <p:cNvPr id="3" name="Rectangle 2"/>
          <p:cNvSpPr/>
          <p:nvPr/>
        </p:nvSpPr>
        <p:spPr>
          <a:xfrm>
            <a:off x="1257306" y="4683215"/>
            <a:ext cx="4054235" cy="766513"/>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System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across campuses year to year</a:t>
            </a:r>
          </a:p>
        </p:txBody>
      </p:sp>
      <p:cxnSp>
        <p:nvCxnSpPr>
          <p:cNvPr id="10" name="Straight Connector 9"/>
          <p:cNvCxnSpPr/>
          <p:nvPr/>
        </p:nvCxnSpPr>
        <p:spPr>
          <a:xfrm>
            <a:off x="739193" y="4209667"/>
            <a:ext cx="10995140" cy="0"/>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25588"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48209"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90795" y="4209667"/>
            <a:ext cx="0" cy="1942924"/>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1699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207" y="2367379"/>
            <a:ext cx="472894" cy="2175897"/>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8968" y="5254140"/>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7688" y="5105279"/>
            <a:ext cx="2137444" cy="100569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414075" cy="658899"/>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grpSp>
      <p:grpSp>
        <p:nvGrpSpPr>
          <p:cNvPr id="15" name="Group 14"/>
          <p:cNvGrpSpPr/>
          <p:nvPr/>
        </p:nvGrpSpPr>
        <p:grpSpPr>
          <a:xfrm>
            <a:off x="8537689" y="3991818"/>
            <a:ext cx="2137445" cy="100569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90489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5231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 name="Group 24"/>
          <p:cNvGrpSpPr/>
          <p:nvPr/>
        </p:nvGrpSpPr>
        <p:grpSpPr>
          <a:xfrm>
            <a:off x="8527586" y="2888808"/>
            <a:ext cx="2147549" cy="100569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97226"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7688" y="1787921"/>
            <a:ext cx="2137446" cy="100569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86" name="Rectangle 85"/>
            <p:cNvSpPr/>
            <p:nvPr/>
          </p:nvSpPr>
          <p:spPr>
            <a:xfrm>
              <a:off x="9204619" y="2421304"/>
              <a:ext cx="747263"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277908" y="1790638"/>
            <a:ext cx="2369810" cy="4319486"/>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324142" cy="470660"/>
            </a:xfrm>
            <a:prstGeom prst="rect">
              <a:avLst/>
            </a:prstGeom>
          </p:spPr>
          <p:txBody>
            <a:bodyPr wrap="none">
              <a:spAutoFit/>
            </a:bodyPr>
            <a:lstStyle/>
            <a:p>
              <a:pPr defTabSz="932563">
                <a:defRPr/>
              </a:pPr>
              <a:r>
                <a:rPr lang="en-US" sz="1199" spc="-30" dirty="0">
                  <a:latin typeface="Segoe UI Semilight" panose="020B0402040204020203" pitchFamily="34" charset="0"/>
                  <a:cs typeface="Segoe UI Semilight" panose="020B0402040204020203" pitchFamily="34" charset="0"/>
                </a:rPr>
                <a:t>Azure </a:t>
              </a:r>
            </a:p>
            <a:p>
              <a:pPr defTabSz="932563">
                <a:defRPr/>
              </a:pPr>
              <a:r>
                <a:rPr lang="en-US" sz="1199" spc="-30" dirty="0">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66727"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32574"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3" name="Freeform 389"/>
          <p:cNvSpPr>
            <a:spLocks noEditPoints="1"/>
          </p:cNvSpPr>
          <p:nvPr/>
        </p:nvSpPr>
        <p:spPr bwMode="auto">
          <a:xfrm>
            <a:off x="9064263" y="345088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5" name="Title 1"/>
          <p:cNvSpPr>
            <a:spLocks noGrp="1"/>
          </p:cNvSpPr>
          <p:nvPr>
            <p:ph type="title"/>
          </p:nvPr>
        </p:nvSpPr>
        <p:spPr>
          <a:xfrm>
            <a:off x="152170" y="294826"/>
            <a:ext cx="12251475" cy="917444"/>
          </a:xfrm>
          <a:prstGeom prst="rect">
            <a:avLst/>
          </a:prstGeom>
        </p:spPr>
        <p:txBody>
          <a:bodyPr/>
          <a:lstStyle/>
          <a:p>
            <a:r>
              <a:rPr lang="en-US" sz="3999" b="1"/>
              <a:t>Cortana Analytics Suite: Transform Data to Intelligent Action</a:t>
            </a:r>
            <a:endParaRPr lang="en-US" sz="2800"/>
          </a:p>
        </p:txBody>
      </p:sp>
      <p:sp>
        <p:nvSpPr>
          <p:cNvPr id="20" name="Rectangle 19"/>
          <p:cNvSpPr/>
          <p:nvPr/>
        </p:nvSpPr>
        <p:spPr>
          <a:xfrm>
            <a:off x="402353" y="6199716"/>
            <a:ext cx="655051"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7074" y="2132895"/>
            <a:ext cx="1550926" cy="3819731"/>
            <a:chOff x="276231" y="2132701"/>
            <a:chExt cx="1551146" cy="3820272"/>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3" name="TextBox 2"/>
            <p:cNvSpPr txBox="1"/>
            <p:nvPr/>
          </p:nvSpPr>
          <p:spPr>
            <a:xfrm>
              <a:off x="290952" y="2519818"/>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SIS</a:t>
              </a:r>
            </a:p>
          </p:txBody>
        </p:sp>
        <p:sp>
          <p:nvSpPr>
            <p:cNvPr id="106" name="TextBox 105"/>
            <p:cNvSpPr txBox="1"/>
            <p:nvPr/>
          </p:nvSpPr>
          <p:spPr>
            <a:xfrm>
              <a:off x="286638" y="4033285"/>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LMS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0" name="TextBox 109"/>
            <p:cNvSpPr txBox="1"/>
            <p:nvPr/>
          </p:nvSpPr>
          <p:spPr>
            <a:xfrm>
              <a:off x="276231" y="5332876"/>
              <a:ext cx="1551146"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21" name="Rectangle 20"/>
          <p:cNvSpPr/>
          <p:nvPr/>
        </p:nvSpPr>
        <p:spPr>
          <a:xfrm>
            <a:off x="5226276" y="6199716"/>
            <a:ext cx="1435906"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900" y="6239154"/>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a:xfrm>
            <a:off x="11133625" y="6199716"/>
            <a:ext cx="894369"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19721" y="3076236"/>
            <a:ext cx="1239706" cy="105426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82828" tIns="146262" rIns="182828" bIns="146262" rtlCol="0">
              <a:spAutoFit/>
            </a:bodyPr>
            <a:lstStyle/>
            <a:p>
              <a:pPr algn="ct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101" y="4760532"/>
            <a:ext cx="1076895" cy="1314597"/>
            <a:chOff x="11084791" y="4760710"/>
            <a:chExt cx="1077047" cy="1314783"/>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24" name="TextBox 123"/>
            <p:cNvSpPr txBox="1"/>
            <p:nvPr/>
          </p:nvSpPr>
          <p:spPr>
            <a:xfrm>
              <a:off x="11084791" y="5455396"/>
              <a:ext cx="1077047"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784633" y="6239154"/>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015681" y="1790638"/>
            <a:ext cx="2374412" cy="4319486"/>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a:xfrm>
              <a:off x="4508069" y="3352325"/>
              <a:ext cx="81528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99">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92889" cy="462812"/>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32563">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49">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 name="Group 6"/>
          <p:cNvGrpSpPr/>
          <p:nvPr/>
        </p:nvGrpSpPr>
        <p:grpSpPr>
          <a:xfrm>
            <a:off x="1755900" y="1790638"/>
            <a:ext cx="2371965" cy="4319486"/>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fontAlgn="base">
                <a:spcBef>
                  <a:spcPct val="0"/>
                </a:spcBef>
                <a:spcAft>
                  <a:spcPct val="0"/>
                </a:spcAft>
                <a:defRPr/>
              </a:pPr>
              <a:endParaRPr lang="en-US" sz="1664" kern="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2687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99">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101444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99">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4962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99">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5694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1" name="Group 10"/>
          <p:cNvGrpSpPr/>
          <p:nvPr/>
        </p:nvGrpSpPr>
        <p:grpSpPr>
          <a:xfrm>
            <a:off x="3998341" y="5847285"/>
            <a:ext cx="1652908" cy="465442"/>
            <a:chOff x="1073888" y="5722317"/>
            <a:chExt cx="1620645" cy="456357"/>
          </a:xfrm>
        </p:grpSpPr>
        <p:sp>
          <p:nvSpPr>
            <p:cNvPr id="12" name="Rectangle 11">
              <a:hlinkClick r:id="rId3"/>
            </p:cNvPr>
            <p:cNvSpPr/>
            <p:nvPr/>
          </p:nvSpPr>
          <p:spPr>
            <a:xfrm>
              <a:off x="1142787" y="5722317"/>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4" name="Text Placeholder 3"/>
          <p:cNvSpPr txBox="1">
            <a:spLocks/>
          </p:cNvSpPr>
          <p:nvPr/>
        </p:nvSpPr>
        <p:spPr>
          <a:xfrm>
            <a:off x="3992875" y="3195420"/>
            <a:ext cx="4587958" cy="271134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A 2007 national study dubbed the 30,000-student Tacoma Public School district’s five high schools “dropout factories,” where many freshmen never made it to graduation. </a:t>
            </a:r>
            <a:endParaRPr lang="en-US" sz="1734" dirty="0">
              <a:latin typeface="Segoe UI" panose="020B0502040204020203" pitchFamily="34" charset="0"/>
              <a:ea typeface="Segoe UI Light" charset="0"/>
              <a:cs typeface="Segoe UI" panose="020B0502040204020203" pitchFamily="34" charset="0"/>
            </a:endParaRPr>
          </a:p>
          <a:p>
            <a:endParaRPr lang="en-US" sz="1734"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Using cloud analytics, the school began predicting student dropout risks. Graduation rates jumped from 55 to 82.6% by 2016 &amp; today the district is recognized nationally for its educational achievements.</a:t>
            </a:r>
            <a:endParaRPr lang="en-US" sz="1734" dirty="0">
              <a:latin typeface="Segoe UI" panose="020B0502040204020203" pitchFamily="34" charset="0"/>
              <a:ea typeface="Segoe UI Light" charset="0"/>
              <a:cs typeface="Segoe UI" panose="020B0502040204020203" pitchFamily="34" charset="0"/>
            </a:endParaRPr>
          </a:p>
        </p:txBody>
      </p:sp>
      <p:sp>
        <p:nvSpPr>
          <p:cNvPr id="15"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Tacoma Public Schools</a:t>
            </a: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040" b="1690"/>
          <a:stretch/>
        </p:blipFill>
        <p:spPr>
          <a:xfrm>
            <a:off x="3825684" y="491318"/>
            <a:ext cx="4895691" cy="1901652"/>
          </a:xfrm>
          <a:prstGeom prst="rect">
            <a:avLst/>
          </a:prstGeom>
        </p:spPr>
      </p:pic>
    </p:spTree>
    <p:extLst>
      <p:ext uri="{BB962C8B-B14F-4D97-AF65-F5344CB8AC3E}">
        <p14:creationId xmlns:p14="http://schemas.microsoft.com/office/powerpoint/2010/main" val="901207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 Bracket 35"/>
          <p:cNvSpPr/>
          <p:nvPr/>
        </p:nvSpPr>
        <p:spPr>
          <a:xfrm>
            <a:off x="7722709"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400" dirty="0">
              <a:solidFill>
                <a:srgbClr val="000000"/>
              </a:solidFill>
            </a:endParaRPr>
          </a:p>
        </p:txBody>
      </p:sp>
      <p:sp>
        <p:nvSpPr>
          <p:cNvPr id="26" name="Title 2"/>
          <p:cNvSpPr txBox="1">
            <a:spLocks/>
          </p:cNvSpPr>
          <p:nvPr/>
        </p:nvSpPr>
        <p:spPr>
          <a:xfrm>
            <a:off x="7135294" y="3255879"/>
            <a:ext cx="1176286" cy="533400"/>
          </a:xfrm>
          <a:prstGeom prst="rect">
            <a:avLst/>
          </a:prstGeom>
          <a:solidFill>
            <a:schemeClr val="bg2"/>
          </a:solidFill>
        </p:spPr>
        <p:txBody>
          <a:bodyPr vert="horz" wrap="square" lIns="0" tIns="0" rIns="0" bIns="0"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lgn="ctr" defTabSz="932563" fontAlgn="auto">
              <a:lnSpc>
                <a:spcPct val="100000"/>
              </a:lnSpc>
              <a:spcAft>
                <a:spcPts val="0"/>
              </a:spcAft>
              <a:defRPr/>
            </a:pPr>
            <a:r>
              <a:rPr sz="2800" dirty="0">
                <a:solidFill>
                  <a:schemeClr val="accent4"/>
                </a:solidFill>
                <a:latin typeface="Segoe UI Semibold" panose="020B0702040204020203" pitchFamily="34" charset="0"/>
                <a:ea typeface="+mn-ea"/>
                <a:cs typeface="Segoe UI Semibold" panose="020B0702040204020203" pitchFamily="34" charset="0"/>
              </a:rPr>
              <a:t>How?</a:t>
            </a:r>
          </a:p>
        </p:txBody>
      </p:sp>
      <p:sp>
        <p:nvSpPr>
          <p:cNvPr id="6" name="blue_bg"/>
          <p:cNvSpPr/>
          <p:nvPr/>
        </p:nvSpPr>
        <p:spPr bwMode="auto">
          <a:xfrm>
            <a:off x="884" y="498"/>
            <a:ext cx="5918173" cy="702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ln w="0"/>
              <a:solidFill>
                <a:srgbClr val="0072C6"/>
              </a:solidFill>
              <a:effectLst>
                <a:outerShdw blurRad="38100" dist="19050" dir="2700000" algn="tl" rotWithShape="0">
                  <a:srgbClr val="000000">
                    <a:alpha val="40000"/>
                  </a:srgbClr>
                </a:outerShdw>
              </a:effectLst>
              <a:latin typeface="Segoe UI Light"/>
              <a:ea typeface="Segoe UI" pitchFamily="34" charset="0"/>
              <a:cs typeface="Segoe UI" pitchFamily="34" charset="0"/>
            </a:endParaRPr>
          </a:p>
        </p:txBody>
      </p:sp>
      <p:sp>
        <p:nvSpPr>
          <p:cNvPr id="27" name="Rectangle 26"/>
          <p:cNvSpPr/>
          <p:nvPr/>
        </p:nvSpPr>
        <p:spPr bwMode="auto">
          <a:xfrm>
            <a:off x="283643" y="1438186"/>
            <a:ext cx="4114217" cy="4114217"/>
          </a:xfrm>
          <a:prstGeom prst="rect">
            <a:avLst/>
          </a:prstGeom>
          <a:noFill/>
        </p:spPr>
        <p:txBody>
          <a:bodyPr wrap="square" lIns="182854" tIns="137141" rtlCol="0">
            <a:noAutofit/>
          </a:bodyPr>
          <a:lstStyle/>
          <a:p>
            <a:pPr defTabSz="931684" fontAlgn="base">
              <a:lnSpc>
                <a:spcPts val="3060"/>
              </a:lnSpc>
              <a:spcBef>
                <a:spcPct val="0"/>
              </a:spcBef>
              <a:spcAft>
                <a:spcPct val="0"/>
              </a:spcAft>
            </a:pPr>
            <a:endParaRPr lang="en-US" sz="2800" dirty="0">
              <a:solidFill>
                <a:srgbClr val="FFFFFF"/>
              </a:solidFill>
              <a:latin typeface="Segoe UI Light"/>
              <a:ea typeface="MS PGothic" charset="0"/>
            </a:endParaRPr>
          </a:p>
        </p:txBody>
      </p:sp>
      <p:grpSp>
        <p:nvGrpSpPr>
          <p:cNvPr id="33" name="arrow"/>
          <p:cNvGrpSpPr/>
          <p:nvPr/>
        </p:nvGrpSpPr>
        <p:grpSpPr>
          <a:xfrm>
            <a:off x="5448981" y="3129740"/>
            <a:ext cx="845983" cy="849422"/>
            <a:chOff x="5476876" y="3667021"/>
            <a:chExt cx="568324" cy="570634"/>
          </a:xfrm>
        </p:grpSpPr>
        <p:sp>
          <p:nvSpPr>
            <p:cNvPr id="34" name="Oval 33"/>
            <p:cNvSpPr/>
            <p:nvPr/>
          </p:nvSpPr>
          <p:spPr bwMode="auto">
            <a:xfrm>
              <a:off x="5510261" y="3686477"/>
              <a:ext cx="534585" cy="534585"/>
            </a:xfrm>
            <a:prstGeom prst="ellipse">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
            <p:cNvSpPr>
              <a:spLocks noEditPoints="1"/>
            </p:cNvSpPr>
            <p:nvPr/>
          </p:nvSpPr>
          <p:spPr bwMode="black">
            <a:xfrm>
              <a:off x="5476876" y="3667021"/>
              <a:ext cx="568324" cy="5706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grpSp>
      <p:sp>
        <p:nvSpPr>
          <p:cNvPr id="3" name="Title 2"/>
          <p:cNvSpPr>
            <a:spLocks noGrp="1"/>
          </p:cNvSpPr>
          <p:nvPr>
            <p:ph type="title"/>
          </p:nvPr>
        </p:nvSpPr>
        <p:spPr>
          <a:xfrm>
            <a:off x="884" y="914691"/>
            <a:ext cx="5918173" cy="917575"/>
          </a:xfrm>
        </p:spPr>
        <p:txBody>
          <a:bodyPr/>
          <a:lstStyle/>
          <a:p>
            <a:pPr algn="ctr"/>
            <a:r>
              <a:rPr lang="en-US" sz="4500" spc="0" dirty="0">
                <a:solidFill>
                  <a:schemeClr val="bg2"/>
                </a:solidFill>
                <a:cs typeface="+mn-cs"/>
              </a:rPr>
              <a:t>The opportunity is bigger than you </a:t>
            </a:r>
            <a:br>
              <a:rPr lang="en-US" sz="4500" spc="0" dirty="0">
                <a:solidFill>
                  <a:schemeClr val="bg2"/>
                </a:solidFill>
                <a:cs typeface="+mn-cs"/>
              </a:rPr>
            </a:br>
            <a:r>
              <a:rPr lang="en-US" sz="4500" spc="0" dirty="0">
                <a:solidFill>
                  <a:schemeClr val="bg2"/>
                </a:solidFill>
                <a:cs typeface="+mn-cs"/>
              </a:rPr>
              <a:t>may think </a:t>
            </a:r>
          </a:p>
        </p:txBody>
      </p:sp>
      <p:sp>
        <p:nvSpPr>
          <p:cNvPr id="22" name="TextBox 21"/>
          <p:cNvSpPr txBox="1"/>
          <p:nvPr/>
        </p:nvSpPr>
        <p:spPr>
          <a:xfrm>
            <a:off x="-13505" y="2665402"/>
            <a:ext cx="5932562" cy="1898660"/>
          </a:xfrm>
          <a:prstGeom prst="rect">
            <a:avLst/>
          </a:prstGeom>
          <a:noFill/>
        </p:spPr>
        <p:txBody>
          <a:bodyPr wrap="square">
            <a:spAutoFit/>
          </a:bodyPr>
          <a:lstStyle/>
          <a:p>
            <a:pPr algn="ctr" defTabSz="931684" fontAlgn="base">
              <a:spcBef>
                <a:spcPct val="0"/>
              </a:spcBef>
              <a:spcAft>
                <a:spcPct val="0"/>
              </a:spcAft>
              <a:defRPr/>
            </a:pPr>
            <a:r>
              <a:rPr lang="en-US" sz="11497" b="1" spc="-306" dirty="0">
                <a:solidFill>
                  <a:schemeClr val="bg2"/>
                </a:solidFill>
                <a:ea typeface="MS PGothic" panose="020B0600070205080204" pitchFamily="34" charset="-128"/>
                <a:cs typeface="Segoe UI" panose="020B0502040204020203" pitchFamily="34" charset="0"/>
              </a:rPr>
              <a:t>$1.6T</a:t>
            </a:r>
          </a:p>
        </p:txBody>
      </p:sp>
      <p:sp>
        <p:nvSpPr>
          <p:cNvPr id="28678" name="TextBox 22"/>
          <p:cNvSpPr txBox="1">
            <a:spLocks noChangeArrowheads="1"/>
          </p:cNvSpPr>
          <p:nvPr/>
        </p:nvSpPr>
        <p:spPr bwMode="auto">
          <a:xfrm>
            <a:off x="-13506" y="4511721"/>
            <a:ext cx="5932563" cy="1232072"/>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ctr" defTabSz="931684" eaLnBrk="1" fontAlgn="base" hangingPunct="1">
              <a:lnSpc>
                <a:spcPts val="2879"/>
              </a:lnSpc>
              <a:spcBef>
                <a:spcPct val="0"/>
              </a:spcBef>
              <a:spcAft>
                <a:spcPct val="0"/>
              </a:spcAft>
            </a:pPr>
            <a:r>
              <a:rPr lang="en-US" sz="2800" dirty="0">
                <a:solidFill>
                  <a:schemeClr val="bg2"/>
                </a:solidFill>
                <a:latin typeface="Segoe UI Light"/>
                <a:ea typeface="MS PGothic" panose="020B0600070205080204" pitchFamily="34" charset="-128"/>
                <a:cs typeface="Segoe UI Light"/>
              </a:rPr>
              <a:t>data dividend available </a:t>
            </a:r>
            <a:br>
              <a:rPr lang="en-US" sz="2800" dirty="0">
                <a:solidFill>
                  <a:schemeClr val="bg2"/>
                </a:solidFill>
                <a:latin typeface="Segoe UI Light"/>
                <a:ea typeface="MS PGothic" panose="020B0600070205080204" pitchFamily="34" charset="-128"/>
                <a:cs typeface="Segoe UI Light"/>
              </a:rPr>
            </a:br>
            <a:r>
              <a:rPr lang="en-US" sz="2800" dirty="0">
                <a:solidFill>
                  <a:schemeClr val="bg2"/>
                </a:solidFill>
                <a:latin typeface="Segoe UI Light"/>
                <a:ea typeface="MS PGothic" panose="020B0600070205080204" pitchFamily="34" charset="-128"/>
                <a:cs typeface="Segoe UI Light"/>
              </a:rPr>
              <a:t>to businesses that embrace </a:t>
            </a:r>
            <a:br>
              <a:rPr lang="en-US" sz="2800" dirty="0">
                <a:solidFill>
                  <a:schemeClr val="bg2"/>
                </a:solidFill>
                <a:latin typeface="Segoe UI Light"/>
                <a:ea typeface="MS PGothic" panose="020B0600070205080204" pitchFamily="34" charset="-128"/>
                <a:cs typeface="Segoe UI Light"/>
              </a:rPr>
            </a:br>
            <a:r>
              <a:rPr lang="en-US" sz="2800" b="1" dirty="0">
                <a:solidFill>
                  <a:schemeClr val="bg2"/>
                </a:solidFill>
                <a:latin typeface="Segoe UI" panose="020B0502040204020203" pitchFamily="34" charset="0"/>
                <a:ea typeface="MS PGothic" panose="020B0600070205080204" pitchFamily="34" charset="-128"/>
                <a:cs typeface="Segoe UI" panose="020B0502040204020203" pitchFamily="34" charset="0"/>
              </a:rPr>
              <a:t>data </a:t>
            </a:r>
            <a:r>
              <a:rPr lang="en-US" sz="2800" dirty="0">
                <a:solidFill>
                  <a:schemeClr val="bg2"/>
                </a:solidFill>
                <a:latin typeface="Segoe UI Light"/>
                <a:ea typeface="MS PGothic" panose="020B0600070205080204" pitchFamily="34" charset="-128"/>
                <a:cs typeface="Segoe UI Light"/>
              </a:rPr>
              <a:t>over the next four years</a:t>
            </a:r>
          </a:p>
        </p:txBody>
      </p:sp>
      <p:grpSp>
        <p:nvGrpSpPr>
          <p:cNvPr id="11" name="Group 10"/>
          <p:cNvGrpSpPr/>
          <p:nvPr/>
        </p:nvGrpSpPr>
        <p:grpSpPr>
          <a:xfrm>
            <a:off x="10790237" y="3014497"/>
            <a:ext cx="1161156" cy="1016165"/>
            <a:chOff x="11082348" y="2975783"/>
            <a:chExt cx="1161321" cy="1016309"/>
          </a:xfrm>
        </p:grpSpPr>
        <p:sp>
          <p:nvSpPr>
            <p:cNvPr id="17" name="TextBox 16"/>
            <p:cNvSpPr txBox="1"/>
            <p:nvPr/>
          </p:nvSpPr>
          <p:spPr>
            <a:xfrm>
              <a:off x="11082348" y="3646226"/>
              <a:ext cx="1161321" cy="345866"/>
            </a:xfrm>
            <a:prstGeom prst="rect">
              <a:avLst/>
            </a:prstGeom>
            <a:noFill/>
          </p:spPr>
          <p:txBody>
            <a:bodyPr wrap="square" lIns="0" tIns="0" rIns="0" bIns="0" anchor="ctr">
              <a:spAutoFit/>
            </a:bodyPr>
            <a:lstStyle/>
            <a:p>
              <a:pPr algn="ctr" defTabSz="932509">
                <a:lnSpc>
                  <a:spcPct val="90000"/>
                </a:lnSpc>
                <a:spcAft>
                  <a:spcPts val="1199"/>
                </a:spcAft>
                <a:defRPr/>
              </a:pPr>
              <a:r>
                <a:rPr lang="en-US" sz="2448" dirty="0">
                  <a:latin typeface="Segoe UI Semibold" panose="020B0702040204020203" pitchFamily="34" charset="0"/>
                  <a:cs typeface="Segoe UI Semibold" panose="020B0702040204020203" pitchFamily="34" charset="0"/>
                </a:rPr>
                <a:t>Speed</a:t>
              </a:r>
            </a:p>
          </p:txBody>
        </p:sp>
        <p:grpSp>
          <p:nvGrpSpPr>
            <p:cNvPr id="10" name="Group 9"/>
            <p:cNvGrpSpPr/>
            <p:nvPr/>
          </p:nvGrpSpPr>
          <p:grpSpPr>
            <a:xfrm>
              <a:off x="11317634" y="2975783"/>
              <a:ext cx="626118" cy="624077"/>
              <a:chOff x="11317634" y="2880533"/>
              <a:chExt cx="626118" cy="624077"/>
            </a:xfrm>
          </p:grpSpPr>
          <p:sp>
            <p:nvSpPr>
              <p:cNvPr id="24" name="Oval 23"/>
              <p:cNvSpPr>
                <a:spLocks noChangeAspect="1"/>
              </p:cNvSpPr>
              <p:nvPr/>
            </p:nvSpPr>
            <p:spPr bwMode="auto">
              <a:xfrm>
                <a:off x="11321960" y="2882820"/>
                <a:ext cx="621792" cy="62179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1684" fontAlgn="base">
                  <a:spcBef>
                    <a:spcPct val="0"/>
                  </a:spcBef>
                  <a:spcAft>
                    <a:spcPct val="0"/>
                  </a:spcAft>
                </a:pPr>
                <a:endParaRPr lang="en-US" b="1" dirty="0">
                  <a:solidFill>
                    <a:schemeClr val="tx1"/>
                  </a:solidFill>
                </a:endParaRPr>
              </a:p>
            </p:txBody>
          </p:sp>
          <p:sp>
            <p:nvSpPr>
              <p:cNvPr id="25" name="TextBox 24"/>
              <p:cNvSpPr txBox="1"/>
              <p:nvPr/>
            </p:nvSpPr>
            <p:spPr>
              <a:xfrm>
                <a:off x="11317634" y="2880533"/>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31684" fontAlgn="base">
                  <a:spcBef>
                    <a:spcPct val="0"/>
                  </a:spcBef>
                </a:pPr>
                <a:r>
                  <a:rPr lang="en-US" sz="3999" dirty="0">
                    <a:solidFill>
                      <a:schemeClr val="bg2"/>
                    </a:solidFill>
                    <a:ea typeface="MS PGothic" charset="0"/>
                  </a:rPr>
                  <a:t>@</a:t>
                </a:r>
              </a:p>
            </p:txBody>
          </p:sp>
        </p:grpSp>
      </p:grpSp>
      <p:sp>
        <p:nvSpPr>
          <p:cNvPr id="13" name="Rectangle 12"/>
          <p:cNvSpPr/>
          <p:nvPr/>
        </p:nvSpPr>
        <p:spPr>
          <a:xfrm>
            <a:off x="8314586" y="4414586"/>
            <a:ext cx="1823965" cy="1828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More people</a:t>
            </a:r>
          </a:p>
        </p:txBody>
      </p:sp>
      <p:sp>
        <p:nvSpPr>
          <p:cNvPr id="16" name="Rectangle 15"/>
          <p:cNvSpPr/>
          <p:nvPr/>
        </p:nvSpPr>
        <p:spPr>
          <a:xfrm>
            <a:off x="8314587" y="772820"/>
            <a:ext cx="1823964" cy="18239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Diverse data</a:t>
            </a:r>
          </a:p>
        </p:txBody>
      </p:sp>
      <p:sp>
        <p:nvSpPr>
          <p:cNvPr id="37" name="Left Bracket 36"/>
          <p:cNvSpPr/>
          <p:nvPr/>
        </p:nvSpPr>
        <p:spPr>
          <a:xfrm flipH="1">
            <a:off x="10417323"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000" dirty="0">
              <a:solidFill>
                <a:schemeClr val="bg2"/>
              </a:solidFill>
            </a:endParaRPr>
          </a:p>
        </p:txBody>
      </p:sp>
      <p:sp>
        <p:nvSpPr>
          <p:cNvPr id="28" name="TextBox 40"/>
          <p:cNvSpPr txBox="1">
            <a:spLocks noChangeArrowheads="1"/>
          </p:cNvSpPr>
          <p:nvPr/>
        </p:nvSpPr>
        <p:spPr bwMode="auto">
          <a:xfrm>
            <a:off x="8229315" y="6532132"/>
            <a:ext cx="4206279" cy="461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31684" eaLnBrk="1" fontAlgn="base" hangingPunct="1">
              <a:lnSpc>
                <a:spcPct val="90000"/>
              </a:lnSpc>
              <a:spcBef>
                <a:spcPct val="0"/>
              </a:spcBef>
              <a:spcAft>
                <a:spcPts val="600"/>
              </a:spcAft>
            </a:pPr>
            <a:r>
              <a:rPr lang="en-US" sz="1199" dirty="0"/>
              <a:t>Data source: Microsoft and IDC, April 2014</a:t>
            </a:r>
          </a:p>
        </p:txBody>
      </p:sp>
      <p:sp>
        <p:nvSpPr>
          <p:cNvPr id="15" name="NewAnalytics"/>
          <p:cNvSpPr/>
          <p:nvPr/>
        </p:nvSpPr>
        <p:spPr>
          <a:xfrm>
            <a:off x="8314587" y="2590623"/>
            <a:ext cx="1823964" cy="1823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New analytics</a:t>
            </a:r>
          </a:p>
        </p:txBody>
      </p:sp>
      <p:grpSp>
        <p:nvGrpSpPr>
          <p:cNvPr id="5" name="Group 4"/>
          <p:cNvGrpSpPr/>
          <p:nvPr/>
        </p:nvGrpSpPr>
        <p:grpSpPr>
          <a:xfrm>
            <a:off x="8917830" y="2280128"/>
            <a:ext cx="642816" cy="642814"/>
            <a:chOff x="8917830" y="2280128"/>
            <a:chExt cx="642816" cy="642814"/>
          </a:xfrm>
        </p:grpSpPr>
        <p:sp>
          <p:nvSpPr>
            <p:cNvPr id="30" name="Oval 29"/>
            <p:cNvSpPr/>
            <p:nvPr/>
          </p:nvSpPr>
          <p:spPr bwMode="auto">
            <a:xfrm>
              <a:off x="8917830" y="2280128"/>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20" name="Freeform 93"/>
            <p:cNvSpPr>
              <a:spLocks/>
            </p:cNvSpPr>
            <p:nvPr/>
          </p:nvSpPr>
          <p:spPr bwMode="black">
            <a:xfrm rot="5400000">
              <a:off x="9052200" y="2417591"/>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grpSp>
        <p:nvGrpSpPr>
          <p:cNvPr id="7" name="Group 6"/>
          <p:cNvGrpSpPr/>
          <p:nvPr/>
        </p:nvGrpSpPr>
        <p:grpSpPr>
          <a:xfrm>
            <a:off x="8917830" y="4104092"/>
            <a:ext cx="642816" cy="642814"/>
            <a:chOff x="8917830" y="4104092"/>
            <a:chExt cx="642816" cy="642814"/>
          </a:xfrm>
        </p:grpSpPr>
        <p:sp>
          <p:nvSpPr>
            <p:cNvPr id="31" name="Oval 30"/>
            <p:cNvSpPr/>
            <p:nvPr/>
          </p:nvSpPr>
          <p:spPr bwMode="auto">
            <a:xfrm>
              <a:off x="8917830" y="4104092"/>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32" name="Freeform 93"/>
            <p:cNvSpPr>
              <a:spLocks/>
            </p:cNvSpPr>
            <p:nvPr/>
          </p:nvSpPr>
          <p:spPr bwMode="black">
            <a:xfrm rot="5400000">
              <a:off x="9052200" y="4241553"/>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spTree>
    <p:extLst>
      <p:ext uri="{BB962C8B-B14F-4D97-AF65-F5344CB8AC3E}">
        <p14:creationId xmlns:p14="http://schemas.microsoft.com/office/powerpoint/2010/main" val="165311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63" presetClass="path" presetSubtype="0" decel="100000" fill="hold" nodeType="withEffect">
                                  <p:stCondLst>
                                    <p:cond delay="0"/>
                                  </p:stCondLst>
                                  <p:childTnLst>
                                    <p:animMotion origin="layout" path="M -0.02718 -6.7635E-7 L -2.04238E-6 -6.7635E-7 " pathEditMode="relative" rAng="0" ptsTypes="AA">
                                      <p:cBhvr>
                                        <p:cTn id="9" dur="500" fill="hold"/>
                                        <p:tgtEl>
                                          <p:spTgt spid="33"/>
                                        </p:tgtEl>
                                        <p:attrNameLst>
                                          <p:attrName>ppt_x</p:attrName>
                                          <p:attrName>ppt_y</p:attrName>
                                        </p:attrNameLst>
                                      </p:cBhvr>
                                      <p:rCtr x="1557"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0-#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16" presetClass="entr" presetSubtype="42"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barn(outHorizontal)">
                                      <p:cBhvr>
                                        <p:cTn id="16" dur="500"/>
                                        <p:tgtEl>
                                          <p:spTgt spid="3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64" presetClass="path" presetSubtype="0" decel="100000" fill="hold" grpId="0" nodeType="withEffect">
                                  <p:stCondLst>
                                    <p:cond delay="0"/>
                                  </p:stCondLst>
                                  <p:childTnLst>
                                    <p:animMotion origin="layout" path="M -4.30687E-6 0.26736 L -4.30687E-6 2.01089E-6 " pathEditMode="relative" rAng="0" ptsTypes="AA">
                                      <p:cBhvr>
                                        <p:cTn id="32" dur="500" fill="hold"/>
                                        <p:tgtEl>
                                          <p:spTgt spid="16"/>
                                        </p:tgtEl>
                                        <p:attrNameLst>
                                          <p:attrName>ppt_x</p:attrName>
                                          <p:attrName>ppt_y</p:attrName>
                                        </p:attrNameLst>
                                      </p:cBhvr>
                                      <p:rCtr x="0" y="-13368"/>
                                    </p:animMotion>
                                  </p:childTnLst>
                                </p:cTn>
                              </p:par>
                              <p:par>
                                <p:cTn id="33" presetID="64" presetClass="path" presetSubtype="0" accel="18000" decel="82000" fill="hold" grpId="0" nodeType="withEffect">
                                  <p:stCondLst>
                                    <p:cond delay="0"/>
                                  </p:stCondLst>
                                  <p:childTnLst>
                                    <p:animMotion origin="layout" path="M -4.30687E-6 -0.25783 L -4.30687E-6 4.43032E-6 " pathEditMode="relative" rAng="0" ptsTypes="AA">
                                      <p:cBhvr>
                                        <p:cTn id="34" dur="500" fill="hold"/>
                                        <p:tgtEl>
                                          <p:spTgt spid="13"/>
                                        </p:tgtEl>
                                        <p:attrNameLst>
                                          <p:attrName>ppt_x</p:attrName>
                                          <p:attrName>ppt_y</p:attrName>
                                        </p:attrNameLst>
                                      </p:cBhvr>
                                      <p:rCtr x="0" y="12892"/>
                                    </p:animMotion>
                                  </p:childTnLst>
                                </p:cTn>
                              </p:par>
                              <p:par>
                                <p:cTn id="35" presetID="16" presetClass="entr" presetSubtype="26"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barn(inHorizontal)">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42" presetClass="path" presetSubtype="0" decel="100000" fill="hold" nodeType="withEffect">
                                  <p:stCondLst>
                                    <p:cond delay="500"/>
                                  </p:stCondLst>
                                  <p:childTnLst>
                                    <p:animMotion origin="layout" path="M -0.05055 -0.00363 L -0.00051 -0.00476 " pathEditMode="relative" rAng="0" ptsTypes="AA">
                                      <p:cBhvr>
                                        <p:cTn id="42" dur="500" fill="hold"/>
                                        <p:tgtEl>
                                          <p:spTgt spid="11"/>
                                        </p:tgtEl>
                                        <p:attrNameLst>
                                          <p:attrName>ppt_x</p:attrName>
                                          <p:attrName>ppt_y</p:attrName>
                                        </p:attrNameLst>
                                      </p:cBhvr>
                                      <p:rCtr x="2502"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6" grpId="0" animBg="1"/>
      <p:bldP spid="13" grpId="0" animBg="1"/>
      <p:bldP spid="13" grpId="1" animBg="1"/>
      <p:bldP spid="16" grpId="0" animBg="1"/>
      <p:bldP spid="16" grpId="1" animBg="1"/>
      <p:bldP spid="37"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54746" y="1932876"/>
            <a:ext cx="2400354" cy="4877732"/>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1" name="Rectangle 160"/>
              <p:cNvSpPr/>
              <p:nvPr/>
            </p:nvSpPr>
            <p:spPr bwMode="auto">
              <a:xfrm>
                <a:off x="3379101" y="2150632"/>
                <a:ext cx="210619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lin ang="5400000" scaled="1"/>
                    </a:gradFill>
                  </a:rPr>
                  <a:t>Stream </a:t>
                </a:r>
                <a:br>
                  <a:rPr lang="en-US" sz="1199" spc="50" dirty="0">
                    <a:gradFill>
                      <a:gsLst>
                        <a:gs pos="89394">
                          <a:schemeClr val="tx1">
                            <a:lumMod val="50000"/>
                          </a:schemeClr>
                        </a:gs>
                        <a:gs pos="0">
                          <a:schemeClr val="tx1">
                            <a:lumMod val="50000"/>
                          </a:schemeClr>
                        </a:gs>
                      </a:gsLst>
                      <a:lin ang="5400000" scaled="1"/>
                    </a:gradFill>
                  </a:rPr>
                </a:br>
                <a:r>
                  <a:rPr lang="en-US" sz="1199" spc="50" dirty="0">
                    <a:gradFill>
                      <a:gsLst>
                        <a:gs pos="89394">
                          <a:schemeClr val="tx1">
                            <a:lumMod val="50000"/>
                          </a:schemeClr>
                        </a:gs>
                        <a:gs pos="0">
                          <a:schemeClr val="tx1">
                            <a:lumMod val="50000"/>
                          </a:schemeClr>
                        </a:gs>
                      </a:gsLst>
                      <a:lin ang="5400000" scaled="1"/>
                    </a:gradFill>
                  </a:rPr>
                  <a:t>Analytics</a:t>
                </a:r>
              </a:p>
            </p:txBody>
          </p:sp>
          <p:sp>
            <p:nvSpPr>
              <p:cNvPr id="162" name="Rectangle 161"/>
              <p:cNvSpPr/>
              <p:nvPr/>
            </p:nvSpPr>
            <p:spPr bwMode="auto">
              <a:xfrm>
                <a:off x="3725171" y="3368494"/>
                <a:ext cx="1520696"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Machine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Learning</a:t>
                </a:r>
              </a:p>
            </p:txBody>
          </p:sp>
          <p:sp>
            <p:nvSpPr>
              <p:cNvPr id="163" name="Rectangle 162"/>
              <p:cNvSpPr/>
              <p:nvPr/>
            </p:nvSpPr>
            <p:spPr bwMode="auto">
              <a:xfrm>
                <a:off x="3725171" y="4586355"/>
                <a:ext cx="153434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Statistical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Analysis</a:t>
                </a:r>
              </a:p>
            </p:txBody>
          </p:sp>
          <p:sp>
            <p:nvSpPr>
              <p:cNvPr id="164" name="Rectangle 163"/>
              <p:cNvSpPr/>
              <p:nvPr/>
            </p:nvSpPr>
            <p:spPr bwMode="auto">
              <a:xfrm>
                <a:off x="3334721" y="5804217"/>
                <a:ext cx="1944224"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Intelligent</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r>
                  <a:rPr lang="en-US" sz="2000" b="1" spc="50" dirty="0">
                    <a:gradFill>
                      <a:gsLst>
                        <a:gs pos="89394">
                          <a:schemeClr val="bg1"/>
                        </a:gs>
                        <a:gs pos="0">
                          <a:schemeClr val="bg1"/>
                        </a:gs>
                      </a:gsLst>
                      <a:lin ang="5400000" scaled="1"/>
                    </a:gradFill>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81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grpSp>
      </p:grpSp>
      <p:sp>
        <p:nvSpPr>
          <p:cNvPr id="27" name="Rectangle 26"/>
          <p:cNvSpPr/>
          <p:nvPr/>
        </p:nvSpPr>
        <p:spPr bwMode="auto">
          <a:xfrm>
            <a:off x="3538972" y="1932876"/>
            <a:ext cx="1091606" cy="4764332"/>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5" name="Isosceles Triangle 94"/>
          <p:cNvSpPr/>
          <p:nvPr/>
        </p:nvSpPr>
        <p:spPr bwMode="auto">
          <a:xfrm rot="16200000" flipH="1">
            <a:off x="6030360" y="3770646"/>
            <a:ext cx="4764329" cy="1088796"/>
          </a:xfrm>
          <a:prstGeom prst="triangl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2" name="Rectangle 11"/>
          <p:cNvSpPr/>
          <p:nvPr/>
        </p:nvSpPr>
        <p:spPr bwMode="auto">
          <a:xfrm>
            <a:off x="8956923" y="1932881"/>
            <a:ext cx="3478671" cy="476432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4" name="Freeform 5"/>
          <p:cNvSpPr>
            <a:spLocks noEditPoints="1"/>
          </p:cNvSpPr>
          <p:nvPr/>
        </p:nvSpPr>
        <p:spPr bwMode="auto">
          <a:xfrm>
            <a:off x="9794766" y="2082865"/>
            <a:ext cx="1550366" cy="1543443"/>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1" name="Group 4"/>
          <p:cNvGrpSpPr>
            <a:grpSpLocks noChangeAspect="1"/>
          </p:cNvGrpSpPr>
          <p:nvPr/>
        </p:nvGrpSpPr>
        <p:grpSpPr bwMode="auto">
          <a:xfrm>
            <a:off x="9868173" y="2522017"/>
            <a:ext cx="1411974" cy="1210785"/>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Oval 6"/>
            <p:cNvSpPr>
              <a:spLocks noChangeArrowheads="1"/>
            </p:cNvSpPr>
            <p:nvPr/>
          </p:nvSpPr>
          <p:spPr bwMode="auto">
            <a:xfrm>
              <a:off x="3467" y="217"/>
              <a:ext cx="888" cy="890"/>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Oval 8"/>
            <p:cNvSpPr>
              <a:spLocks noChangeArrowheads="1"/>
            </p:cNvSpPr>
            <p:nvPr/>
          </p:nvSpPr>
          <p:spPr bwMode="auto">
            <a:xfrm>
              <a:off x="5221" y="468"/>
              <a:ext cx="764"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Oval 10"/>
            <p:cNvSpPr>
              <a:spLocks noChangeArrowheads="1"/>
            </p:cNvSpPr>
            <p:nvPr/>
          </p:nvSpPr>
          <p:spPr bwMode="auto">
            <a:xfrm>
              <a:off x="1839" y="468"/>
              <a:ext cx="762"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94" name="TextBox 22"/>
          <p:cNvSpPr txBox="1">
            <a:spLocks noChangeArrowheads="1"/>
          </p:cNvSpPr>
          <p:nvPr/>
        </p:nvSpPr>
        <p:spPr bwMode="auto">
          <a:xfrm>
            <a:off x="9230676" y="3732802"/>
            <a:ext cx="3113458" cy="3481039"/>
          </a:xfrm>
          <a:prstGeom prst="rect">
            <a:avLst/>
          </a:prstGeom>
          <a:noFill/>
          <a:ln>
            <a:noFill/>
          </a:ln>
          <a:extLst/>
        </p:spPr>
        <p:txBody>
          <a:bodyPr wrap="square"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lvl="0"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5,000,000+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subscribers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r>
              <a:rPr lang="en-US" sz="3999" b="1" dirty="0">
                <a:solidFill>
                  <a:schemeClr val="accent1"/>
                </a:solidFill>
                <a:latin typeface="Segoe UI"/>
                <a:ea typeface="MS PGothic" panose="020B0600070205080204" pitchFamily="34" charset="-128"/>
                <a:cs typeface="Segoe UI Semilight" panose="020B0402040204020203" pitchFamily="34" charset="0"/>
              </a:rPr>
              <a:t>210+</a:t>
            </a:r>
            <a:r>
              <a:rPr lang="en-US" sz="3999" dirty="0">
                <a:solidFill>
                  <a:srgbClr val="EB3C00"/>
                </a:solidFill>
                <a:latin typeface="Segoe UI"/>
                <a:ea typeface="MS PGothic" panose="020B0600070205080204" pitchFamily="34" charset="-128"/>
                <a:cs typeface="Segoe UI Light"/>
              </a:rPr>
              <a:t> </a:t>
            </a:r>
            <a:br>
              <a:rPr lang="en-US" sz="3999"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countries</a:t>
            </a: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a:p>
            <a:pPr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200,000+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organizations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93494" y="1932878"/>
            <a:ext cx="1115398" cy="4764331"/>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grpSp>
      <p:sp>
        <p:nvSpPr>
          <p:cNvPr id="78" name="Rectangle 77"/>
          <p:cNvSpPr/>
          <p:nvPr/>
        </p:nvSpPr>
        <p:spPr bwMode="auto">
          <a:xfrm>
            <a:off x="882" y="3555289"/>
            <a:ext cx="4638017" cy="151951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16" name="Group 15"/>
          <p:cNvGrpSpPr/>
          <p:nvPr/>
        </p:nvGrpSpPr>
        <p:grpSpPr>
          <a:xfrm>
            <a:off x="882" y="1932880"/>
            <a:ext cx="4638017" cy="1519513"/>
            <a:chOff x="0" y="1932658"/>
            <a:chExt cx="4638675" cy="1519729"/>
          </a:xfrm>
          <a:solidFill>
            <a:schemeClr val="accent5"/>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17" name="Group 16"/>
          <p:cNvGrpSpPr/>
          <p:nvPr/>
        </p:nvGrpSpPr>
        <p:grpSpPr>
          <a:xfrm>
            <a:off x="882" y="5177696"/>
            <a:ext cx="4638017" cy="1519513"/>
            <a:chOff x="0" y="5177934"/>
            <a:chExt cx="4638675" cy="1519729"/>
          </a:xfrm>
          <a:solidFill>
            <a:schemeClr val="accent5"/>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25" name="Group 24"/>
          <p:cNvGrpSpPr/>
          <p:nvPr/>
        </p:nvGrpSpPr>
        <p:grpSpPr>
          <a:xfrm>
            <a:off x="275481" y="1932880"/>
            <a:ext cx="3628228" cy="4562849"/>
            <a:chOff x="274637" y="1932658"/>
            <a:chExt cx="3628742"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18" tIns="44809" rIns="89618" bIns="44809" numCol="1" anchor="t" anchorCtr="0" compatLnSpc="1">
                <a:prstTxWarp prst="textNoShape">
                  <a:avLst/>
                </a:prstTxWarp>
              </a:bodyPr>
              <a:lstStyle/>
              <a:p>
                <a:pPr defTabSz="914191"/>
                <a:endParaRPr lang="en-US" sz="1764">
                  <a:solidFill>
                    <a:srgbClr val="505050"/>
                  </a:solidFill>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nvGrpSpPr>
            <p:cNvPr id="18" name="Group 17"/>
            <p:cNvGrpSpPr/>
            <p:nvPr/>
          </p:nvGrpSpPr>
          <p:grpSpPr>
            <a:xfrm>
              <a:off x="350126" y="4111232"/>
              <a:ext cx="3553253" cy="811206"/>
              <a:chOff x="350126" y="4111232"/>
              <a:chExt cx="3553253"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5" name="Picture 74"/>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730077" y="4111232"/>
                <a:ext cx="791901" cy="361753"/>
              </a:xfrm>
              <a:prstGeom prst="rect">
                <a:avLst/>
              </a:prstGeom>
            </p:spPr>
          </p:pic>
          <p:pic>
            <p:nvPicPr>
              <p:cNvPr id="7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0" cstate="print">
                  <a:clrChange>
                    <a:clrFrom>
                      <a:srgbClr val="FFFFFF"/>
                    </a:clrFrom>
                    <a:clrTo>
                      <a:srgbClr val="FFFFFF">
                        <a:alpha val="0"/>
                      </a:srgbClr>
                    </a:clrTo>
                  </a:clrChange>
                  <a:lum bright="51000"/>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val="0"/>
                    </a:ext>
                  </a:extLst>
                </a:blip>
                <a:srcRect/>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76"/>
              <a:ext cx="3274550" cy="572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155" name="Picture 15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3581" y="3197998"/>
            <a:ext cx="4268440" cy="2052272"/>
          </a:xfrm>
          <a:prstGeom prst="rect">
            <a:avLst/>
          </a:prstGeom>
          <a:noFill/>
          <a:ln>
            <a:noFill/>
          </a:ln>
        </p:spPr>
      </p:pic>
      <p:sp>
        <p:nvSpPr>
          <p:cNvPr id="9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latin typeface="Segoe UI Semibold" panose="020B0702040204020203" pitchFamily="34" charset="0"/>
                <a:cs typeface="Segoe UI Semibold" panose="020B0702040204020203" pitchFamily="34" charset="0"/>
              </a:rPr>
              <a:t>Power BI: experience your data</a:t>
            </a:r>
            <a:br>
              <a:rPr lang="en-US" dirty="0"/>
            </a:br>
            <a:r>
              <a:rPr lang="en-US" sz="20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Any data, any way, anywhere</a:t>
            </a:r>
            <a:endParaRPr lang="en-US" sz="28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14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3.54167E-6 1.85185E-6 L 0.02109 1.85185E-6 " pathEditMode="relative" rAng="0" ptsTypes="AA">
                                      <p:cBhvr>
                                        <p:cTn id="36" dur="500" spd="-100000" fill="hold"/>
                                        <p:tgtEl>
                                          <p:spTgt spid="94"/>
                                        </p:tgtEl>
                                        <p:attrNameLst>
                                          <p:attrName>ppt_x</p:attrName>
                                          <p:attrName>ppt_y</p:attrName>
                                        </p:attrNameLst>
                                      </p:cBhvr>
                                      <p:rCtr x="1055"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2.5E-6 4.81481E-6 L 0.13399 4.81481E-6 " pathEditMode="relative" rAng="0" ptsTypes="AA">
                                      <p:cBhvr>
                                        <p:cTn id="65" dur="500" fill="hold"/>
                                        <p:tgtEl>
                                          <p:spTgt spid="155"/>
                                        </p:tgtEl>
                                        <p:attrNameLst>
                                          <p:attrName>ppt_x</p:attrName>
                                          <p:attrName>ppt_y</p:attrName>
                                        </p:attrNameLst>
                                      </p:cBhvr>
                                      <p:rCtr x="6693" y="0"/>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1048"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7" name="Rectangle 6"/>
          <p:cNvSpPr/>
          <p:nvPr/>
        </p:nvSpPr>
        <p:spPr bwMode="auto">
          <a:xfrm>
            <a:off x="7656564" y="2554947"/>
            <a:ext cx="4503271" cy="2744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Live dashboards provide a 360º  view of your business</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Track your data in real-time with support for streaming data</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Drill through to underlying reports to explore in more detail</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Pin new visualizations and KPIs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to monitor performance</a:t>
            </a:r>
          </a:p>
        </p:txBody>
      </p:sp>
      <p:grpSp>
        <p:nvGrpSpPr>
          <p:cNvPr id="8" name="Group 7"/>
          <p:cNvGrpSpPr/>
          <p:nvPr/>
        </p:nvGrpSpPr>
        <p:grpSpPr>
          <a:xfrm>
            <a:off x="7559959" y="2650427"/>
            <a:ext cx="384467" cy="384467"/>
            <a:chOff x="8431377" y="-766784"/>
            <a:chExt cx="457200" cy="457200"/>
          </a:xfrm>
          <a:solidFill>
            <a:srgbClr val="0072C6"/>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6" name="Group 15"/>
          <p:cNvGrpSpPr/>
          <p:nvPr/>
        </p:nvGrpSpPr>
        <p:grpSpPr>
          <a:xfrm>
            <a:off x="7559959" y="3334418"/>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1" name="Group 20"/>
          <p:cNvGrpSpPr/>
          <p:nvPr/>
        </p:nvGrpSpPr>
        <p:grpSpPr>
          <a:xfrm>
            <a:off x="7559959" y="4018408"/>
            <a:ext cx="384467" cy="384467"/>
            <a:chOff x="8431377" y="-766784"/>
            <a:chExt cx="457200" cy="457200"/>
          </a:xfrm>
          <a:solidFill>
            <a:srgbClr val="0072C6"/>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7" name="Group 26"/>
          <p:cNvGrpSpPr/>
          <p:nvPr/>
        </p:nvGrpSpPr>
        <p:grpSpPr>
          <a:xfrm>
            <a:off x="7559959" y="4702396"/>
            <a:ext cx="384467" cy="384467"/>
            <a:chOff x="8431377" y="-766784"/>
            <a:chExt cx="457200" cy="457200"/>
          </a:xfrm>
          <a:solidFill>
            <a:srgbClr val="0072C6"/>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00" name="Group 199"/>
          <p:cNvGrpSpPr/>
          <p:nvPr/>
        </p:nvGrpSpPr>
        <p:grpSpPr>
          <a:xfrm>
            <a:off x="740690" y="2541636"/>
            <a:ext cx="6600235" cy="3241119"/>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32" dirty="0">
                <a:solidFill>
                  <a:srgbClr val="000000"/>
                </a:solidFill>
              </a:endParaRPr>
            </a:p>
          </p:txBody>
        </p:sp>
      </p:grpSp>
      <p:sp>
        <p:nvSpPr>
          <p:cNvPr id="267" name="TextBox 266"/>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146.03K</a:t>
            </a:r>
          </a:p>
        </p:txBody>
      </p:sp>
      <p:sp>
        <p:nvSpPr>
          <p:cNvPr id="268" name="TextBox 267"/>
          <p:cNvSpPr txBox="1"/>
          <p:nvPr/>
        </p:nvSpPr>
        <p:spPr>
          <a:xfrm>
            <a:off x="2436336" y="4125421"/>
            <a:ext cx="524095"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145.84K</a:t>
            </a:r>
          </a:p>
        </p:txBody>
      </p:sp>
      <p:sp>
        <p:nvSpPr>
          <p:cNvPr id="269" name="TextBox 268"/>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145.96K</a:t>
            </a:r>
          </a:p>
        </p:txBody>
      </p:sp>
      <p:sp>
        <p:nvSpPr>
          <p:cNvPr id="270" name="TextBox 269"/>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146.06K</a:t>
            </a:r>
          </a:p>
        </p:txBody>
      </p:sp>
      <p:sp>
        <p:nvSpPr>
          <p:cNvPr id="271" name="TextBox 270"/>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40.08K</a:t>
            </a:r>
          </a:p>
        </p:txBody>
      </p:sp>
      <p:sp>
        <p:nvSpPr>
          <p:cNvPr id="272" name="TextBox 271"/>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38.84K</a:t>
            </a:r>
          </a:p>
        </p:txBody>
      </p:sp>
      <p:sp>
        <p:nvSpPr>
          <p:cNvPr id="273" name="TextBox 272"/>
          <p:cNvSpPr txBox="1"/>
          <p:nvPr/>
        </p:nvSpPr>
        <p:spPr>
          <a:xfrm>
            <a:off x="3113308" y="4125421"/>
            <a:ext cx="467364"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39.99K</a:t>
            </a:r>
          </a:p>
        </p:txBody>
      </p:sp>
      <p:sp>
        <p:nvSpPr>
          <p:cNvPr id="274" name="TextBox 273"/>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40.33K</a:t>
            </a:r>
          </a:p>
        </p:txBody>
      </p:sp>
      <p:sp>
        <p:nvSpPr>
          <p:cNvPr id="34" name="TextBox 33"/>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Live dashboards &amp; reports</a:t>
            </a:r>
          </a:p>
        </p:txBody>
      </p:sp>
    </p:spTree>
    <p:extLst>
      <p:ext uri="{BB962C8B-B14F-4D97-AF65-F5344CB8AC3E}">
        <p14:creationId xmlns:p14="http://schemas.microsoft.com/office/powerpoint/2010/main" val="491690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50000" decel="50000" fill="hold" nodeType="withEffect">
                                  <p:stCondLst>
                                    <p:cond delay="500"/>
                                  </p:stCondLst>
                                  <p:childTnLst>
                                    <p:animMotion origin="layout" path="M -0.03064 1.07127E-6 L 9.80342E-7 1.07127E-6 " pathEditMode="relative" rAng="0" ptsTypes="AA">
                                      <p:cBhvr>
                                        <p:cTn id="21" dur="500" fill="hold"/>
                                        <p:tgtEl>
                                          <p:spTgt spid="8"/>
                                        </p:tgtEl>
                                        <p:attrNameLst>
                                          <p:attrName>ppt_x</p:attrName>
                                          <p:attrName>ppt_y</p:attrName>
                                        </p:attrNameLst>
                                      </p:cBhvr>
                                      <p:rCtr x="2936" y="0"/>
                                    </p:animMotion>
                                  </p:childTnLst>
                                </p:cTn>
                              </p:par>
                              <p:par>
                                <p:cTn id="22" presetID="10" presetClass="entr" presetSubtype="0"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accel="50000" decel="50000" fill="hold" nodeType="withEffect">
                                  <p:stCondLst>
                                    <p:cond delay="750"/>
                                  </p:stCondLst>
                                  <p:childTnLst>
                                    <p:animMotion origin="layout" path="M -0.03064 1.07127E-6 L 9.80342E-7 1.07127E-6 " pathEditMode="relative" rAng="0" ptsTypes="AA">
                                      <p:cBhvr>
                                        <p:cTn id="26" dur="500" fill="hold"/>
                                        <p:tgtEl>
                                          <p:spTgt spid="16"/>
                                        </p:tgtEl>
                                        <p:attrNameLst>
                                          <p:attrName>ppt_x</p:attrName>
                                          <p:attrName>ppt_y</p:attrName>
                                        </p:attrNameLst>
                                      </p:cBhvr>
                                      <p:rCtr x="2936" y="0"/>
                                    </p:animMotion>
                                  </p:childTnLst>
                                </p:cTn>
                              </p:par>
                              <p:par>
                                <p:cTn id="27" presetID="10" presetClass="entr" presetSubtype="0" fill="hold"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63" presetClass="path" presetSubtype="0" accel="50000" decel="50000" fill="hold" nodeType="withEffect">
                                  <p:stCondLst>
                                    <p:cond delay="1000"/>
                                  </p:stCondLst>
                                  <p:childTnLst>
                                    <p:animMotion origin="layout" path="M -0.03064 1.07127E-6 L 9.80342E-7 1.07127E-6 " pathEditMode="relative" rAng="0" ptsTypes="AA">
                                      <p:cBhvr>
                                        <p:cTn id="31" dur="500" fill="hold"/>
                                        <p:tgtEl>
                                          <p:spTgt spid="21"/>
                                        </p:tgtEl>
                                        <p:attrNameLst>
                                          <p:attrName>ppt_x</p:attrName>
                                          <p:attrName>ppt_y</p:attrName>
                                        </p:attrNameLst>
                                      </p:cBhvr>
                                      <p:rCtr x="2936" y="0"/>
                                    </p:animMotion>
                                  </p:childTnLst>
                                </p:cTn>
                              </p:par>
                              <p:par>
                                <p:cTn id="32" presetID="10" presetClass="entr" presetSubtype="0"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12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childTnLst>
                          </p:cTn>
                        </p:par>
                        <p:par>
                          <p:cTn id="37" fill="hold">
                            <p:stCondLst>
                              <p:cond delay="1800"/>
                            </p:stCondLst>
                            <p:childTnLst>
                              <p:par>
                                <p:cTn id="38" presetID="1"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childTnLst>
                                </p:cTn>
                              </p:par>
                            </p:childTnLst>
                          </p:cTn>
                        </p:par>
                        <p:par>
                          <p:cTn id="40" fill="hold">
                            <p:stCondLst>
                              <p:cond delay="1800"/>
                            </p:stCondLst>
                            <p:childTnLst>
                              <p:par>
                                <p:cTn id="41" presetID="1" presetClass="entr" presetSubtype="0" fill="hold" grpId="0" nodeType="afterEffect">
                                  <p:stCondLst>
                                    <p:cond delay="100"/>
                                  </p:stCondLst>
                                  <p:childTnLst>
                                    <p:set>
                                      <p:cBhvr>
                                        <p:cTn id="42" dur="1" fill="hold">
                                          <p:stCondLst>
                                            <p:cond delay="0"/>
                                          </p:stCondLst>
                                        </p:cTn>
                                        <p:tgtEl>
                                          <p:spTgt spid="272"/>
                                        </p:tgtEl>
                                        <p:attrNameLst>
                                          <p:attrName>style.visibility</p:attrName>
                                        </p:attrNameLst>
                                      </p:cBhvr>
                                      <p:to>
                                        <p:strVal val="visible"/>
                                      </p:to>
                                    </p:set>
                                  </p:childTnLst>
                                </p:cTn>
                              </p:par>
                            </p:childTnLst>
                          </p:cTn>
                        </p:par>
                        <p:par>
                          <p:cTn id="43" fill="hold">
                            <p:stCondLst>
                              <p:cond delay="1900"/>
                            </p:stCondLst>
                            <p:childTnLst>
                              <p:par>
                                <p:cTn id="44" presetID="1" presetClass="entr" presetSubtype="0" fill="hold" grpId="0" nodeType="afterEffect">
                                  <p:stCondLst>
                                    <p:cond delay="500"/>
                                  </p:stCondLst>
                                  <p:childTnLst>
                                    <p:set>
                                      <p:cBhvr>
                                        <p:cTn id="45" dur="1" fill="hold">
                                          <p:stCondLst>
                                            <p:cond delay="0"/>
                                          </p:stCondLst>
                                        </p:cTn>
                                        <p:tgtEl>
                                          <p:spTgt spid="269"/>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par>
                          <p:cTn id="49" fill="hold">
                            <p:stCondLst>
                              <p:cond delay="2400"/>
                            </p:stCondLst>
                            <p:childTnLst>
                              <p:par>
                                <p:cTn id="50" presetID="1" presetClass="entr" presetSubtype="0" fill="hold" grpId="0" nodeType="afterEffect">
                                  <p:stCondLst>
                                    <p:cond delay="500"/>
                                  </p:stCondLst>
                                  <p:childTnLst>
                                    <p:set>
                                      <p:cBhvr>
                                        <p:cTn id="51" dur="1" fill="hold">
                                          <p:stCondLst>
                                            <p:cond delay="0"/>
                                          </p:stCondLst>
                                        </p:cTn>
                                        <p:tgtEl>
                                          <p:spTgt spid="270"/>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8" grpId="0" animBg="1"/>
      <p:bldP spid="269" grpId="0" animBg="1"/>
      <p:bldP spid="270" grpId="0" animBg="1"/>
      <p:bldP spid="272" grpId="0" animBg="1"/>
      <p:bldP spid="273" grpId="0" animBg="1"/>
      <p:bldP spid="2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86441" y="2728100"/>
            <a:ext cx="4718746" cy="2132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Native apps for iPad, iPhone,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Receive alerts to important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Share and collaborate with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colleagues and take action</a:t>
            </a:r>
          </a:p>
        </p:txBody>
      </p:sp>
      <p:grpSp>
        <p:nvGrpSpPr>
          <p:cNvPr id="10" name="Group 9"/>
          <p:cNvGrpSpPr/>
          <p:nvPr/>
        </p:nvGrpSpPr>
        <p:grpSpPr>
          <a:xfrm>
            <a:off x="7589837" y="2907180"/>
            <a:ext cx="384467" cy="384467"/>
            <a:chOff x="8431377" y="-766784"/>
            <a:chExt cx="457200" cy="457200"/>
          </a:xfrm>
          <a:solidFill>
            <a:srgbClr val="0070C0"/>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1" name="Group 10"/>
          <p:cNvGrpSpPr/>
          <p:nvPr/>
        </p:nvGrpSpPr>
        <p:grpSpPr>
          <a:xfrm>
            <a:off x="7589837" y="3591169"/>
            <a:ext cx="384467" cy="384467"/>
            <a:chOff x="8431377" y="-766784"/>
            <a:chExt cx="457200" cy="457200"/>
          </a:xfrm>
          <a:solidFill>
            <a:srgbClr val="0070C0"/>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2" name="Group 11"/>
          <p:cNvGrpSpPr/>
          <p:nvPr/>
        </p:nvGrpSpPr>
        <p:grpSpPr>
          <a:xfrm>
            <a:off x="7589837" y="4275160"/>
            <a:ext cx="384467" cy="384467"/>
            <a:chOff x="8431377" y="-766784"/>
            <a:chExt cx="457200" cy="457200"/>
          </a:xfrm>
          <a:solidFill>
            <a:srgbClr val="0070C0"/>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20" name="Picture 19"/>
          <p:cNvPicPr>
            <a:picLocks noChangeAspect="1"/>
          </p:cNvPicPr>
          <p:nvPr/>
        </p:nvPicPr>
        <p:blipFill>
          <a:blip r:embed="rId3">
            <a:grayscl/>
          </a:blip>
          <a:stretch>
            <a:fillRect/>
          </a:stretch>
        </p:blipFill>
        <p:spPr>
          <a:xfrm>
            <a:off x="2381353" y="5859462"/>
            <a:ext cx="7673768" cy="56561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2" y="1893116"/>
            <a:ext cx="7615507" cy="3661546"/>
          </a:xfrm>
          <a:prstGeom prst="rect">
            <a:avLst/>
          </a:prstGeom>
        </p:spPr>
      </p:pic>
      <p:sp>
        <p:nvSpPr>
          <p:cNvPr id="21" name="TextBox 20"/>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Mobile apps</a:t>
            </a:r>
          </a:p>
        </p:txBody>
      </p:sp>
    </p:spTree>
    <p:extLst>
      <p:ext uri="{BB962C8B-B14F-4D97-AF65-F5344CB8AC3E}">
        <p14:creationId xmlns:p14="http://schemas.microsoft.com/office/powerpoint/2010/main" val="338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3" presetClass="path" presetSubtype="0" accel="50000" decel="50000" fill="hold" nodeType="withEffect">
                                  <p:stCondLst>
                                    <p:cond delay="250"/>
                                  </p:stCondLst>
                                  <p:childTnLst>
                                    <p:animMotion origin="layout" path="M -0.03063 -2.22878E-6 L -3.98009E-6 -2.22878E-6 " pathEditMode="relative" rAng="0" ptsTypes="AA">
                                      <p:cBhvr>
                                        <p:cTn id="18" dur="500" fill="hold"/>
                                        <p:tgtEl>
                                          <p:spTgt spid="10"/>
                                        </p:tgtEl>
                                        <p:attrNameLst>
                                          <p:attrName>ppt_x</p:attrName>
                                          <p:attrName>ppt_y</p:attrName>
                                        </p:attrNameLst>
                                      </p:cBhvr>
                                      <p:rCtr x="1532" y="0"/>
                                    </p:animMotion>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63" presetClass="path" presetSubtype="0" accel="50000" decel="50000" fill="hold" nodeType="withEffect">
                                  <p:stCondLst>
                                    <p:cond delay="500"/>
                                  </p:stCondLst>
                                  <p:childTnLst>
                                    <p:animMotion origin="layout" path="M -0.03063 -3.38175E-6 L -3.98009E-6 -3.38175E-6 " pathEditMode="relative" rAng="0" ptsTypes="AA">
                                      <p:cBhvr>
                                        <p:cTn id="23" dur="500" fill="hold"/>
                                        <p:tgtEl>
                                          <p:spTgt spid="11"/>
                                        </p:tgtEl>
                                        <p:attrNameLst>
                                          <p:attrName>ppt_x</p:attrName>
                                          <p:attrName>ppt_y</p:attrName>
                                        </p:attrNameLst>
                                      </p:cBhvr>
                                      <p:rCtr x="1532" y="0"/>
                                    </p:animMotion>
                                  </p:childTnLst>
                                </p:cTn>
                              </p:par>
                              <p:par>
                                <p:cTn id="24" presetID="10" presetClass="entr" presetSubtype="0" fill="hold"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3" presetClass="path" presetSubtype="0" accel="50000" decel="50000" fill="hold" nodeType="withEffect">
                                  <p:stCondLst>
                                    <p:cond delay="750"/>
                                  </p:stCondLst>
                                  <p:childTnLst>
                                    <p:animMotion origin="layout" path="M -0.03063 -4.53473E-6 L -3.98009E-6 -4.53473E-6 " pathEditMode="relative" rAng="0" ptsTypes="AA">
                                      <p:cBhvr>
                                        <p:cTn id="28" dur="500" fill="hold"/>
                                        <p:tgtEl>
                                          <p:spTgt spid="12"/>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3447098"/>
          </a:xfrm>
        </p:spPr>
        <p:txBody>
          <a:bodyPr/>
          <a:lstStyle/>
          <a:p>
            <a:r>
              <a:rPr lang="en-US" dirty="0"/>
              <a:t>Analytics</a:t>
            </a:r>
          </a:p>
          <a:p>
            <a:pPr lvl="1"/>
            <a:r>
              <a:rPr lang="en-US" dirty="0"/>
              <a:t>Introduction</a:t>
            </a:r>
          </a:p>
          <a:p>
            <a:pPr lvl="1"/>
            <a:r>
              <a:rPr lang="en-US" dirty="0"/>
              <a:t>Scenarios</a:t>
            </a:r>
          </a:p>
          <a:p>
            <a:pPr lvl="1"/>
            <a:r>
              <a:rPr lang="en-US" dirty="0"/>
              <a:t>Use cases</a:t>
            </a:r>
          </a:p>
          <a:p>
            <a:r>
              <a:rPr lang="en-US" dirty="0" err="1"/>
              <a:t>PowerBI</a:t>
            </a:r>
            <a:endParaRPr lang="en-US" dirty="0"/>
          </a:p>
          <a:p>
            <a:pPr lvl="1"/>
            <a:r>
              <a:rPr lang="en-US" dirty="0"/>
              <a:t>Introduction</a:t>
            </a:r>
          </a:p>
          <a:p>
            <a:pPr lvl="1"/>
            <a:r>
              <a:rPr lang="en-US" dirty="0"/>
              <a:t>Scenarios</a:t>
            </a:r>
          </a:p>
          <a:p>
            <a:pPr lvl="1"/>
            <a:r>
              <a:rPr lang="en-US" dirty="0"/>
              <a:t>Use cases</a:t>
            </a:r>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956" y="1474646"/>
            <a:ext cx="1903428" cy="437722"/>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7563" y="751703"/>
            <a:ext cx="1091251" cy="285088"/>
          </a:xfrm>
          <a:prstGeom prst="rect">
            <a:avLst/>
          </a:prstGeom>
        </p:spPr>
      </p:pic>
      <p:sp>
        <p:nvSpPr>
          <p:cNvPr id="63" name="Title 3"/>
          <p:cNvSpPr txBox="1">
            <a:spLocks/>
          </p:cNvSpPr>
          <p:nvPr/>
        </p:nvSpPr>
        <p:spPr>
          <a:xfrm>
            <a:off x="5559199" y="2764185"/>
            <a:ext cx="1246700" cy="529832"/>
          </a:xfrm>
          <a:prstGeom prst="rect">
            <a:avLst/>
          </a:prstGeom>
        </p:spPr>
        <p:txBody>
          <a:bodyPr vert="horz" wrap="square" lIns="143306" tIns="89566" rIns="143306" bIns="89566"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30" spc="0" dirty="0">
                <a:gradFill>
                  <a:gsLst>
                    <a:gs pos="0">
                      <a:srgbClr val="505050"/>
                    </a:gs>
                    <a:gs pos="100000">
                      <a:srgbClr val="505050"/>
                    </a:gs>
                  </a:gsLst>
                  <a:lin ang="5400000" scaled="1"/>
                </a:gradFill>
              </a:rPr>
              <a:t>Dynamics </a:t>
            </a:r>
            <a:br>
              <a:rPr sz="1530" spc="0" dirty="0">
                <a:gradFill>
                  <a:gsLst>
                    <a:gs pos="0">
                      <a:srgbClr val="505050"/>
                    </a:gs>
                    <a:gs pos="100000">
                      <a:srgbClr val="505050"/>
                    </a:gs>
                  </a:gsLst>
                  <a:lin ang="5400000" scaled="1"/>
                </a:gradFill>
              </a:rPr>
            </a:br>
            <a:r>
              <a:rPr sz="153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8139" y="610278"/>
            <a:ext cx="1499225" cy="50863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07092" y="1285709"/>
            <a:ext cx="1690556" cy="591490"/>
          </a:xfrm>
          <a:prstGeom prst="rect">
            <a:avLst/>
          </a:prstGeom>
        </p:spPr>
      </p:pic>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051" y="1391132"/>
            <a:ext cx="1559001" cy="360850"/>
          </a:xfrm>
          <a:prstGeom prst="rect">
            <a:avLst/>
          </a:prstGeom>
        </p:spPr>
      </p:pic>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12787" y="2826892"/>
            <a:ext cx="2013071" cy="363651"/>
          </a:xfrm>
          <a:prstGeom prst="rect">
            <a:avLst/>
          </a:prstGeom>
        </p:spPr>
      </p:pic>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8403" y="619355"/>
            <a:ext cx="1843336" cy="502728"/>
          </a:xfrm>
          <a:prstGeom prst="rect">
            <a:avLst/>
          </a:prstGeom>
        </p:spPr>
      </p:pic>
      <p:pic>
        <p:nvPicPr>
          <p:cNvPr id="69" name="Picture 68"/>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26821" y="521768"/>
            <a:ext cx="1279076" cy="558823"/>
          </a:xfrm>
          <a:prstGeom prst="rect">
            <a:avLst/>
          </a:prstGeom>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7710" y="4874110"/>
            <a:ext cx="1133251" cy="792909"/>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71923" y="2112412"/>
            <a:ext cx="1335132" cy="4129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64773" y="2817279"/>
            <a:ext cx="1343474" cy="412674"/>
          </a:xfrm>
          <a:prstGeom prst="rect">
            <a:avLst/>
          </a:prstGeom>
        </p:spPr>
      </p:pic>
      <p:pic>
        <p:nvPicPr>
          <p:cNvPr id="73" name="Picture 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2842" y="3376693"/>
            <a:ext cx="1412297" cy="466059"/>
          </a:xfrm>
          <a:prstGeom prst="rect">
            <a:avLst/>
          </a:prstGeom>
        </p:spPr>
      </p:pic>
      <p:pic>
        <p:nvPicPr>
          <p:cNvPr id="74" name="Picture 7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4075" y="4256282"/>
            <a:ext cx="1647190" cy="389776"/>
          </a:xfrm>
          <a:prstGeom prst="rect">
            <a:avLst/>
          </a:prstGeom>
        </p:spPr>
      </p:pic>
      <p:pic>
        <p:nvPicPr>
          <p:cNvPr id="75" name="Picture 7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9696" y="1798475"/>
            <a:ext cx="1632818" cy="979690"/>
          </a:xfrm>
          <a:prstGeom prst="rect">
            <a:avLst/>
          </a:prstGeom>
        </p:spPr>
      </p:pic>
      <p:grpSp>
        <p:nvGrpSpPr>
          <p:cNvPr id="76" name="Group 75"/>
          <p:cNvGrpSpPr/>
          <p:nvPr/>
        </p:nvGrpSpPr>
        <p:grpSpPr>
          <a:xfrm>
            <a:off x="9634969" y="3361828"/>
            <a:ext cx="2085687" cy="648828"/>
            <a:chOff x="10308095" y="6446553"/>
            <a:chExt cx="2110461" cy="561869"/>
          </a:xfrm>
        </p:grpSpPr>
        <p:pic>
          <p:nvPicPr>
            <p:cNvPr id="77" name="Picture 7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482911" y="3543934"/>
            <a:ext cx="1810361" cy="314272"/>
          </a:xfrm>
          <a:prstGeom prst="rect">
            <a:avLst/>
          </a:prstGeom>
        </p:spPr>
      </p:pic>
      <p:pic>
        <p:nvPicPr>
          <p:cNvPr id="82" name="Picture 8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63803" y="2182938"/>
            <a:ext cx="1700034" cy="425009"/>
          </a:xfrm>
          <a:prstGeom prst="rect">
            <a:avLst/>
          </a:prstGeom>
        </p:spPr>
      </p:pic>
      <p:pic>
        <p:nvPicPr>
          <p:cNvPr id="83" name="Picture 8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09743" y="2780654"/>
            <a:ext cx="1679982" cy="490689"/>
          </a:xfrm>
          <a:prstGeom prst="rect">
            <a:avLst/>
          </a:prstGeom>
        </p:spPr>
      </p:pic>
      <p:pic>
        <p:nvPicPr>
          <p:cNvPr id="84" name="Picture 8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68434" y="4285697"/>
            <a:ext cx="1596204" cy="372721"/>
          </a:xfrm>
          <a:prstGeom prst="rect">
            <a:avLst/>
          </a:prstGeom>
        </p:spPr>
      </p:pic>
      <p:pic>
        <p:nvPicPr>
          <p:cNvPr id="86" name="Picture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16984" y="5021903"/>
            <a:ext cx="1042135" cy="482624"/>
          </a:xfrm>
          <a:prstGeom prst="rect">
            <a:avLst/>
          </a:prstGeom>
        </p:spPr>
      </p:pic>
      <p:pic>
        <p:nvPicPr>
          <p:cNvPr id="87" name="Picture 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91132" y="6092374"/>
            <a:ext cx="1492073" cy="239797"/>
          </a:xfrm>
          <a:prstGeom prst="rect">
            <a:avLst/>
          </a:prstGeom>
        </p:spPr>
      </p:pic>
      <p:grpSp>
        <p:nvGrpSpPr>
          <p:cNvPr id="6" name="Group 5"/>
          <p:cNvGrpSpPr/>
          <p:nvPr/>
        </p:nvGrpSpPr>
        <p:grpSpPr>
          <a:xfrm>
            <a:off x="10035254" y="4193844"/>
            <a:ext cx="1989761" cy="542323"/>
            <a:chOff x="6512126" y="2979979"/>
            <a:chExt cx="1951200" cy="531812"/>
          </a:xfrm>
        </p:grpSpPr>
        <p:pic>
          <p:nvPicPr>
            <p:cNvPr id="89" name="Picture 88"/>
            <p:cNvPicPr>
              <a:picLocks noChangeAspect="1"/>
            </p:cNvPicPr>
            <p:nvPr/>
          </p:nvPicPr>
          <p:blipFill>
            <a:blip r:embed="rId25"/>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Audit</a:t>
              </a:r>
            </a:p>
            <a:p>
              <a:pPr defTabSz="932418">
                <a:defRPr/>
              </a:pPr>
              <a:r>
                <a:rPr lang="en-US" sz="1428" dirty="0">
                  <a:gradFill>
                    <a:gsLst>
                      <a:gs pos="0">
                        <a:srgbClr val="505050"/>
                      </a:gs>
                      <a:gs pos="100000">
                        <a:srgbClr val="505050"/>
                      </a:gs>
                    </a:gsLst>
                    <a:lin ang="5400000" scaled="1"/>
                  </a:gradFill>
                </a:rPr>
                <a:t>Logs</a:t>
              </a:r>
            </a:p>
          </p:txBody>
        </p:sp>
      </p:grpSp>
      <p:grpSp>
        <p:nvGrpSpPr>
          <p:cNvPr id="2" name="Group 1"/>
          <p:cNvGrpSpPr/>
          <p:nvPr/>
        </p:nvGrpSpPr>
        <p:grpSpPr>
          <a:xfrm>
            <a:off x="7182539" y="5776670"/>
            <a:ext cx="2061319" cy="734057"/>
            <a:chOff x="6758622" y="5201946"/>
            <a:chExt cx="2021371" cy="719831"/>
          </a:xfrm>
        </p:grpSpPr>
        <p:pic>
          <p:nvPicPr>
            <p:cNvPr id="85" name="Picture 2" descr="https://f.ch9.ms/thumbnail/ef6f5499-dab3-42be-a81b-a69f53e1d2a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Application</a:t>
              </a:r>
            </a:p>
            <a:p>
              <a:pPr defTabSz="932418">
                <a:defRPr/>
              </a:pPr>
              <a:r>
                <a:rPr lang="en-US" sz="1428" dirty="0">
                  <a:gradFill>
                    <a:gsLst>
                      <a:gs pos="0">
                        <a:srgbClr val="505050"/>
                      </a:gs>
                      <a:gs pos="100000">
                        <a:srgbClr val="505050"/>
                      </a:gs>
                    </a:gsLst>
                    <a:lin ang="5400000" scaled="1"/>
                  </a:gradFill>
                </a:rPr>
                <a:t>Insights</a:t>
              </a:r>
            </a:p>
          </p:txBody>
        </p:sp>
      </p:grpSp>
      <p:grpSp>
        <p:nvGrpSpPr>
          <p:cNvPr id="10" name="Group 9"/>
          <p:cNvGrpSpPr/>
          <p:nvPr/>
        </p:nvGrpSpPr>
        <p:grpSpPr>
          <a:xfrm>
            <a:off x="10359564" y="5831879"/>
            <a:ext cx="2026064" cy="680144"/>
            <a:chOff x="10359564" y="5831879"/>
            <a:chExt cx="2026064" cy="680144"/>
          </a:xfrm>
        </p:grpSpPr>
        <p:pic>
          <p:nvPicPr>
            <p:cNvPr id="88" name="Picture 87"/>
            <p:cNvPicPr>
              <a:picLocks noChangeAspect="1"/>
            </p:cNvPicPr>
            <p:nvPr/>
          </p:nvPicPr>
          <p:blipFill>
            <a:blip r:embed="rId27"/>
            <a:stretch>
              <a:fillRect/>
            </a:stretch>
          </p:blipFill>
          <p:spPr>
            <a:xfrm>
              <a:off x="10359564" y="5831879"/>
              <a:ext cx="890989" cy="678847"/>
            </a:xfrm>
            <a:prstGeom prst="rect">
              <a:avLst/>
            </a:prstGeom>
          </p:spPr>
        </p:pic>
        <p:sp>
          <p:nvSpPr>
            <p:cNvPr id="92" name="Rectangle 91"/>
            <p:cNvSpPr/>
            <p:nvPr/>
          </p:nvSpPr>
          <p:spPr>
            <a:xfrm>
              <a:off x="11023037" y="5969700"/>
              <a:ext cx="1362591" cy="542323"/>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SQL Database</a:t>
              </a:r>
            </a:p>
            <a:p>
              <a:pPr defTabSz="932418">
                <a:defRPr/>
              </a:pPr>
              <a:r>
                <a:rPr lang="en-US" sz="1428" dirty="0">
                  <a:gradFill>
                    <a:gsLst>
                      <a:gs pos="0">
                        <a:srgbClr val="505050"/>
                      </a:gs>
                      <a:gs pos="100000">
                        <a:srgbClr val="505050"/>
                      </a:gs>
                    </a:gsLst>
                    <a:lin ang="5400000" scaled="1"/>
                  </a:gradFill>
                </a:rPr>
                <a:t>Auditing</a:t>
              </a:r>
            </a:p>
          </p:txBody>
        </p:sp>
      </p:grpSp>
      <p:grpSp>
        <p:nvGrpSpPr>
          <p:cNvPr id="4" name="Group 3"/>
          <p:cNvGrpSpPr/>
          <p:nvPr/>
        </p:nvGrpSpPr>
        <p:grpSpPr>
          <a:xfrm>
            <a:off x="10724495" y="4980455"/>
            <a:ext cx="1836218" cy="580219"/>
            <a:chOff x="10391368" y="3166352"/>
            <a:chExt cx="1800632" cy="568975"/>
          </a:xfrm>
        </p:grpSpPr>
        <p:pic>
          <p:nvPicPr>
            <p:cNvPr id="93" name="Picture 92"/>
            <p:cNvPicPr>
              <a:picLocks noChangeAspect="1"/>
            </p:cNvPicPr>
            <p:nvPr/>
          </p:nvPicPr>
          <p:blipFill>
            <a:blip r:embed="rId28"/>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Mobile</a:t>
              </a:r>
            </a:p>
            <a:p>
              <a:pPr defTabSz="932418">
                <a:defRPr/>
              </a:pPr>
              <a:r>
                <a:rPr lang="en-US" sz="1428" dirty="0">
                  <a:gradFill>
                    <a:gsLst>
                      <a:gs pos="0">
                        <a:srgbClr val="505050"/>
                      </a:gs>
                      <a:gs pos="100000">
                        <a:srgbClr val="505050"/>
                      </a:gs>
                    </a:gsLst>
                    <a:lin ang="5400000" scaled="1"/>
                  </a:gradFill>
                </a:rPr>
                <a:t>Engagement</a:t>
              </a:r>
            </a:p>
          </p:txBody>
        </p:sp>
      </p:grpSp>
      <p:grpSp>
        <p:nvGrpSpPr>
          <p:cNvPr id="5" name="Group 4"/>
          <p:cNvGrpSpPr/>
          <p:nvPr/>
        </p:nvGrpSpPr>
        <p:grpSpPr>
          <a:xfrm>
            <a:off x="8644506" y="4969098"/>
            <a:ext cx="1863075" cy="542323"/>
            <a:chOff x="7990474" y="3355446"/>
            <a:chExt cx="1826969" cy="531812"/>
          </a:xfrm>
        </p:grpSpPr>
        <p:pic>
          <p:nvPicPr>
            <p:cNvPr id="95" name="Picture 94"/>
            <p:cNvPicPr>
              <a:picLocks noChangeAspect="1"/>
            </p:cNvPicPr>
            <p:nvPr/>
          </p:nvPicPr>
          <p:blipFill>
            <a:blip r:embed="rId29"/>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0"/>
          <a:stretch>
            <a:fillRect/>
          </a:stretch>
        </p:blipFill>
        <p:spPr>
          <a:xfrm>
            <a:off x="9097600" y="5797705"/>
            <a:ext cx="1091869" cy="807528"/>
          </a:xfrm>
          <a:prstGeom prst="rect">
            <a:avLst/>
          </a:prstGeom>
        </p:spPr>
      </p:pic>
      <p:grpSp>
        <p:nvGrpSpPr>
          <p:cNvPr id="11" name="Group 10"/>
          <p:cNvGrpSpPr/>
          <p:nvPr/>
        </p:nvGrpSpPr>
        <p:grpSpPr>
          <a:xfrm>
            <a:off x="-9953" y="0"/>
            <a:ext cx="5415816" cy="6994030"/>
            <a:chOff x="-9953" y="0"/>
            <a:chExt cx="5415816" cy="6994030"/>
          </a:xfrm>
        </p:grpSpPr>
        <p:sp>
          <p:nvSpPr>
            <p:cNvPr id="60" name="Rectangle 59"/>
            <p:cNvSpPr/>
            <p:nvPr/>
          </p:nvSpPr>
          <p:spPr>
            <a:xfrm>
              <a:off x="-9953" y="0"/>
              <a:ext cx="5415816" cy="699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1"/>
              <a:endParaRPr lang="en-US" sz="1873">
                <a:solidFill>
                  <a:prstClr val="white"/>
                </a:solidFill>
              </a:endParaRPr>
            </a:p>
          </p:txBody>
        </p:sp>
        <p:pic>
          <p:nvPicPr>
            <p:cNvPr id="3" name="Picture 2"/>
            <p:cNvPicPr>
              <a:picLocks noChangeAspect="1"/>
            </p:cNvPicPr>
            <p:nvPr/>
          </p:nvPicPr>
          <p:blipFill>
            <a:blip r:embed="rId31"/>
            <a:stretch>
              <a:fillRect/>
            </a:stretch>
          </p:blipFill>
          <p:spPr>
            <a:xfrm>
              <a:off x="479975" y="2204239"/>
              <a:ext cx="4350548" cy="4520564"/>
            </a:xfrm>
            <a:prstGeom prst="rect">
              <a:avLst/>
            </a:prstGeom>
          </p:spPr>
        </p:pic>
        <p:sp>
          <p:nvSpPr>
            <p:cNvPr id="59" name="TextBox 22"/>
            <p:cNvSpPr txBox="1">
              <a:spLocks noChangeArrowheads="1"/>
            </p:cNvSpPr>
            <p:nvPr/>
          </p:nvSpPr>
          <p:spPr bwMode="auto">
            <a:xfrm>
              <a:off x="274638" y="1089326"/>
              <a:ext cx="4764261" cy="960136"/>
            </a:xfrm>
            <a:prstGeom prst="rect">
              <a:avLst/>
            </a:prstGeom>
            <a:noFill/>
            <a:ln>
              <a:noFill/>
            </a:ln>
            <a:extLst/>
          </p:spPr>
          <p:txBody>
            <a:bodyPr wrap="square" lIns="182802" tIns="146241" rIns="182802" bIns="146241">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326" eaLnBrk="1" fontAlgn="base" hangingPunct="1">
                <a:lnSpc>
                  <a:spcPct val="90000"/>
                </a:lnSpc>
                <a:spcBef>
                  <a:spcPct val="0"/>
                </a:spcBef>
                <a:spcAft>
                  <a:spcPct val="0"/>
                </a:spcAft>
              </a:pPr>
              <a:r>
                <a:rPr lang="en-US" sz="1600" dirty="0">
                  <a:solidFill>
                    <a:schemeClr val="bg2"/>
                  </a:soli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sp>
          <p:nvSpPr>
            <p:cNvPr id="45" name="TextBox 44"/>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Get started quickly</a:t>
              </a:r>
            </a:p>
          </p:txBody>
        </p:sp>
      </p:grpSp>
    </p:spTree>
    <p:extLst>
      <p:ext uri="{BB962C8B-B14F-4D97-AF65-F5344CB8AC3E}">
        <p14:creationId xmlns:p14="http://schemas.microsoft.com/office/powerpoint/2010/main" val="42892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4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600"/>
                                  </p:stCondLst>
                                  <p:childTnLst>
                                    <p:animScale>
                                      <p:cBhvr>
                                        <p:cTn id="8" dur="500" fill="hold"/>
                                        <p:tgtEl>
                                          <p:spTgt spid="69"/>
                                        </p:tgtEl>
                                      </p:cBhvr>
                                      <p:by x="0" y="0"/>
                                    </p:animScale>
                                  </p:childTnLst>
                                </p:cTn>
                              </p:par>
                              <p:par>
                                <p:cTn id="9" presetID="1" presetClass="entr" presetSubtype="0" fill="hold" nodeType="withEffect">
                                  <p:stCondLst>
                                    <p:cond delay="700"/>
                                  </p:stCondLst>
                                  <p:childTnLst>
                                    <p:set>
                                      <p:cBhvr>
                                        <p:cTn id="10" dur="1" fill="hold">
                                          <p:stCondLst>
                                            <p:cond delay="499"/>
                                          </p:stCondLst>
                                        </p:cTn>
                                        <p:tgtEl>
                                          <p:spTgt spid="68"/>
                                        </p:tgtEl>
                                        <p:attrNameLst>
                                          <p:attrName>style.visibility</p:attrName>
                                        </p:attrNameLst>
                                      </p:cBhvr>
                                      <p:to>
                                        <p:strVal val="visible"/>
                                      </p:to>
                                    </p:set>
                                  </p:childTnLst>
                                </p:cTn>
                              </p:par>
                              <p:par>
                                <p:cTn id="11" presetID="6" presetClass="emph" presetSubtype="0" accel="100000" autoRev="1" fill="hold" nodeType="withEffect">
                                  <p:stCondLst>
                                    <p:cond delay="700"/>
                                  </p:stCondLst>
                                  <p:childTnLst>
                                    <p:animScale>
                                      <p:cBhvr>
                                        <p:cTn id="12" dur="500" fill="hold"/>
                                        <p:tgtEl>
                                          <p:spTgt spid="68"/>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64"/>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64"/>
                                        </p:tgtEl>
                                      </p:cBhvr>
                                      <p:by x="0" y="0"/>
                                    </p:animScale>
                                  </p:childTnLst>
                                </p:cTn>
                              </p:par>
                              <p:par>
                                <p:cTn id="17" presetID="1" presetClass="entr" presetSubtype="0" fill="hold" nodeType="withEffect">
                                  <p:stCondLst>
                                    <p:cond delay="700"/>
                                  </p:stCondLst>
                                  <p:childTnLst>
                                    <p:set>
                                      <p:cBhvr>
                                        <p:cTn id="18" dur="1" fill="hold">
                                          <p:stCondLst>
                                            <p:cond delay="499"/>
                                          </p:stCondLst>
                                        </p:cTn>
                                        <p:tgtEl>
                                          <p:spTgt spid="62"/>
                                        </p:tgtEl>
                                        <p:attrNameLst>
                                          <p:attrName>style.visibility</p:attrName>
                                        </p:attrNameLst>
                                      </p:cBhvr>
                                      <p:to>
                                        <p:strVal val="visible"/>
                                      </p:to>
                                    </p:set>
                                  </p:childTnLst>
                                </p:cTn>
                              </p:par>
                              <p:par>
                                <p:cTn id="19" presetID="6" presetClass="emph" presetSubtype="0" accel="100000" autoRev="1" fill="hold" nodeType="withEffect">
                                  <p:stCondLst>
                                    <p:cond delay="700"/>
                                  </p:stCondLst>
                                  <p:childTnLst>
                                    <p:animScale>
                                      <p:cBhvr>
                                        <p:cTn id="20" dur="500" fill="hold"/>
                                        <p:tgtEl>
                                          <p:spTgt spid="62"/>
                                        </p:tgtEl>
                                      </p:cBhvr>
                                      <p:by x="0" y="0"/>
                                    </p:animScale>
                                  </p:childTnLst>
                                </p:cTn>
                              </p:par>
                              <p:par>
                                <p:cTn id="21" presetID="1" presetClass="entr" presetSubtype="0" fill="hold" nodeType="withEffect">
                                  <p:stCondLst>
                                    <p:cond delay="500"/>
                                  </p:stCondLst>
                                  <p:childTnLst>
                                    <p:set>
                                      <p:cBhvr>
                                        <p:cTn id="22" dur="1" fill="hold">
                                          <p:stCondLst>
                                            <p:cond delay="499"/>
                                          </p:stCondLst>
                                        </p:cTn>
                                        <p:tgtEl>
                                          <p:spTgt spid="65"/>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500" fill="hold"/>
                                        <p:tgtEl>
                                          <p:spTgt spid="65"/>
                                        </p:tgtEl>
                                      </p:cBhvr>
                                      <p:by x="0" y="0"/>
                                    </p:animScale>
                                  </p:childTnLst>
                                </p:cTn>
                              </p:par>
                              <p:par>
                                <p:cTn id="25" presetID="1" presetClass="entr" presetSubtype="0" fill="hold" nodeType="withEffect">
                                  <p:stCondLst>
                                    <p:cond delay="500"/>
                                  </p:stCondLst>
                                  <p:childTnLst>
                                    <p:set>
                                      <p:cBhvr>
                                        <p:cTn id="26" dur="1" fill="hold">
                                          <p:stCondLst>
                                            <p:cond delay="499"/>
                                          </p:stCondLst>
                                        </p:cTn>
                                        <p:tgtEl>
                                          <p:spTgt spid="66"/>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500" fill="hold"/>
                                        <p:tgtEl>
                                          <p:spTgt spid="66"/>
                                        </p:tgtEl>
                                      </p:cBhvr>
                                      <p:by x="0" y="0"/>
                                    </p:animScale>
                                  </p:childTnLst>
                                </p:cTn>
                              </p:par>
                              <p:par>
                                <p:cTn id="29" presetID="1" presetClass="entr" presetSubtype="0" fill="hold" nodeType="withEffect">
                                  <p:stCondLst>
                                    <p:cond delay="500"/>
                                  </p:stCondLst>
                                  <p:childTnLst>
                                    <p:set>
                                      <p:cBhvr>
                                        <p:cTn id="30" dur="1" fill="hold">
                                          <p:stCondLst>
                                            <p:cond delay="4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500" fill="hold"/>
                                        <p:tgtEl>
                                          <p:spTgt spid="61"/>
                                        </p:tgtEl>
                                      </p:cBhvr>
                                      <p:by x="0" y="0"/>
                                    </p:animScale>
                                  </p:childTnLst>
                                </p:cTn>
                              </p:par>
                              <p:par>
                                <p:cTn id="33" presetID="1" presetClass="entr" presetSubtype="0" fill="hold" nodeType="withEffect">
                                  <p:stCondLst>
                                    <p:cond delay="500"/>
                                  </p:stCondLst>
                                  <p:childTnLst>
                                    <p:set>
                                      <p:cBhvr>
                                        <p:cTn id="34" dur="1" fill="hold">
                                          <p:stCondLst>
                                            <p:cond delay="499"/>
                                          </p:stCondLst>
                                        </p:cTn>
                                        <p:tgtEl>
                                          <p:spTgt spid="82"/>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500" fill="hold"/>
                                        <p:tgtEl>
                                          <p:spTgt spid="82"/>
                                        </p:tgtEl>
                                      </p:cBhvr>
                                      <p:by x="0" y="0"/>
                                    </p:animScale>
                                  </p:childTnLst>
                                </p:cTn>
                              </p:par>
                              <p:par>
                                <p:cTn id="37" presetID="1" presetClass="entr" presetSubtype="0" fill="hold" nodeType="withEffect">
                                  <p:stCondLst>
                                    <p:cond delay="600"/>
                                  </p:stCondLst>
                                  <p:childTnLst>
                                    <p:set>
                                      <p:cBhvr>
                                        <p:cTn id="38" dur="1" fill="hold">
                                          <p:stCondLst>
                                            <p:cond delay="499"/>
                                          </p:stCondLst>
                                        </p:cTn>
                                        <p:tgtEl>
                                          <p:spTgt spid="71"/>
                                        </p:tgtEl>
                                        <p:attrNameLst>
                                          <p:attrName>style.visibility</p:attrName>
                                        </p:attrNameLst>
                                      </p:cBhvr>
                                      <p:to>
                                        <p:strVal val="visible"/>
                                      </p:to>
                                    </p:set>
                                  </p:childTnLst>
                                </p:cTn>
                              </p:par>
                              <p:par>
                                <p:cTn id="39" presetID="6" presetClass="emph" presetSubtype="0" accel="100000" autoRev="1" fill="hold" nodeType="withEffect">
                                  <p:stCondLst>
                                    <p:cond delay="600"/>
                                  </p:stCondLst>
                                  <p:childTnLst>
                                    <p:animScale>
                                      <p:cBhvr>
                                        <p:cTn id="40" dur="500" fill="hold"/>
                                        <p:tgtEl>
                                          <p:spTgt spid="71"/>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75"/>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75"/>
                                        </p:tgtEl>
                                      </p:cBhvr>
                                      <p:by x="0" y="0"/>
                                    </p:animScale>
                                  </p:childTnLst>
                                </p:cTn>
                              </p:par>
                              <p:par>
                                <p:cTn id="45" presetID="1" presetClass="entr" presetSubtype="0" fill="hold" nodeType="withEffect">
                                  <p:stCondLst>
                                    <p:cond delay="600"/>
                                  </p:stCondLst>
                                  <p:childTnLst>
                                    <p:set>
                                      <p:cBhvr>
                                        <p:cTn id="46" dur="1" fill="hold">
                                          <p:stCondLst>
                                            <p:cond delay="499"/>
                                          </p:stCondLst>
                                        </p:cTn>
                                        <p:tgtEl>
                                          <p:spTgt spid="83"/>
                                        </p:tgtEl>
                                        <p:attrNameLst>
                                          <p:attrName>style.visibility</p:attrName>
                                        </p:attrNameLst>
                                      </p:cBhvr>
                                      <p:to>
                                        <p:strVal val="visible"/>
                                      </p:to>
                                    </p:set>
                                  </p:childTnLst>
                                </p:cTn>
                              </p:par>
                              <p:par>
                                <p:cTn id="47" presetID="6" presetClass="emph" presetSubtype="0" accel="100000" autoRev="1" fill="hold" nodeType="withEffect">
                                  <p:stCondLst>
                                    <p:cond delay="600"/>
                                  </p:stCondLst>
                                  <p:childTnLst>
                                    <p:animScale>
                                      <p:cBhvr>
                                        <p:cTn id="48" dur="500" fill="hold"/>
                                        <p:tgtEl>
                                          <p:spTgt spid="83"/>
                                        </p:tgtEl>
                                      </p:cBhvr>
                                      <p:by x="0" y="0"/>
                                    </p:animScale>
                                  </p:childTnLst>
                                </p:cTn>
                              </p:par>
                              <p:par>
                                <p:cTn id="49" presetID="1" presetClass="entr" presetSubtype="0" fill="hold" nodeType="withEffect">
                                  <p:stCondLst>
                                    <p:cond delay="500"/>
                                  </p:stCondLst>
                                  <p:childTnLst>
                                    <p:set>
                                      <p:cBhvr>
                                        <p:cTn id="50" dur="1" fill="hold">
                                          <p:stCondLst>
                                            <p:cond delay="499"/>
                                          </p:stCondLst>
                                        </p:cTn>
                                        <p:tgtEl>
                                          <p:spTgt spid="67"/>
                                        </p:tgtEl>
                                        <p:attrNameLst>
                                          <p:attrName>style.visibility</p:attrName>
                                        </p:attrNameLst>
                                      </p:cBhvr>
                                      <p:to>
                                        <p:strVal val="visible"/>
                                      </p:to>
                                    </p:set>
                                  </p:childTnLst>
                                </p:cTn>
                              </p:par>
                              <p:par>
                                <p:cTn id="51" presetID="6" presetClass="emph" presetSubtype="0" accel="100000" autoRev="1" fill="hold" nodeType="withEffect">
                                  <p:stCondLst>
                                    <p:cond delay="500"/>
                                  </p:stCondLst>
                                  <p:childTnLst>
                                    <p:animScale>
                                      <p:cBhvr>
                                        <p:cTn id="52" dur="500" fill="hold"/>
                                        <p:tgtEl>
                                          <p:spTgt spid="67"/>
                                        </p:tgtEl>
                                      </p:cBhvr>
                                      <p:by x="0" y="0"/>
                                    </p:animScale>
                                  </p:childTnLst>
                                </p:cTn>
                              </p:par>
                              <p:par>
                                <p:cTn id="53" presetID="1" presetClass="entr" presetSubtype="0" fill="hold" nodeType="withEffect">
                                  <p:stCondLst>
                                    <p:cond delay="500"/>
                                  </p:stCondLst>
                                  <p:childTnLst>
                                    <p:set>
                                      <p:cBhvr>
                                        <p:cTn id="54" dur="1" fill="hold">
                                          <p:stCondLst>
                                            <p:cond delay="499"/>
                                          </p:stCondLst>
                                        </p:cTn>
                                        <p:tgtEl>
                                          <p:spTgt spid="72"/>
                                        </p:tgtEl>
                                        <p:attrNameLst>
                                          <p:attrName>style.visibility</p:attrName>
                                        </p:attrNameLst>
                                      </p:cBhvr>
                                      <p:to>
                                        <p:strVal val="visible"/>
                                      </p:to>
                                    </p:set>
                                  </p:childTnLst>
                                </p:cTn>
                              </p:par>
                              <p:par>
                                <p:cTn id="55" presetID="6" presetClass="emph" presetSubtype="0" accel="100000" autoRev="1" fill="hold" nodeType="withEffect">
                                  <p:stCondLst>
                                    <p:cond delay="500"/>
                                  </p:stCondLst>
                                  <p:childTnLst>
                                    <p:animScale>
                                      <p:cBhvr>
                                        <p:cTn id="56" dur="500" fill="hold"/>
                                        <p:tgtEl>
                                          <p:spTgt spid="72"/>
                                        </p:tgtEl>
                                      </p:cBhvr>
                                      <p:by x="0" y="0"/>
                                    </p:animScale>
                                  </p:childTnLst>
                                </p:cTn>
                              </p:par>
                              <p:par>
                                <p:cTn id="57" presetID="1" presetClass="entr" presetSubtype="0" fill="hold" grpId="0" nodeType="withEffect">
                                  <p:stCondLst>
                                    <p:cond delay="500"/>
                                  </p:stCondLst>
                                  <p:childTnLst>
                                    <p:set>
                                      <p:cBhvr>
                                        <p:cTn id="58" dur="1" fill="hold">
                                          <p:stCondLst>
                                            <p:cond delay="499"/>
                                          </p:stCondLst>
                                        </p:cTn>
                                        <p:tgtEl>
                                          <p:spTgt spid="63"/>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63"/>
                                        </p:tgtEl>
                                      </p:cBhvr>
                                      <p:by x="0" y="0"/>
                                    </p:animScale>
                                  </p:childTnLst>
                                </p:cTn>
                              </p:par>
                              <p:par>
                                <p:cTn id="61" presetID="1" presetClass="entr" presetSubtype="0" fill="hold" nodeType="withEffect">
                                  <p:stCondLst>
                                    <p:cond delay="500"/>
                                  </p:stCondLst>
                                  <p:childTnLst>
                                    <p:set>
                                      <p:cBhvr>
                                        <p:cTn id="62" dur="1" fill="hold">
                                          <p:stCondLst>
                                            <p:cond delay="499"/>
                                          </p:stCondLst>
                                        </p:cTn>
                                        <p:tgtEl>
                                          <p:spTgt spid="73"/>
                                        </p:tgtEl>
                                        <p:attrNameLst>
                                          <p:attrName>style.visibility</p:attrName>
                                        </p:attrNameLst>
                                      </p:cBhvr>
                                      <p:to>
                                        <p:strVal val="visible"/>
                                      </p:to>
                                    </p:set>
                                  </p:childTnLst>
                                </p:cTn>
                              </p:par>
                              <p:par>
                                <p:cTn id="63" presetID="6" presetClass="emph" presetSubtype="0" accel="100000" autoRev="1" fill="hold" nodeType="withEffect">
                                  <p:stCondLst>
                                    <p:cond delay="500"/>
                                  </p:stCondLst>
                                  <p:childTnLst>
                                    <p:animScale>
                                      <p:cBhvr>
                                        <p:cTn id="64" dur="500" fill="hold"/>
                                        <p:tgtEl>
                                          <p:spTgt spid="73"/>
                                        </p:tgtEl>
                                      </p:cBhvr>
                                      <p:by x="0" y="0"/>
                                    </p:animScale>
                                  </p:childTnLst>
                                </p:cTn>
                              </p:par>
                              <p:par>
                                <p:cTn id="65" presetID="1" presetClass="entr" presetSubtype="0" fill="hold" nodeType="withEffect">
                                  <p:stCondLst>
                                    <p:cond delay="500"/>
                                  </p:stCondLst>
                                  <p:childTnLst>
                                    <p:set>
                                      <p:cBhvr>
                                        <p:cTn id="66" dur="1" fill="hold">
                                          <p:stCondLst>
                                            <p:cond delay="499"/>
                                          </p:stCondLst>
                                        </p:cTn>
                                        <p:tgtEl>
                                          <p:spTgt spid="79"/>
                                        </p:tgtEl>
                                        <p:attrNameLst>
                                          <p:attrName>style.visibility</p:attrName>
                                        </p:attrNameLst>
                                      </p:cBhvr>
                                      <p:to>
                                        <p:strVal val="visible"/>
                                      </p:to>
                                    </p:set>
                                  </p:childTnLst>
                                </p:cTn>
                              </p:par>
                              <p:par>
                                <p:cTn id="67" presetID="6" presetClass="emph" presetSubtype="0" accel="100000" autoRev="1" fill="hold" nodeType="withEffect">
                                  <p:stCondLst>
                                    <p:cond delay="500"/>
                                  </p:stCondLst>
                                  <p:childTnLst>
                                    <p:animScale>
                                      <p:cBhvr>
                                        <p:cTn id="68" dur="500" fill="hold"/>
                                        <p:tgtEl>
                                          <p:spTgt spid="79"/>
                                        </p:tgtEl>
                                      </p:cBhvr>
                                      <p:by x="0" y="0"/>
                                    </p:animScale>
                                  </p:childTnLst>
                                </p:cTn>
                              </p:par>
                              <p:par>
                                <p:cTn id="69" presetID="1" presetClass="entr" presetSubtype="0" fill="hold" nodeType="withEffect">
                                  <p:stCondLst>
                                    <p:cond delay="500"/>
                                  </p:stCondLst>
                                  <p:childTnLst>
                                    <p:set>
                                      <p:cBhvr>
                                        <p:cTn id="70" dur="1" fill="hold">
                                          <p:stCondLst>
                                            <p:cond delay="499"/>
                                          </p:stCondLst>
                                        </p:cTn>
                                        <p:tgtEl>
                                          <p:spTgt spid="76"/>
                                        </p:tgtEl>
                                        <p:attrNameLst>
                                          <p:attrName>style.visibility</p:attrName>
                                        </p:attrNameLst>
                                      </p:cBhvr>
                                      <p:to>
                                        <p:strVal val="visible"/>
                                      </p:to>
                                    </p:set>
                                  </p:childTnLst>
                                </p:cTn>
                              </p:par>
                              <p:par>
                                <p:cTn id="71" presetID="6" presetClass="emph" presetSubtype="0" accel="100000" autoRev="1" fill="hold" nodeType="withEffect">
                                  <p:stCondLst>
                                    <p:cond delay="500"/>
                                  </p:stCondLst>
                                  <p:childTnLst>
                                    <p:animScale>
                                      <p:cBhvr>
                                        <p:cTn id="72" dur="500" fill="hold"/>
                                        <p:tgtEl>
                                          <p:spTgt spid="76"/>
                                        </p:tgtEl>
                                      </p:cBhvr>
                                      <p:by x="0" y="0"/>
                                    </p:animScale>
                                  </p:childTnLst>
                                </p:cTn>
                              </p:par>
                              <p:par>
                                <p:cTn id="73" presetID="1" presetClass="entr" presetSubtype="0" fill="hold" nodeType="withEffect">
                                  <p:stCondLst>
                                    <p:cond delay="500"/>
                                  </p:stCondLst>
                                  <p:childTnLst>
                                    <p:set>
                                      <p:cBhvr>
                                        <p:cTn id="74" dur="1" fill="hold">
                                          <p:stCondLst>
                                            <p:cond delay="499"/>
                                          </p:stCondLst>
                                        </p:cTn>
                                        <p:tgtEl>
                                          <p:spTgt spid="6"/>
                                        </p:tgtEl>
                                        <p:attrNameLst>
                                          <p:attrName>style.visibility</p:attrName>
                                        </p:attrNameLst>
                                      </p:cBhvr>
                                      <p:to>
                                        <p:strVal val="visible"/>
                                      </p:to>
                                    </p:set>
                                  </p:childTnLst>
                                </p:cTn>
                              </p:par>
                              <p:par>
                                <p:cTn id="75" presetID="6" presetClass="emph" presetSubtype="0" accel="100000" autoRev="1" fill="hold" nodeType="withEffect">
                                  <p:stCondLst>
                                    <p:cond delay="500"/>
                                  </p:stCondLst>
                                  <p:childTnLst>
                                    <p:animScale>
                                      <p:cBhvr>
                                        <p:cTn id="76" dur="500" fill="hold"/>
                                        <p:tgtEl>
                                          <p:spTgt spid="6"/>
                                        </p:tgtEl>
                                      </p:cBhvr>
                                      <p:by x="0" y="0"/>
                                    </p:animScale>
                                  </p:childTnLst>
                                </p:cTn>
                              </p:par>
                              <p:par>
                                <p:cTn id="77" presetID="1" presetClass="entr" presetSubtype="0" fill="hold" nodeType="withEffect">
                                  <p:stCondLst>
                                    <p:cond delay="600"/>
                                  </p:stCondLst>
                                  <p:childTnLst>
                                    <p:set>
                                      <p:cBhvr>
                                        <p:cTn id="78" dur="1" fill="hold">
                                          <p:stCondLst>
                                            <p:cond delay="499"/>
                                          </p:stCondLst>
                                        </p:cTn>
                                        <p:tgtEl>
                                          <p:spTgt spid="84"/>
                                        </p:tgtEl>
                                        <p:attrNameLst>
                                          <p:attrName>style.visibility</p:attrName>
                                        </p:attrNameLst>
                                      </p:cBhvr>
                                      <p:to>
                                        <p:strVal val="visible"/>
                                      </p:to>
                                    </p:set>
                                  </p:childTnLst>
                                </p:cTn>
                              </p:par>
                              <p:par>
                                <p:cTn id="79" presetID="6" presetClass="emph" presetSubtype="0" accel="100000" autoRev="1" fill="hold" nodeType="withEffect">
                                  <p:stCondLst>
                                    <p:cond delay="600"/>
                                  </p:stCondLst>
                                  <p:childTnLst>
                                    <p:animScale>
                                      <p:cBhvr>
                                        <p:cTn id="80" dur="500" fill="hold"/>
                                        <p:tgtEl>
                                          <p:spTgt spid="84"/>
                                        </p:tgtEl>
                                      </p:cBhvr>
                                      <p:by x="0" y="0"/>
                                    </p:animScale>
                                  </p:childTnLst>
                                </p:cTn>
                              </p:par>
                              <p:par>
                                <p:cTn id="81" presetID="1" presetClass="entr" presetSubtype="0" fill="hold" nodeType="withEffect">
                                  <p:stCondLst>
                                    <p:cond delay="700"/>
                                  </p:stCondLst>
                                  <p:childTnLst>
                                    <p:set>
                                      <p:cBhvr>
                                        <p:cTn id="82" dur="1" fill="hold">
                                          <p:stCondLst>
                                            <p:cond delay="499"/>
                                          </p:stCondLst>
                                        </p:cTn>
                                        <p:tgtEl>
                                          <p:spTgt spid="74"/>
                                        </p:tgtEl>
                                        <p:attrNameLst>
                                          <p:attrName>style.visibility</p:attrName>
                                        </p:attrNameLst>
                                      </p:cBhvr>
                                      <p:to>
                                        <p:strVal val="visible"/>
                                      </p:to>
                                    </p:set>
                                  </p:childTnLst>
                                </p:cTn>
                              </p:par>
                              <p:par>
                                <p:cTn id="83" presetID="6" presetClass="emph" presetSubtype="0" accel="100000" autoRev="1" fill="hold" nodeType="withEffect">
                                  <p:stCondLst>
                                    <p:cond delay="700"/>
                                  </p:stCondLst>
                                  <p:childTnLst>
                                    <p:animScale>
                                      <p:cBhvr>
                                        <p:cTn id="84" dur="500" fill="hold"/>
                                        <p:tgtEl>
                                          <p:spTgt spid="74"/>
                                        </p:tgtEl>
                                      </p:cBhvr>
                                      <p:by x="0" y="0"/>
                                    </p:animScale>
                                  </p:childTnLst>
                                </p:cTn>
                              </p:par>
                              <p:par>
                                <p:cTn id="85" presetID="1" presetClass="entr" presetSubtype="0" fill="hold" nodeType="withEffect">
                                  <p:stCondLst>
                                    <p:cond delay="500"/>
                                  </p:stCondLst>
                                  <p:childTnLst>
                                    <p:set>
                                      <p:cBhvr>
                                        <p:cTn id="86" dur="1" fill="hold">
                                          <p:stCondLst>
                                            <p:cond delay="499"/>
                                          </p:stCondLst>
                                        </p:cTn>
                                        <p:tgtEl>
                                          <p:spTgt spid="70"/>
                                        </p:tgtEl>
                                        <p:attrNameLst>
                                          <p:attrName>style.visibility</p:attrName>
                                        </p:attrNameLst>
                                      </p:cBhvr>
                                      <p:to>
                                        <p:strVal val="visible"/>
                                      </p:to>
                                    </p:set>
                                  </p:childTnLst>
                                </p:cTn>
                              </p:par>
                              <p:par>
                                <p:cTn id="87" presetID="6" presetClass="emph" presetSubtype="0" accel="100000" autoRev="1" fill="hold" nodeType="withEffect">
                                  <p:stCondLst>
                                    <p:cond delay="500"/>
                                  </p:stCondLst>
                                  <p:childTnLst>
                                    <p:animScale>
                                      <p:cBhvr>
                                        <p:cTn id="88" dur="500" fill="hold"/>
                                        <p:tgtEl>
                                          <p:spTgt spid="70"/>
                                        </p:tgtEl>
                                      </p:cBhvr>
                                      <p:by x="0" y="0"/>
                                    </p:animScale>
                                  </p:childTnLst>
                                </p:cTn>
                              </p:par>
                              <p:par>
                                <p:cTn id="89" presetID="1" presetClass="entr" presetSubtype="0" fill="hold" nodeType="withEffect">
                                  <p:stCondLst>
                                    <p:cond delay="500"/>
                                  </p:stCondLst>
                                  <p:childTnLst>
                                    <p:set>
                                      <p:cBhvr>
                                        <p:cTn id="90" dur="1" fill="hold">
                                          <p:stCondLst>
                                            <p:cond delay="499"/>
                                          </p:stCondLst>
                                        </p:cTn>
                                        <p:tgtEl>
                                          <p:spTgt spid="86"/>
                                        </p:tgtEl>
                                        <p:attrNameLst>
                                          <p:attrName>style.visibility</p:attrName>
                                        </p:attrNameLst>
                                      </p:cBhvr>
                                      <p:to>
                                        <p:strVal val="visible"/>
                                      </p:to>
                                    </p:set>
                                  </p:childTnLst>
                                </p:cTn>
                              </p:par>
                              <p:par>
                                <p:cTn id="91" presetID="6" presetClass="emph" presetSubtype="0" accel="100000" autoRev="1" fill="hold" nodeType="withEffect">
                                  <p:stCondLst>
                                    <p:cond delay="500"/>
                                  </p:stCondLst>
                                  <p:childTnLst>
                                    <p:animScale>
                                      <p:cBhvr>
                                        <p:cTn id="92" dur="500" fill="hold"/>
                                        <p:tgtEl>
                                          <p:spTgt spid="86"/>
                                        </p:tgtEl>
                                      </p:cBhvr>
                                      <p:by x="0" y="0"/>
                                    </p:animScale>
                                  </p:childTnLst>
                                </p:cTn>
                              </p:par>
                              <p:par>
                                <p:cTn id="93" presetID="1" presetClass="entr" presetSubtype="0" fill="hold" nodeType="withEffect">
                                  <p:stCondLst>
                                    <p:cond delay="500"/>
                                  </p:stCondLst>
                                  <p:childTnLst>
                                    <p:set>
                                      <p:cBhvr>
                                        <p:cTn id="94" dur="1" fill="hold">
                                          <p:stCondLst>
                                            <p:cond delay="499"/>
                                          </p:stCondLst>
                                        </p:cTn>
                                        <p:tgtEl>
                                          <p:spTgt spid="5"/>
                                        </p:tgtEl>
                                        <p:attrNameLst>
                                          <p:attrName>style.visibility</p:attrName>
                                        </p:attrNameLst>
                                      </p:cBhvr>
                                      <p:to>
                                        <p:strVal val="visible"/>
                                      </p:to>
                                    </p:set>
                                  </p:childTnLst>
                                </p:cTn>
                              </p:par>
                              <p:par>
                                <p:cTn id="95" presetID="6" presetClass="emph" presetSubtype="0" accel="100000" autoRev="1" fill="hold" nodeType="withEffect">
                                  <p:stCondLst>
                                    <p:cond delay="500"/>
                                  </p:stCondLst>
                                  <p:childTnLst>
                                    <p:animScale>
                                      <p:cBhvr>
                                        <p:cTn id="96" dur="500" fill="hold"/>
                                        <p:tgtEl>
                                          <p:spTgt spid="5"/>
                                        </p:tgtEl>
                                      </p:cBhvr>
                                      <p:by x="0" y="0"/>
                                    </p:animScale>
                                  </p:childTnLst>
                                </p:cTn>
                              </p:par>
                              <p:par>
                                <p:cTn id="97" presetID="1" presetClass="entr" presetSubtype="0" fill="hold" nodeType="withEffect">
                                  <p:stCondLst>
                                    <p:cond delay="500"/>
                                  </p:stCondLst>
                                  <p:childTnLst>
                                    <p:set>
                                      <p:cBhvr>
                                        <p:cTn id="98" dur="1" fill="hold">
                                          <p:stCondLst>
                                            <p:cond delay="499"/>
                                          </p:stCondLst>
                                        </p:cTn>
                                        <p:tgtEl>
                                          <p:spTgt spid="4"/>
                                        </p:tgtEl>
                                        <p:attrNameLst>
                                          <p:attrName>style.visibility</p:attrName>
                                        </p:attrNameLst>
                                      </p:cBhvr>
                                      <p:to>
                                        <p:strVal val="visible"/>
                                      </p:to>
                                    </p:set>
                                  </p:childTnLst>
                                </p:cTn>
                              </p:par>
                              <p:par>
                                <p:cTn id="99" presetID="6" presetClass="emph" presetSubtype="0" accel="100000" autoRev="1" fill="hold" nodeType="withEffect">
                                  <p:stCondLst>
                                    <p:cond delay="500"/>
                                  </p:stCondLst>
                                  <p:childTnLst>
                                    <p:animScale>
                                      <p:cBhvr>
                                        <p:cTn id="100" dur="500" fill="hold"/>
                                        <p:tgtEl>
                                          <p:spTgt spid="4"/>
                                        </p:tgtEl>
                                      </p:cBhvr>
                                      <p:by x="0" y="0"/>
                                    </p:animScale>
                                  </p:childTnLst>
                                </p:cTn>
                              </p:par>
                              <p:par>
                                <p:cTn id="101" presetID="1" presetClass="entr" presetSubtype="0" fill="hold" nodeType="withEffect">
                                  <p:stCondLst>
                                    <p:cond delay="700"/>
                                  </p:stCondLst>
                                  <p:childTnLst>
                                    <p:set>
                                      <p:cBhvr>
                                        <p:cTn id="102" dur="1" fill="hold">
                                          <p:stCondLst>
                                            <p:cond delay="499"/>
                                          </p:stCondLst>
                                        </p:cTn>
                                        <p:tgtEl>
                                          <p:spTgt spid="10"/>
                                        </p:tgtEl>
                                        <p:attrNameLst>
                                          <p:attrName>style.visibility</p:attrName>
                                        </p:attrNameLst>
                                      </p:cBhvr>
                                      <p:to>
                                        <p:strVal val="visible"/>
                                      </p:to>
                                    </p:set>
                                  </p:childTnLst>
                                </p:cTn>
                              </p:par>
                              <p:par>
                                <p:cTn id="103" presetID="6" presetClass="emph" presetSubtype="0" accel="100000" autoRev="1" fill="hold" nodeType="withEffect">
                                  <p:stCondLst>
                                    <p:cond delay="700"/>
                                  </p:stCondLst>
                                  <p:childTnLst>
                                    <p:animScale>
                                      <p:cBhvr>
                                        <p:cTn id="104" dur="500" fill="hold"/>
                                        <p:tgtEl>
                                          <p:spTgt spid="10"/>
                                        </p:tgtEl>
                                      </p:cBhvr>
                                      <p:by x="0" y="0"/>
                                    </p:animScale>
                                  </p:childTnLst>
                                </p:cTn>
                              </p:par>
                              <p:par>
                                <p:cTn id="105" presetID="1" presetClass="entr" presetSubtype="0" fill="hold" nodeType="withEffect">
                                  <p:stCondLst>
                                    <p:cond delay="500"/>
                                  </p:stCondLst>
                                  <p:childTnLst>
                                    <p:set>
                                      <p:cBhvr>
                                        <p:cTn id="106" dur="1" fill="hold">
                                          <p:stCondLst>
                                            <p:cond delay="499"/>
                                          </p:stCondLst>
                                        </p:cTn>
                                        <p:tgtEl>
                                          <p:spTgt spid="97"/>
                                        </p:tgtEl>
                                        <p:attrNameLst>
                                          <p:attrName>style.visibility</p:attrName>
                                        </p:attrNameLst>
                                      </p:cBhvr>
                                      <p:to>
                                        <p:strVal val="visible"/>
                                      </p:to>
                                    </p:set>
                                  </p:childTnLst>
                                </p:cTn>
                              </p:par>
                              <p:par>
                                <p:cTn id="107" presetID="6" presetClass="emph" presetSubtype="0" accel="100000" autoRev="1" fill="hold" nodeType="withEffect">
                                  <p:stCondLst>
                                    <p:cond delay="500"/>
                                  </p:stCondLst>
                                  <p:childTnLst>
                                    <p:animScale>
                                      <p:cBhvr>
                                        <p:cTn id="108" dur="500" fill="hold"/>
                                        <p:tgtEl>
                                          <p:spTgt spid="97"/>
                                        </p:tgtEl>
                                      </p:cBhvr>
                                      <p:by x="0" y="0"/>
                                    </p:animScale>
                                  </p:childTnLst>
                                </p:cTn>
                              </p:par>
                              <p:par>
                                <p:cTn id="109" presetID="1" presetClass="entr" presetSubtype="0" fill="hold" nodeType="withEffect">
                                  <p:stCondLst>
                                    <p:cond delay="700"/>
                                  </p:stCondLst>
                                  <p:childTnLst>
                                    <p:set>
                                      <p:cBhvr>
                                        <p:cTn id="110" dur="1" fill="hold">
                                          <p:stCondLst>
                                            <p:cond delay="499"/>
                                          </p:stCondLst>
                                        </p:cTn>
                                        <p:tgtEl>
                                          <p:spTgt spid="2"/>
                                        </p:tgtEl>
                                        <p:attrNameLst>
                                          <p:attrName>style.visibility</p:attrName>
                                        </p:attrNameLst>
                                      </p:cBhvr>
                                      <p:to>
                                        <p:strVal val="visible"/>
                                      </p:to>
                                    </p:set>
                                  </p:childTnLst>
                                </p:cTn>
                              </p:par>
                              <p:par>
                                <p:cTn id="111" presetID="6" presetClass="emph" presetSubtype="0" accel="100000" autoRev="1" fill="hold" nodeType="withEffect">
                                  <p:stCondLst>
                                    <p:cond delay="700"/>
                                  </p:stCondLst>
                                  <p:childTnLst>
                                    <p:animScale>
                                      <p:cBhvr>
                                        <p:cTn id="112" dur="500" fill="hold"/>
                                        <p:tgtEl>
                                          <p:spTgt spid="2"/>
                                        </p:tgtEl>
                                      </p:cBhvr>
                                      <p:by x="0" y="0"/>
                                    </p:animScale>
                                  </p:childTnLst>
                                </p:cTn>
                              </p:par>
                              <p:par>
                                <p:cTn id="113" presetID="1" presetClass="entr" presetSubtype="0" fill="hold" nodeType="withEffect">
                                  <p:stCondLst>
                                    <p:cond delay="50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nodeType="withEffect">
                                  <p:stCondLst>
                                    <p:cond delay="500"/>
                                  </p:stCondLst>
                                  <p:childTnLst>
                                    <p:animScale>
                                      <p:cBhvr>
                                        <p:cTn id="116" dur="500" fill="hold"/>
                                        <p:tgtEl>
                                          <p:spTgt spid="87"/>
                                        </p:tgtEl>
                                      </p:cBhvr>
                                      <p:by x="0" y="0"/>
                                    </p:animScale>
                                  </p:childTnLst>
                                </p:cTn>
                              </p:par>
                              <p:par>
                                <p:cTn id="117" presetID="2" presetClass="entr" presetSubtype="8" decel="100000" fill="hold" nodeType="withEffect">
                                  <p:stCondLst>
                                    <p:cond delay="50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0-#ppt_w/2"/>
                                          </p:val>
                                        </p:tav>
                                        <p:tav tm="100000">
                                          <p:val>
                                            <p:strVal val="#ppt_x"/>
                                          </p:val>
                                        </p:tav>
                                      </p:tavLst>
                                    </p:anim>
                                    <p:anim calcmode="lin" valueType="num">
                                      <p:cBhvr additive="base">
                                        <p:cTn id="1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44" y="1441753"/>
            <a:ext cx="5491472" cy="3086093"/>
          </a:xfrm>
          <a:prstGeom prst="rect">
            <a:avLst/>
          </a:prstGeom>
        </p:spPr>
      </p:pic>
      <p:sp>
        <p:nvSpPr>
          <p:cNvPr id="8" name="Rectangular Callout 7"/>
          <p:cNvSpPr/>
          <p:nvPr/>
        </p:nvSpPr>
        <p:spPr>
          <a:xfrm>
            <a:off x="1918683" y="1949550"/>
            <a:ext cx="2026334" cy="932603"/>
          </a:xfrm>
          <a:prstGeom prst="wedgeRectCallout">
            <a:avLst>
              <a:gd name="adj1" fmla="val -72262"/>
              <a:gd name="adj2" fmla="val 2986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stretch>
            <a:fillRect/>
          </a:stretch>
        </p:blipFill>
        <p:spPr>
          <a:xfrm>
            <a:off x="1340044" y="3378001"/>
            <a:ext cx="5062666" cy="3055057"/>
          </a:xfrm>
          <a:prstGeom prst="rect">
            <a:avLst/>
          </a:prstGeom>
        </p:spPr>
      </p:pic>
      <p:sp>
        <p:nvSpPr>
          <p:cNvPr id="19" name="Rectangle 18"/>
          <p:cNvSpPr/>
          <p:nvPr/>
        </p:nvSpPr>
        <p:spPr bwMode="auto">
          <a:xfrm>
            <a:off x="6711883" y="2572521"/>
            <a:ext cx="4779912" cy="2087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Natural language query—ask questions of your data more naturally</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Cortana integration—allows you to access your data from Windows 10</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Quick insights—auto discover  patterns and insights in your data </a:t>
            </a:r>
          </a:p>
        </p:txBody>
      </p:sp>
      <p:grpSp>
        <p:nvGrpSpPr>
          <p:cNvPr id="20" name="Group 19"/>
          <p:cNvGrpSpPr/>
          <p:nvPr/>
        </p:nvGrpSpPr>
        <p:grpSpPr>
          <a:xfrm>
            <a:off x="6675437" y="2680033"/>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64024"/>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48014"/>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18" name="TextBox 17"/>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Experience your data in new ways</a:t>
            </a:r>
          </a:p>
        </p:txBody>
      </p:sp>
    </p:spTree>
    <p:extLst>
      <p:ext uri="{BB962C8B-B14F-4D97-AF65-F5344CB8AC3E}">
        <p14:creationId xmlns:p14="http://schemas.microsoft.com/office/powerpoint/2010/main" val="11180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accel="50000" decel="50000" fill="hold" nodeType="withEffect">
                                  <p:stCondLst>
                                    <p:cond delay="500"/>
                                  </p:stCondLst>
                                  <p:childTnLst>
                                    <p:animMotion origin="layout" path="M -0.03064 3.51339E-6 L 1.6773E-6 3.51339E-6 " pathEditMode="relative" rAng="0" ptsTypes="AA">
                                      <p:cBhvr>
                                        <p:cTn id="25" dur="500" fill="hold"/>
                                        <p:tgtEl>
                                          <p:spTgt spid="20"/>
                                        </p:tgtEl>
                                        <p:attrNameLst>
                                          <p:attrName>ppt_x</p:attrName>
                                          <p:attrName>ppt_y</p:attrName>
                                        </p:attrNameLst>
                                      </p:cBhvr>
                                      <p:rCtr x="1532" y="0"/>
                                    </p:animMotion>
                                  </p:childTnLst>
                                </p:cTn>
                              </p:par>
                              <p:par>
                                <p:cTn id="26" presetID="10" presetClass="entr" presetSubtype="0"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63" presetClass="path" presetSubtype="0" accel="50000" decel="50000" fill="hold" nodeType="withEffect">
                                  <p:stCondLst>
                                    <p:cond delay="750"/>
                                  </p:stCondLst>
                                  <p:childTnLst>
                                    <p:animMotion origin="layout" path="M -0.03064 2.36042E-6 L 1.6773E-6 2.36042E-6 " pathEditMode="relative" rAng="0" ptsTypes="AA">
                                      <p:cBhvr>
                                        <p:cTn id="30" dur="500" fill="hold"/>
                                        <p:tgtEl>
                                          <p:spTgt spid="23"/>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3" presetClass="path" presetSubtype="0" accel="50000" decel="50000" fill="hold" nodeType="withEffect">
                                  <p:stCondLst>
                                    <p:cond delay="1000"/>
                                  </p:stCondLst>
                                  <p:childTnLst>
                                    <p:animMotion origin="layout" path="M -0.03064 1.20744E-6 L 1.6773E-6 1.20744E-6 " pathEditMode="relative" rAng="0" ptsTypes="AA">
                                      <p:cBhvr>
                                        <p:cTn id="35" dur="500" fill="hold"/>
                                        <p:tgtEl>
                                          <p:spTgt spid="26"/>
                                        </p:tgtEl>
                                        <p:attrNameLst>
                                          <p:attrName>ppt_x</p:attrName>
                                          <p:attrName>ppt_y</p:attrName>
                                        </p:attrNameLst>
                                      </p:cBhvr>
                                      <p:rCtr x="1532" y="0"/>
                                    </p:animMotion>
                                  </p:childTnLst>
                                </p:cTn>
                              </p:par>
                            </p:childTnLst>
                          </p:cTn>
                        </p:par>
                        <p:par>
                          <p:cTn id="36" fill="hold">
                            <p:stCondLst>
                              <p:cond delay="2250"/>
                            </p:stCondLst>
                            <p:childTnLst>
                              <p:par>
                                <p:cTn id="37" presetID="1" presetClass="entr" presetSubtype="0" fill="hold" grpId="0" nodeType="afterEffect">
                                  <p:stCondLst>
                                    <p:cond delay="0"/>
                                  </p:stCondLst>
                                  <p:childTnLst>
                                    <p:set>
                                      <p:cBhvr>
                                        <p:cTn id="38" dur="1" fill="hold">
                                          <p:stCondLst>
                                            <p:cond delay="499"/>
                                          </p:stCondLst>
                                        </p:cTn>
                                        <p:tgtEl>
                                          <p:spTgt spid="8"/>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772042" y="2554946"/>
            <a:ext cx="4322711" cy="2862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View Excel spreadsheets through support for Excel Online</a:t>
            </a:r>
          </a:p>
        </p:txBody>
      </p:sp>
      <p:grpSp>
        <p:nvGrpSpPr>
          <p:cNvPr id="20" name="Group 19"/>
          <p:cNvGrpSpPr/>
          <p:nvPr/>
        </p:nvGrpSpPr>
        <p:grpSpPr>
          <a:xfrm>
            <a:off x="6675437" y="2650427"/>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34418"/>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18408"/>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9" name="Group 28"/>
          <p:cNvGrpSpPr/>
          <p:nvPr/>
        </p:nvGrpSpPr>
        <p:grpSpPr>
          <a:xfrm>
            <a:off x="6675437" y="4702396"/>
            <a:ext cx="384467" cy="384467"/>
            <a:chOff x="8431377" y="-766784"/>
            <a:chExt cx="457200" cy="457200"/>
          </a:xfrm>
          <a:solidFill>
            <a:srgbClr val="0072C6"/>
          </a:solidFill>
        </p:grpSpPr>
        <p:sp>
          <p:nvSpPr>
            <p:cNvPr id="3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3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51" y="1697653"/>
            <a:ext cx="4599680" cy="2705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84" y="3718885"/>
            <a:ext cx="4670721" cy="2708922"/>
          </a:xfrm>
          <a:prstGeom prst="rect">
            <a:avLst/>
          </a:prstGeom>
        </p:spPr>
      </p:pic>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Seamless integration with Office 365</a:t>
            </a:r>
          </a:p>
        </p:txBody>
      </p:sp>
    </p:spTree>
    <p:extLst>
      <p:ext uri="{BB962C8B-B14F-4D97-AF65-F5344CB8AC3E}">
        <p14:creationId xmlns:p14="http://schemas.microsoft.com/office/powerpoint/2010/main" val="2020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accel="50000" decel="50000" fill="hold" nodeType="withEffect">
                                  <p:stCondLst>
                                    <p:cond delay="500"/>
                                  </p:stCondLst>
                                  <p:childTnLst>
                                    <p:animMotion origin="layout" path="M -0.03064 -1.14843E-6 L 1.6773E-6 -1.14843E-6 " pathEditMode="relative" rAng="0" ptsTypes="AA">
                                      <p:cBhvr>
                                        <p:cTn id="28" dur="500" fill="hold"/>
                                        <p:tgtEl>
                                          <p:spTgt spid="20"/>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750"/>
                                  </p:stCondLst>
                                  <p:childTnLst>
                                    <p:animMotion origin="layout" path="M -0.03064 4.66182E-6 L 1.6773E-6 4.66182E-6 " pathEditMode="relative" rAng="0" ptsTypes="AA">
                                      <p:cBhvr>
                                        <p:cTn id="33" dur="500" fill="hold"/>
                                        <p:tgtEl>
                                          <p:spTgt spid="23"/>
                                        </p:tgtEl>
                                        <p:attrNameLst>
                                          <p:attrName>ppt_x</p:attrName>
                                          <p:attrName>ppt_y</p:attrName>
                                        </p:attrNameLst>
                                      </p:cBhvr>
                                      <p:rCtr x="1532" y="0"/>
                                    </p:animMotion>
                                  </p:childTnLst>
                                </p:cTn>
                              </p:par>
                              <p:par>
                                <p:cTn id="34" presetID="10" presetClass="entr" presetSubtype="0" fill="hold" nodeType="withEffect">
                                  <p:stCondLst>
                                    <p:cond delay="10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63" presetClass="path" presetSubtype="0" accel="50000" decel="50000" fill="hold" nodeType="withEffect">
                                  <p:stCondLst>
                                    <p:cond delay="1000"/>
                                  </p:stCondLst>
                                  <p:childTnLst>
                                    <p:animMotion origin="layout" path="M -0.03064 3.50885E-6 L 1.6773E-6 3.50885E-6 " pathEditMode="relative" rAng="0" ptsTypes="AA">
                                      <p:cBhvr>
                                        <p:cTn id="38" dur="500" fill="hold"/>
                                        <p:tgtEl>
                                          <p:spTgt spid="26"/>
                                        </p:tgtEl>
                                        <p:attrNameLst>
                                          <p:attrName>ppt_x</p:attrName>
                                          <p:attrName>ppt_y</p:attrName>
                                        </p:attrNameLst>
                                      </p:cBhvr>
                                      <p:rCtr x="1532" y="0"/>
                                    </p:animMotion>
                                  </p:childTnLst>
                                </p:cTn>
                              </p:par>
                              <p:par>
                                <p:cTn id="39" presetID="10" presetClass="entr" presetSubtype="0" fill="hold" nodeType="withEffect">
                                  <p:stCondLst>
                                    <p:cond delay="1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63" presetClass="path" presetSubtype="0" accel="50000" decel="50000" fill="hold" nodeType="withEffect">
                                  <p:stCondLst>
                                    <p:cond delay="1250"/>
                                  </p:stCondLst>
                                  <p:childTnLst>
                                    <p:animMotion origin="layout" path="M -0.03064 2.35588E-6 L 1.6773E-6 2.35588E-6 " pathEditMode="relative" rAng="0" ptsTypes="AA">
                                      <p:cBhvr>
                                        <p:cTn id="43" dur="500" fill="hold"/>
                                        <p:tgtEl>
                                          <p:spTgt spid="2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p>
        </p:txBody>
      </p:sp>
    </p:spTree>
    <p:extLst>
      <p:ext uri="{BB962C8B-B14F-4D97-AF65-F5344CB8AC3E}">
        <p14:creationId xmlns:p14="http://schemas.microsoft.com/office/powerpoint/2010/main" val="20402630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01775" y="320492"/>
            <a:ext cx="12133819" cy="800193"/>
          </a:xfrm>
          <a:prstGeom prst="rect">
            <a:avLst/>
          </a:prstGeom>
          <a:noFill/>
        </p:spPr>
        <p:txBody>
          <a:bodyPr wrap="square" lIns="146283" tIns="91427" rIns="146283" bIns="91427"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Powerful self-service analysis</a:t>
            </a:r>
          </a:p>
        </p:txBody>
      </p:sp>
      <p:grpSp>
        <p:nvGrpSpPr>
          <p:cNvPr id="11" name="Group 10"/>
          <p:cNvGrpSpPr/>
          <p:nvPr/>
        </p:nvGrpSpPr>
        <p:grpSpPr>
          <a:xfrm>
            <a:off x="262410" y="4183063"/>
            <a:ext cx="11899428" cy="2514600"/>
            <a:chOff x="262410" y="4183063"/>
            <a:chExt cx="11899428" cy="2514600"/>
          </a:xfrm>
        </p:grpSpPr>
        <p:sp>
          <p:nvSpPr>
            <p:cNvPr id="50" name="Rectangular Callout 49"/>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51" name="Rectangular Callout 50"/>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 name="TextBox 1"/>
            <p:cNvSpPr txBox="1"/>
            <p:nvPr/>
          </p:nvSpPr>
          <p:spPr>
            <a:xfrm>
              <a:off x="1442663" y="4944840"/>
              <a:ext cx="5515061" cy="1535763"/>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a:p>
              <a:pPr algn="r" defTabSz="932563">
                <a:lnSpc>
                  <a:spcPct val="90000"/>
                </a:lnSpc>
                <a:spcAft>
                  <a:spcPts val="600"/>
                </a:spcAft>
              </a:pPr>
              <a:r>
                <a:rPr lang="en-US" sz="2000" dirty="0"/>
                <a:t>Visual drag-and-drop </a:t>
              </a:r>
              <a:br>
                <a:rPr lang="en-US" sz="2000" dirty="0"/>
              </a:br>
              <a:r>
                <a:rPr lang="en-US" sz="2000" dirty="0"/>
                <a:t>data exploration and interactive </a:t>
              </a:r>
              <a:br>
                <a:rPr lang="en-US" sz="2000" dirty="0"/>
              </a:br>
              <a:r>
                <a:rPr lang="en-US" sz="2000" dirty="0"/>
                <a:t>reporting on a freeform canvas </a:t>
              </a:r>
            </a:p>
          </p:txBody>
        </p:sp>
      </p:grpSp>
      <p:grpSp>
        <p:nvGrpSpPr>
          <p:cNvPr id="12" name="Group 11"/>
          <p:cNvGrpSpPr/>
          <p:nvPr/>
        </p:nvGrpSpPr>
        <p:grpSpPr>
          <a:xfrm>
            <a:off x="279400" y="1557903"/>
            <a:ext cx="11921803" cy="3183733"/>
            <a:chOff x="279400" y="1557903"/>
            <a:chExt cx="11921803" cy="3183733"/>
          </a:xfrm>
        </p:grpSpPr>
        <p:grpSp>
          <p:nvGrpSpPr>
            <p:cNvPr id="10" name="Group 9"/>
            <p:cNvGrpSpPr/>
            <p:nvPr/>
          </p:nvGrpSpPr>
          <p:grpSpPr>
            <a:xfrm>
              <a:off x="279400" y="1557903"/>
              <a:ext cx="11921803" cy="2514600"/>
              <a:chOff x="279400" y="1557903"/>
              <a:chExt cx="11921803" cy="2514600"/>
            </a:xfrm>
          </p:grpSpPr>
          <p:sp>
            <p:nvSpPr>
              <p:cNvPr id="20" name="Rectangular Callout 19"/>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31" name="TextBox 30"/>
              <p:cNvSpPr txBox="1"/>
              <p:nvPr/>
            </p:nvSpPr>
            <p:spPr>
              <a:xfrm>
                <a:off x="5353161" y="1605513"/>
                <a:ext cx="5051088" cy="1535763"/>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a:p>
                <a:pPr defTabSz="932563">
                  <a:lnSpc>
                    <a:spcPct val="90000"/>
                  </a:lnSpc>
                  <a:spcAft>
                    <a:spcPts val="600"/>
                  </a:spcAft>
                </a:pPr>
                <a:r>
                  <a:rPr lang="en-US" sz="2000" dirty="0"/>
                  <a:t>Ad-hoc analysis for blending structured and unstructured data together for analysis in familiar spreadsheets</a:t>
                </a:r>
              </a:p>
            </p:txBody>
          </p:sp>
          <p:sp>
            <p:nvSpPr>
              <p:cNvPr id="49" name="Rectangular Callout 48"/>
              <p:cNvSpPr/>
              <p:nvPr/>
            </p:nvSpPr>
            <p:spPr>
              <a:xfrm>
                <a:off x="301775" y="155979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grpSp>
          <p:nvGrpSpPr>
            <p:cNvPr id="26" name="Group 25"/>
            <p:cNvGrpSpPr>
              <a:grpSpLocks noChangeAspect="1"/>
            </p:cNvGrpSpPr>
            <p:nvPr/>
          </p:nvGrpSpPr>
          <p:grpSpPr>
            <a:xfrm>
              <a:off x="468087" y="1757894"/>
              <a:ext cx="4885074" cy="2983742"/>
              <a:chOff x="4519299" y="1124602"/>
              <a:chExt cx="7583977" cy="4759256"/>
            </a:xfrm>
            <a:effectLst/>
          </p:grpSpPr>
          <p:pic>
            <p:nvPicPr>
              <p:cNvPr id="27" name="Picture 26"/>
              <p:cNvPicPr>
                <a:picLocks noChangeAspect="1"/>
              </p:cNvPicPr>
              <p:nvPr/>
            </p:nvPicPr>
            <p:blipFill rotWithShape="1">
              <a:blip r:embed="rId3"/>
              <a:srcRect t="347" r="54572" b="8450"/>
              <a:stretch/>
            </p:blipFill>
            <p:spPr>
              <a:xfrm>
                <a:off x="4519299" y="1125758"/>
                <a:ext cx="7583977" cy="4758100"/>
              </a:xfrm>
              <a:prstGeom prst="rect">
                <a:avLst/>
              </a:prstGeom>
              <a:ln>
                <a:noFill/>
              </a:ln>
              <a:effectLst/>
            </p:spPr>
          </p:pic>
          <p:pic>
            <p:nvPicPr>
              <p:cNvPr id="28" name="Picture 27"/>
              <p:cNvPicPr>
                <a:picLocks noChangeAspect="1"/>
              </p:cNvPicPr>
              <p:nvPr/>
            </p:nvPicPr>
            <p:blipFill>
              <a:blip r:embed="rId4"/>
              <a:stretch>
                <a:fillRect/>
              </a:stretch>
            </p:blipFill>
            <p:spPr>
              <a:xfrm>
                <a:off x="4519299" y="1124602"/>
                <a:ext cx="7583977" cy="4759256"/>
              </a:xfrm>
              <a:prstGeom prst="rect">
                <a:avLst/>
              </a:prstGeom>
              <a:ln>
                <a:noFill/>
              </a:ln>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123" y="1791857"/>
                <a:ext cx="2165817" cy="3314734"/>
              </a:xfrm>
              <a:prstGeom prst="rect">
                <a:avLst/>
              </a:prstGeom>
              <a:ln>
                <a:noFill/>
              </a:ln>
              <a:effectLst>
                <a:outerShdw blurRad="292100" dist="139700" dir="2700000" algn="tl" rotWithShape="0">
                  <a:srgbClr val="333333">
                    <a:alpha val="65000"/>
                  </a:srgbClr>
                </a:outerShdw>
              </a:effectLst>
            </p:spPr>
          </p:pic>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360" y="3628820"/>
            <a:ext cx="5035078" cy="2832232"/>
          </a:xfrm>
          <a:prstGeom prst="rect">
            <a:avLst/>
          </a:prstGeom>
          <a:ln w="3175">
            <a:solidFill>
              <a:schemeClr val="bg1">
                <a:lumMod val="75000"/>
              </a:schemeClr>
            </a:solidFill>
          </a:ln>
          <a:effectLst/>
        </p:spPr>
      </p:pic>
    </p:spTree>
    <p:extLst>
      <p:ext uri="{BB962C8B-B14F-4D97-AF65-F5344CB8AC3E}">
        <p14:creationId xmlns:p14="http://schemas.microsoft.com/office/powerpoint/2010/main" val="24063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500"/>
                                  </p:stCondLst>
                                  <p:childTnLst>
                                    <p:animMotion origin="layout" path="M 2.91805E-6 4.9478E-6 L -0.05106 4.9478E-6 " pathEditMode="relative" rAng="0" ptsTypes="AA">
                                      <p:cBhvr>
                                        <p:cTn id="9" dur="750" spd="-100000" fill="hold"/>
                                        <p:tgtEl>
                                          <p:spTgt spid="12"/>
                                        </p:tgtEl>
                                        <p:attrNameLst>
                                          <p:attrName>ppt_x</p:attrName>
                                          <p:attrName>ppt_y</p:attrName>
                                        </p:attrNameLst>
                                      </p:cBhvr>
                                      <p:rCtr x="-2553" y="0"/>
                                    </p:animMotion>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1000"/>
                                  </p:stCondLst>
                                  <p:childTnLst>
                                    <p:animMotion origin="layout" path="M 1.1565E-6 8.67E-7 L 0.04876 8.67E-7 " pathEditMode="relative" rAng="0" ptsTypes="AA">
                                      <p:cBhvr>
                                        <p:cTn id="14" dur="750" spd="-100000" fill="hold"/>
                                        <p:tgtEl>
                                          <p:spTgt spid="11"/>
                                        </p:tgtEl>
                                        <p:attrNameLst>
                                          <p:attrName>ppt_x</p:attrName>
                                          <p:attrName>ppt_y</p:attrName>
                                        </p:attrNameLst>
                                      </p:cBhvr>
                                      <p:rCtr x="2438" y="0"/>
                                    </p:animMotion>
                                  </p:childTnLst>
                                </p:cTn>
                              </p:par>
                              <p:par>
                                <p:cTn id="15" presetID="10"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63" presetClass="path" presetSubtype="0" decel="100000" fill="hold" nodeType="withEffect">
                                  <p:stCondLst>
                                    <p:cond delay="1000"/>
                                  </p:stCondLst>
                                  <p:childTnLst>
                                    <p:animMotion origin="layout" path="M 1.1565E-6 8.67E-7 L 0.04876 8.67E-7 " pathEditMode="relative" rAng="0" ptsTypes="AA">
                                      <p:cBhvr>
                                        <p:cTn id="19" dur="750" spd="-100000" fill="hold"/>
                                        <p:tgtEl>
                                          <p:spTgt spid="25"/>
                                        </p:tgtEl>
                                        <p:attrNameLst>
                                          <p:attrName>ppt_x</p:attrName>
                                          <p:attrName>ppt_y</p:attrName>
                                        </p:attrNameLst>
                                      </p:cBhvr>
                                      <p:rCtr x="2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2072"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grpSp>
        <p:nvGrpSpPr>
          <p:cNvPr id="159" name="Group 158"/>
          <p:cNvGrpSpPr/>
          <p:nvPr/>
        </p:nvGrpSpPr>
        <p:grpSpPr>
          <a:xfrm>
            <a:off x="299708" y="3782917"/>
            <a:ext cx="1397648" cy="1088716"/>
            <a:chOff x="2135016" y="4705574"/>
            <a:chExt cx="1370368" cy="1067466"/>
          </a:xfrm>
        </p:grpSpPr>
        <p:sp>
          <p:nvSpPr>
            <p:cNvPr id="160" name="TextBox 159"/>
            <p:cNvSpPr txBox="1"/>
            <p:nvPr/>
          </p:nvSpPr>
          <p:spPr>
            <a:xfrm>
              <a:off x="2135016" y="5433973"/>
              <a:ext cx="1370368" cy="339067"/>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700971" y="5532748"/>
            <a:ext cx="611697" cy="1088714"/>
            <a:chOff x="4041349" y="5021972"/>
            <a:chExt cx="599757" cy="1067464"/>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164" name="TextBox 163"/>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cxnSp>
        <p:nvCxnSpPr>
          <p:cNvPr id="166" name="Straight Connector 165"/>
          <p:cNvCxnSpPr/>
          <p:nvPr/>
        </p:nvCxnSpPr>
        <p:spPr>
          <a:xfrm flipH="1">
            <a:off x="1417637" y="4134511"/>
            <a:ext cx="597460" cy="5274"/>
          </a:xfrm>
          <a:prstGeom prst="line">
            <a:avLst/>
          </a:prstGeom>
          <a:ln w="38100">
            <a:solidFill>
              <a:schemeClr val="accent2"/>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34070" y="5471910"/>
            <a:ext cx="570308" cy="29153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44791" y="2679023"/>
            <a:ext cx="570307" cy="315363"/>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1811" y="2081929"/>
            <a:ext cx="1073362" cy="1088714"/>
            <a:chOff x="241811" y="1632217"/>
            <a:chExt cx="1073362" cy="1088714"/>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219">
                <a:solidFill>
                  <a:srgbClr val="000000"/>
                </a:solidFill>
              </a:endParaRPr>
            </a:p>
          </p:txBody>
        </p:sp>
        <p:grpSp>
          <p:nvGrpSpPr>
            <p:cNvPr id="54" name="Group 53"/>
            <p:cNvGrpSpPr/>
            <p:nvPr/>
          </p:nvGrpSpPr>
          <p:grpSpPr>
            <a:xfrm>
              <a:off x="703476" y="1632217"/>
              <a:ext cx="611697" cy="1088714"/>
              <a:chOff x="4041349" y="5021972"/>
              <a:chExt cx="599757" cy="1067464"/>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56" name="TextBox 55"/>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grpSp>
      <p:pic>
        <p:nvPicPr>
          <p:cNvPr id="5" name="Picture 4"/>
          <p:cNvPicPr>
            <a:picLocks noChangeAspect="1"/>
          </p:cNvPicPr>
          <p:nvPr/>
        </p:nvPicPr>
        <p:blipFill rotWithShape="1">
          <a:blip r:embed="rId7"/>
          <a:srcRect r="7656"/>
          <a:stretch/>
        </p:blipFill>
        <p:spPr>
          <a:xfrm>
            <a:off x="2104190" y="2806062"/>
            <a:ext cx="5360756" cy="3144478"/>
          </a:xfrm>
          <a:prstGeom prst="rect">
            <a:avLst/>
          </a:prstGeom>
        </p:spPr>
      </p:pic>
      <p:sp>
        <p:nvSpPr>
          <p:cNvPr id="68" name="Rectangle 67"/>
          <p:cNvSpPr/>
          <p:nvPr/>
        </p:nvSpPr>
        <p:spPr bwMode="auto">
          <a:xfrm>
            <a:off x="7686443" y="3040062"/>
            <a:ext cx="4750032" cy="308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9144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Connect</a:t>
            </a:r>
            <a:r>
              <a:rPr lang="en-US" sz="2000" dirty="0">
                <a:ln>
                  <a:solidFill>
                    <a:srgbClr val="FFFFFF">
                      <a:alpha val="0"/>
                    </a:srgbClr>
                  </a:solidFill>
                </a:ln>
                <a:solidFill>
                  <a:schemeClr val="tx1"/>
                </a:solidFill>
                <a:ea typeface="Segoe UI" pitchFamily="34" charset="0"/>
                <a:cs typeface="Segoe UI" pitchFamily="34" charset="0"/>
              </a:rPr>
              <a:t> to a broad range of data across on-premises and cloud</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Shape</a:t>
            </a:r>
            <a:r>
              <a:rPr lang="en-US" sz="2000" dirty="0">
                <a:ln>
                  <a:solidFill>
                    <a:srgbClr val="FFFFFF">
                      <a:alpha val="0"/>
                    </a:srgbClr>
                  </a:solidFill>
                </a:ln>
                <a:solidFill>
                  <a:schemeClr val="tx1"/>
                </a:solidFill>
                <a:ea typeface="Segoe UI" pitchFamily="34" charset="0"/>
                <a:cs typeface="Segoe UI" pitchFamily="34" charset="0"/>
              </a:rPr>
              <a:t>, </a:t>
            </a:r>
            <a:r>
              <a:rPr lang="en-US" sz="2000" b="1" dirty="0">
                <a:ln>
                  <a:solidFill>
                    <a:srgbClr val="FFFFFF">
                      <a:alpha val="0"/>
                    </a:srgbClr>
                  </a:solidFill>
                </a:ln>
                <a:solidFill>
                  <a:schemeClr val="tx1"/>
                </a:solidFill>
                <a:ea typeface="Segoe UI" pitchFamily="34" charset="0"/>
                <a:cs typeface="Segoe UI" pitchFamily="34" charset="0"/>
              </a:rPr>
              <a:t>transform</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clean</a:t>
            </a:r>
            <a:r>
              <a:rPr lang="en-US" sz="2000" dirty="0">
                <a:ln>
                  <a:solidFill>
                    <a:srgbClr val="FFFFFF">
                      <a:alpha val="0"/>
                    </a:srgbClr>
                  </a:solidFill>
                </a:ln>
                <a:solidFill>
                  <a:schemeClr val="tx1"/>
                </a:solidFill>
                <a:ea typeface="Segoe UI" pitchFamily="34" charset="0"/>
                <a:cs typeface="Segoe UI" pitchFamily="34" charset="0"/>
              </a:rPr>
              <a:t> data for analysis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Join</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model</a:t>
            </a:r>
            <a:r>
              <a:rPr lang="en-US" sz="2000" dirty="0">
                <a:ln>
                  <a:solidFill>
                    <a:srgbClr val="FFFFFF">
                      <a:alpha val="0"/>
                    </a:srgbClr>
                  </a:solidFill>
                </a:ln>
                <a:solidFill>
                  <a:schemeClr val="tx1"/>
                </a:solidFill>
                <a:ea typeface="Segoe UI" pitchFamily="34" charset="0"/>
                <a:cs typeface="Segoe UI" pitchFamily="34" charset="0"/>
              </a:rPr>
              <a:t> data from multiple data sources and different types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Extend</a:t>
            </a:r>
            <a:r>
              <a:rPr lang="en-US" sz="2000" dirty="0">
                <a:ln>
                  <a:solidFill>
                    <a:srgbClr val="FFFFFF">
                      <a:alpha val="0"/>
                    </a:srgbClr>
                  </a:solidFill>
                </a:ln>
                <a:solidFill>
                  <a:schemeClr val="tx1"/>
                </a:solidFill>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589837" y="3135543"/>
            <a:ext cx="362908" cy="384467"/>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2" name="Group 71"/>
          <p:cNvGrpSpPr/>
          <p:nvPr/>
        </p:nvGrpSpPr>
        <p:grpSpPr>
          <a:xfrm>
            <a:off x="7589837" y="3819534"/>
            <a:ext cx="362908" cy="384467"/>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5" name="Group 74"/>
          <p:cNvGrpSpPr/>
          <p:nvPr/>
        </p:nvGrpSpPr>
        <p:grpSpPr>
          <a:xfrm>
            <a:off x="7589837" y="4503524"/>
            <a:ext cx="362908" cy="384467"/>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8" name="Group 77"/>
          <p:cNvGrpSpPr/>
          <p:nvPr/>
        </p:nvGrpSpPr>
        <p:grpSpPr>
          <a:xfrm>
            <a:off x="7589837" y="5187512"/>
            <a:ext cx="362908" cy="384467"/>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Connect to all the data around you</a:t>
            </a:r>
          </a:p>
        </p:txBody>
      </p:sp>
      <p:sp>
        <p:nvSpPr>
          <p:cNvPr id="34" name="Title 3"/>
          <p:cNvSpPr txBox="1">
            <a:spLocks/>
          </p:cNvSpPr>
          <p:nvPr/>
        </p:nvSpPr>
        <p:spPr>
          <a:xfrm>
            <a:off x="2018585" y="2004555"/>
            <a:ext cx="121922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chemeClr val="tx1"/>
                </a:solidFill>
                <a:latin typeface="+mn-lt"/>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8">
                                            <p:txEl>
                                              <p:pRg st="1" end="1"/>
                                            </p:txEl>
                                          </p:spTgt>
                                        </p:tgtEl>
                                        <p:attrNameLst>
                                          <p:attrName>style.visibility</p:attrName>
                                        </p:attrNameLst>
                                      </p:cBhvr>
                                      <p:to>
                                        <p:strVal val="visible"/>
                                      </p:to>
                                    </p:set>
                                    <p:animEffect transition="in" filter="fade">
                                      <p:cBhvr>
                                        <p:cTn id="10" dur="500"/>
                                        <p:tgtEl>
                                          <p:spTgt spid="68">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8">
                                            <p:txEl>
                                              <p:pRg st="2" end="2"/>
                                            </p:txEl>
                                          </p:spTgt>
                                        </p:tgtEl>
                                        <p:attrNameLst>
                                          <p:attrName>style.visibility</p:attrName>
                                        </p:attrNameLst>
                                      </p:cBhvr>
                                      <p:to>
                                        <p:strVal val="visible"/>
                                      </p:to>
                                    </p:set>
                                    <p:animEffect transition="in" filter="fade">
                                      <p:cBhvr>
                                        <p:cTn id="13" dur="500"/>
                                        <p:tgtEl>
                                          <p:spTgt spid="68">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68">
                                            <p:txEl>
                                              <p:pRg st="3" end="3"/>
                                            </p:txEl>
                                          </p:spTgt>
                                        </p:tgtEl>
                                        <p:attrNameLst>
                                          <p:attrName>style.visibility</p:attrName>
                                        </p:attrNameLst>
                                      </p:cBhvr>
                                      <p:to>
                                        <p:strVal val="visible"/>
                                      </p:to>
                                    </p:set>
                                    <p:animEffect transition="in" filter="fade">
                                      <p:cBhvr>
                                        <p:cTn id="16" dur="500"/>
                                        <p:tgtEl>
                                          <p:spTgt spid="68">
                                            <p:txEl>
                                              <p:pRg st="3" end="3"/>
                                            </p:txEl>
                                          </p:spTgt>
                                        </p:tgtEl>
                                      </p:cBhvr>
                                    </p:animEffect>
                                  </p:childTnLst>
                                </p:cTn>
                              </p:par>
                              <p:par>
                                <p:cTn id="17" presetID="10" presetClass="entr" presetSubtype="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63" presetClass="path" presetSubtype="0" accel="50000" decel="50000" fill="hold" nodeType="withEffect">
                                  <p:stCondLst>
                                    <p:cond delay="750"/>
                                  </p:stCondLst>
                                  <p:childTnLst>
                                    <p:animMotion origin="layout" path="M -0.03064 -3.2365E-6 L -4.39112E-7 -3.2365E-6 " pathEditMode="relative" rAng="0" ptsTypes="AA">
                                      <p:cBhvr>
                                        <p:cTn id="24" dur="500" fill="hold"/>
                                        <p:tgtEl>
                                          <p:spTgt spid="69"/>
                                        </p:tgtEl>
                                        <p:attrNameLst>
                                          <p:attrName>ppt_x</p:attrName>
                                          <p:attrName>ppt_y</p:attrName>
                                        </p:attrNameLst>
                                      </p:cBhvr>
                                      <p:rCtr x="1532" y="0"/>
                                    </p:animMotion>
                                  </p:childTnLst>
                                </p:cTn>
                              </p:par>
                              <p:par>
                                <p:cTn id="25" presetID="10" presetClass="entr" presetSubtype="0" fill="hold" nodeType="withEffect">
                                  <p:stCondLst>
                                    <p:cond delay="10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63" presetClass="path" presetSubtype="0" accel="50000" decel="50000" fill="hold" nodeType="withEffect">
                                  <p:stCondLst>
                                    <p:cond delay="1000"/>
                                  </p:stCondLst>
                                  <p:childTnLst>
                                    <p:animMotion origin="layout" path="M -0.03064 -4.38947E-6 L -4.39112E-7 -4.38947E-6 " pathEditMode="relative" rAng="0" ptsTypes="AA">
                                      <p:cBhvr>
                                        <p:cTn id="29" dur="500" fill="hold"/>
                                        <p:tgtEl>
                                          <p:spTgt spid="72"/>
                                        </p:tgtEl>
                                        <p:attrNameLst>
                                          <p:attrName>ppt_x</p:attrName>
                                          <p:attrName>ppt_y</p:attrName>
                                        </p:attrNameLst>
                                      </p:cBhvr>
                                      <p:rCtr x="1532" y="0"/>
                                    </p:animMotion>
                                  </p:childTnLst>
                                </p:cTn>
                              </p:par>
                              <p:par>
                                <p:cTn id="30" presetID="10" presetClass="entr" presetSubtype="0" fill="hold" nodeType="withEffect">
                                  <p:stCondLst>
                                    <p:cond delay="125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63" presetClass="path" presetSubtype="0" accel="50000" decel="50000" fill="hold" nodeType="withEffect">
                                  <p:stCondLst>
                                    <p:cond delay="1250"/>
                                  </p:stCondLst>
                                  <p:childTnLst>
                                    <p:animMotion origin="layout" path="M -0.03064 4.45756E-6 L -4.39112E-7 4.45756E-6 " pathEditMode="relative" rAng="0" ptsTypes="AA">
                                      <p:cBhvr>
                                        <p:cTn id="34" dur="500" fill="hold"/>
                                        <p:tgtEl>
                                          <p:spTgt spid="75"/>
                                        </p:tgtEl>
                                        <p:attrNameLst>
                                          <p:attrName>ppt_x</p:attrName>
                                          <p:attrName>ppt_y</p:attrName>
                                        </p:attrNameLst>
                                      </p:cBhvr>
                                      <p:rCtr x="1532" y="0"/>
                                    </p:animMotion>
                                  </p:childTnLst>
                                </p:cTn>
                              </p:par>
                              <p:par>
                                <p:cTn id="35" presetID="10" presetClass="entr" presetSubtype="0"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63" presetClass="path" presetSubtype="0" accel="50000" decel="50000" fill="hold" nodeType="withEffect">
                                  <p:stCondLst>
                                    <p:cond delay="1500"/>
                                  </p:stCondLst>
                                  <p:childTnLst>
                                    <p:animMotion origin="layout" path="M -0.03064 3.30458E-6 L -4.39112E-7 3.30458E-6 " pathEditMode="relative" rAng="0" ptsTypes="AA">
                                      <p:cBhvr>
                                        <p:cTn id="39" dur="500" fill="hold"/>
                                        <p:tgtEl>
                                          <p:spTgt spid="78"/>
                                        </p:tgtEl>
                                        <p:attrNameLst>
                                          <p:attrName>ppt_x</p:attrName>
                                          <p:attrName>ppt_y</p:attrName>
                                        </p:attrNameLst>
                                      </p:cBhvr>
                                      <p:rCtr x="1532" y="0"/>
                                    </p:animMotion>
                                  </p:childTnLst>
                                </p:cTn>
                              </p:par>
                              <p:par>
                                <p:cTn id="40" presetID="1" presetClass="entr" presetSubtype="0" fill="hold" nodeType="withEffect">
                                  <p:stCondLst>
                                    <p:cond delay="1250"/>
                                  </p:stCondLst>
                                  <p:childTnLst>
                                    <p:set>
                                      <p:cBhvr>
                                        <p:cTn id="41" dur="1" fill="hold">
                                          <p:stCondLst>
                                            <p:cond delay="499"/>
                                          </p:stCondLst>
                                        </p:cTn>
                                        <p:tgtEl>
                                          <p:spTgt spid="2"/>
                                        </p:tgtEl>
                                        <p:attrNameLst>
                                          <p:attrName>style.visibility</p:attrName>
                                        </p:attrNameLst>
                                      </p:cBhvr>
                                      <p:to>
                                        <p:strVal val="visible"/>
                                      </p:to>
                                    </p:set>
                                  </p:childTnLst>
                                </p:cTn>
                              </p:par>
                              <p:par>
                                <p:cTn id="42" presetID="6" presetClass="emph" presetSubtype="0" accel="100000" autoRev="1" fill="hold" nodeType="withEffect">
                                  <p:stCondLst>
                                    <p:cond delay="1250"/>
                                  </p:stCondLst>
                                  <p:childTnLst>
                                    <p:animScale>
                                      <p:cBhvr>
                                        <p:cTn id="43" dur="500" fill="hold"/>
                                        <p:tgtEl>
                                          <p:spTgt spid="2"/>
                                        </p:tgtEl>
                                      </p:cBhvr>
                                      <p:by x="0" y="0"/>
                                    </p:animScale>
                                  </p:childTnLst>
                                </p:cTn>
                              </p:par>
                              <p:par>
                                <p:cTn id="44" presetID="1" presetClass="entr" presetSubtype="0" fill="hold" nodeType="withEffect">
                                  <p:stCondLst>
                                    <p:cond delay="1500"/>
                                  </p:stCondLst>
                                  <p:childTnLst>
                                    <p:set>
                                      <p:cBhvr>
                                        <p:cTn id="45" dur="1" fill="hold">
                                          <p:stCondLst>
                                            <p:cond delay="499"/>
                                          </p:stCondLst>
                                        </p:cTn>
                                        <p:tgtEl>
                                          <p:spTgt spid="159"/>
                                        </p:tgtEl>
                                        <p:attrNameLst>
                                          <p:attrName>style.visibility</p:attrName>
                                        </p:attrNameLst>
                                      </p:cBhvr>
                                      <p:to>
                                        <p:strVal val="visible"/>
                                      </p:to>
                                    </p:set>
                                  </p:childTnLst>
                                </p:cTn>
                              </p:par>
                              <p:par>
                                <p:cTn id="46" presetID="22" presetClass="entr" presetSubtype="2" fill="hold" nodeType="withEffect">
                                  <p:stCondLst>
                                    <p:cond delay="1500"/>
                                  </p:stCondLst>
                                  <p:childTnLst>
                                    <p:set>
                                      <p:cBhvr>
                                        <p:cTn id="47" dur="1" fill="hold">
                                          <p:stCondLst>
                                            <p:cond delay="0"/>
                                          </p:stCondLst>
                                        </p:cTn>
                                        <p:tgtEl>
                                          <p:spTgt spid="168"/>
                                        </p:tgtEl>
                                        <p:attrNameLst>
                                          <p:attrName>style.visibility</p:attrName>
                                        </p:attrNameLst>
                                      </p:cBhvr>
                                      <p:to>
                                        <p:strVal val="visible"/>
                                      </p:to>
                                    </p:set>
                                    <p:animEffect transition="in" filter="wipe(right)">
                                      <p:cBhvr>
                                        <p:cTn id="48" dur="500"/>
                                        <p:tgtEl>
                                          <p:spTgt spid="168"/>
                                        </p:tgtEl>
                                      </p:cBhvr>
                                    </p:animEffect>
                                  </p:childTnLst>
                                </p:cTn>
                              </p:par>
                              <p:par>
                                <p:cTn id="49" presetID="6" presetClass="emph" presetSubtype="0" accel="100000" autoRev="1" fill="hold" nodeType="withEffect">
                                  <p:stCondLst>
                                    <p:cond delay="1500"/>
                                  </p:stCondLst>
                                  <p:childTnLst>
                                    <p:animScale>
                                      <p:cBhvr>
                                        <p:cTn id="50" dur="500" fill="hold"/>
                                        <p:tgtEl>
                                          <p:spTgt spid="159"/>
                                        </p:tgtEl>
                                      </p:cBhvr>
                                      <p:by x="0" y="0"/>
                                    </p:animScale>
                                  </p:childTnLst>
                                </p:cTn>
                              </p:par>
                              <p:par>
                                <p:cTn id="51" presetID="22" presetClass="entr" presetSubtype="2" fill="hold" nodeType="withEffect">
                                  <p:stCondLst>
                                    <p:cond delay="1500"/>
                                  </p:stCondLst>
                                  <p:childTnLst>
                                    <p:set>
                                      <p:cBhvr>
                                        <p:cTn id="52" dur="1" fill="hold">
                                          <p:stCondLst>
                                            <p:cond delay="0"/>
                                          </p:stCondLst>
                                        </p:cTn>
                                        <p:tgtEl>
                                          <p:spTgt spid="166"/>
                                        </p:tgtEl>
                                        <p:attrNameLst>
                                          <p:attrName>style.visibility</p:attrName>
                                        </p:attrNameLst>
                                      </p:cBhvr>
                                      <p:to>
                                        <p:strVal val="visible"/>
                                      </p:to>
                                    </p:set>
                                    <p:animEffect transition="in" filter="wipe(right)">
                                      <p:cBhvr>
                                        <p:cTn id="53" dur="500"/>
                                        <p:tgtEl>
                                          <p:spTgt spid="166"/>
                                        </p:tgtEl>
                                      </p:cBhvr>
                                    </p:animEffect>
                                  </p:childTnLst>
                                </p:cTn>
                              </p:par>
                              <p:par>
                                <p:cTn id="54" presetID="1" presetClass="entr" presetSubtype="0" fill="hold" nodeType="withEffect">
                                  <p:stCondLst>
                                    <p:cond delay="1750"/>
                                  </p:stCondLst>
                                  <p:childTnLst>
                                    <p:set>
                                      <p:cBhvr>
                                        <p:cTn id="55" dur="1" fill="hold">
                                          <p:stCondLst>
                                            <p:cond delay="499"/>
                                          </p:stCondLst>
                                        </p:cTn>
                                        <p:tgtEl>
                                          <p:spTgt spid="162"/>
                                        </p:tgtEl>
                                        <p:attrNameLst>
                                          <p:attrName>style.visibility</p:attrName>
                                        </p:attrNameLst>
                                      </p:cBhvr>
                                      <p:to>
                                        <p:strVal val="visible"/>
                                      </p:to>
                                    </p:set>
                                  </p:childTnLst>
                                </p:cTn>
                              </p:par>
                              <p:par>
                                <p:cTn id="56" presetID="6" presetClass="emph" presetSubtype="0" accel="100000" autoRev="1" fill="hold" nodeType="withEffect">
                                  <p:stCondLst>
                                    <p:cond delay="1750"/>
                                  </p:stCondLst>
                                  <p:childTnLst>
                                    <p:animScale>
                                      <p:cBhvr>
                                        <p:cTn id="57" dur="500" fill="hold"/>
                                        <p:tgtEl>
                                          <p:spTgt spid="162"/>
                                        </p:tgtEl>
                                      </p:cBhvr>
                                      <p:by x="0" y="0"/>
                                    </p:animScale>
                                  </p:childTnLst>
                                </p:cTn>
                              </p:par>
                              <p:par>
                                <p:cTn id="58" presetID="22" presetClass="entr" presetSubtype="2" fill="hold" nodeType="withEffect">
                                  <p:stCondLst>
                                    <p:cond delay="1750"/>
                                  </p:stCondLst>
                                  <p:childTnLst>
                                    <p:set>
                                      <p:cBhvr>
                                        <p:cTn id="59" dur="1" fill="hold">
                                          <p:stCondLst>
                                            <p:cond delay="0"/>
                                          </p:stCondLst>
                                        </p:cTn>
                                        <p:tgtEl>
                                          <p:spTgt spid="167"/>
                                        </p:tgtEl>
                                        <p:attrNameLst>
                                          <p:attrName>style.visibility</p:attrName>
                                        </p:attrNameLst>
                                      </p:cBhvr>
                                      <p:to>
                                        <p:strVal val="visible"/>
                                      </p:to>
                                    </p:set>
                                    <p:animEffect transition="in" filter="wipe(right)">
                                      <p:cBhvr>
                                        <p:cTn id="6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2410" y="4183063"/>
            <a:ext cx="11899428" cy="2514600"/>
            <a:chOff x="262410" y="4183063"/>
            <a:chExt cx="11899428" cy="2514600"/>
          </a:xfrm>
        </p:grpSpPr>
        <p:sp>
          <p:nvSpPr>
            <p:cNvPr id="18" name="Rectangular Callout 17"/>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9" name="Rectangular Callout 18"/>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1" name="TextBox 20"/>
            <p:cNvSpPr txBox="1"/>
            <p:nvPr/>
          </p:nvSpPr>
          <p:spPr>
            <a:xfrm>
              <a:off x="1457903" y="5833229"/>
              <a:ext cx="5515061" cy="627822"/>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p:txBody>
        </p:sp>
      </p:grpSp>
      <p:graphicFrame>
        <p:nvGraphicFramePr>
          <p:cNvPr id="26" name="Object 25"/>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3096"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5117" y="3573"/>
                        <a:ext cx="1587" cy="1587"/>
                      </a:xfrm>
                      <a:prstGeom prst="rect">
                        <a:avLst/>
                      </a:prstGeom>
                    </p:spPr>
                  </p:pic>
                </p:oleObj>
              </mc:Fallback>
            </mc:AlternateContent>
          </a:graphicData>
        </a:graphic>
      </p:graphicFrame>
      <p:sp>
        <p:nvSpPr>
          <p:cNvPr id="33" name="TextBox 32"/>
          <p:cNvSpPr txBox="1"/>
          <p:nvPr/>
        </p:nvSpPr>
        <p:spPr>
          <a:xfrm>
            <a:off x="301775" y="320492"/>
            <a:ext cx="12133819" cy="800193"/>
          </a:xfrm>
          <a:prstGeom prst="rect">
            <a:avLst/>
          </a:prstGeom>
          <a:noFill/>
        </p:spPr>
        <p:txBody>
          <a:bodyPr wrap="square" lIns="146283" tIns="91427" rIns="146283" bIns="91427" rtlCol="0">
            <a:spAutoFit/>
          </a:bodyPr>
          <a:lstStyle/>
          <a:p>
            <a:pPr defTabSz="1242768">
              <a:defRPr/>
            </a:pPr>
            <a:r>
              <a:rPr lang="en-US" sz="4000" dirty="0">
                <a:latin typeface="Segoe UI Semibold" panose="020B0702040204020203" pitchFamily="34" charset="0"/>
                <a:cs typeface="Segoe UI Semibold" panose="020B0702040204020203" pitchFamily="34" charset="0"/>
              </a:rPr>
              <a:t>One-click publish to Power BI</a:t>
            </a:r>
          </a:p>
        </p:txBody>
      </p:sp>
      <p:grpSp>
        <p:nvGrpSpPr>
          <p:cNvPr id="7" name="Group 6"/>
          <p:cNvGrpSpPr/>
          <p:nvPr/>
        </p:nvGrpSpPr>
        <p:grpSpPr>
          <a:xfrm>
            <a:off x="279400" y="1557903"/>
            <a:ext cx="11899428" cy="2514600"/>
            <a:chOff x="279400" y="1557903"/>
            <a:chExt cx="11899428" cy="2514600"/>
          </a:xfrm>
        </p:grpSpPr>
        <p:sp>
          <p:nvSpPr>
            <p:cNvPr id="15" name="Rectangular Callout 14"/>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6" name="TextBox 15"/>
            <p:cNvSpPr txBox="1"/>
            <p:nvPr/>
          </p:nvSpPr>
          <p:spPr>
            <a:xfrm>
              <a:off x="5353161" y="1605513"/>
              <a:ext cx="505108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p:txBody>
        </p:sp>
        <p:sp>
          <p:nvSpPr>
            <p:cNvPr id="17" name="Rectangular Callout 16"/>
            <p:cNvSpPr/>
            <p:nvPr/>
          </p:nvSpPr>
          <p:spPr>
            <a:xfrm>
              <a:off x="279400" y="155790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8087" y="1757895"/>
            <a:ext cx="4888773" cy="2786075"/>
          </a:xfrm>
          <a:prstGeom prst="rect">
            <a:avLst/>
          </a:prstGeom>
          <a:ln w="3175">
            <a:solidFill>
              <a:schemeClr val="bg1">
                <a:lumMod val="75000"/>
              </a:schemeClr>
            </a:solidFill>
          </a:ln>
        </p:spPr>
      </p:pic>
      <p:sp>
        <p:nvSpPr>
          <p:cNvPr id="36" name="Rectangle 35"/>
          <p:cNvSpPr/>
          <p:nvPr/>
        </p:nvSpPr>
        <p:spPr bwMode="auto">
          <a:xfrm>
            <a:off x="1191419" y="2342859"/>
            <a:ext cx="1280319" cy="28842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8"/>
          <a:srcRect t="887"/>
          <a:stretch/>
        </p:blipFill>
        <p:spPr>
          <a:xfrm>
            <a:off x="6977063" y="3398462"/>
            <a:ext cx="5032375" cy="3062589"/>
          </a:xfrm>
          <a:prstGeom prst="rect">
            <a:avLst/>
          </a:prstGeom>
          <a:ln w="3175">
            <a:solidFill>
              <a:schemeClr val="bg1">
                <a:lumMod val="75000"/>
              </a:schemeClr>
            </a:solidFill>
          </a:ln>
        </p:spPr>
      </p:pic>
      <p:sp>
        <p:nvSpPr>
          <p:cNvPr id="37" name="Rectangle 36"/>
          <p:cNvSpPr/>
          <p:nvPr/>
        </p:nvSpPr>
        <p:spPr bwMode="auto">
          <a:xfrm>
            <a:off x="11501438" y="3632995"/>
            <a:ext cx="309563" cy="51276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010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500"/>
                                  </p:stCondLst>
                                  <p:childTnLst>
                                    <p:animMotion origin="layout" path="M -4.23794E-7 -4.44394E-6 L -0.05106 -4.44394E-6 " pathEditMode="relative" rAng="0" ptsTypes="AA">
                                      <p:cBhvr>
                                        <p:cTn id="9" dur="750" spd="-100000" fill="hold"/>
                                        <p:tgtEl>
                                          <p:spTgt spid="3"/>
                                        </p:tgtEl>
                                        <p:attrNameLst>
                                          <p:attrName>ppt_x</p:attrName>
                                          <p:attrName>ppt_y</p:attrName>
                                        </p:attrNameLst>
                                      </p:cBhvr>
                                      <p:rCtr x="-2553" y="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500"/>
                                  </p:stCondLst>
                                  <p:childTnLst>
                                    <p:animMotion origin="layout" path="M -4.23794E-7 -4.44394E-6 L -0.05106 -4.44394E-6 " pathEditMode="relative" rAng="0" ptsTypes="AA">
                                      <p:cBhvr>
                                        <p:cTn id="14" dur="750" spd="-100000" fill="hold"/>
                                        <p:tgtEl>
                                          <p:spTgt spid="7"/>
                                        </p:tgtEl>
                                        <p:attrNameLst>
                                          <p:attrName>ppt_x</p:attrName>
                                          <p:attrName>ppt_y</p:attrName>
                                        </p:attrNameLst>
                                      </p:cBhvr>
                                      <p:rCtr x="-2553" y="0"/>
                                    </p:animMotion>
                                  </p:childTnLst>
                                </p:cTn>
                              </p:par>
                            </p:childTnLst>
                          </p:cTn>
                        </p:par>
                        <p:par>
                          <p:cTn id="15" fill="hold">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heel(1)">
                                      <p:cBhvr>
                                        <p:cTn id="18" dur="750"/>
                                        <p:tgtEl>
                                          <p:spTgt spid="36"/>
                                        </p:tgtEl>
                                      </p:cBhvr>
                                    </p:animEffec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3" presetClass="path" presetSubtype="0" decel="100000" fill="hold" nodeType="withEffect">
                                  <p:stCondLst>
                                    <p:cond delay="1000"/>
                                  </p:stCondLst>
                                  <p:childTnLst>
                                    <p:animMotion origin="layout" path="M 1.1565E-6 8.67E-7 L 0.04876 8.67E-7 " pathEditMode="relative" rAng="0" ptsTypes="AA">
                                      <p:cBhvr>
                                        <p:cTn id="23" dur="750" spd="-100000" fill="hold"/>
                                        <p:tgtEl>
                                          <p:spTgt spid="9"/>
                                        </p:tgtEl>
                                        <p:attrNameLst>
                                          <p:attrName>ppt_x</p:attrName>
                                          <p:attrName>ppt_y</p:attrName>
                                        </p:attrNameLst>
                                      </p:cBhvr>
                                      <p:rCtr x="2438" y="0"/>
                                    </p:animMotion>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63" presetClass="path" presetSubtype="0" decel="100000" fill="hold" nodeType="withEffect">
                                  <p:stCondLst>
                                    <p:cond delay="1000"/>
                                  </p:stCondLst>
                                  <p:childTnLst>
                                    <p:animMotion origin="layout" path="M 1.1565E-6 8.67E-7 L 0.04876 8.67E-7 " pathEditMode="relative" rAng="0" ptsTypes="AA">
                                      <p:cBhvr>
                                        <p:cTn id="28" dur="750" spd="-100000" fill="hold"/>
                                        <p:tgtEl>
                                          <p:spTgt spid="4"/>
                                        </p:tgtEl>
                                        <p:attrNameLst>
                                          <p:attrName>ppt_x</p:attrName>
                                          <p:attrName>ppt_y</p:attrName>
                                        </p:attrNameLst>
                                      </p:cBhvr>
                                      <p:rCtr x="2438" y="0"/>
                                    </p:animMotion>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heel(1)">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70120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auto">
          <a:xfrm>
            <a:off x="7021886" y="2665547"/>
            <a:ext cx="5139951" cy="3117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10" rIns="0" bIns="46610" numCol="1" spcCol="0" rtlCol="0" fromWordArt="0" anchor="t" anchorCtr="0" forceAA="0" compatLnSpc="1">
            <a:prstTxWarp prst="textNoShape">
              <a:avLst/>
            </a:prstTxWarp>
            <a:spAutoFit/>
          </a:bodyPr>
          <a:lstStyle/>
          <a:p>
            <a:pPr defTabSz="913244" fontAlgn="base">
              <a:lnSpc>
                <a:spcPct val="90000"/>
              </a:lnSpc>
              <a:spcBef>
                <a:spcPts val="1223"/>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on-premises data </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any way you like</a:t>
            </a:r>
          </a:p>
          <a:p>
            <a:pPr marL="622664"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Scheduled refresh</a:t>
            </a:r>
          </a:p>
          <a:p>
            <a:pPr marL="622664" lvl="1" defTabSz="950136" fontAlgn="base">
              <a:spcBef>
                <a:spcPts val="1224"/>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Live connection</a:t>
            </a:r>
          </a:p>
          <a:p>
            <a:pPr defTabSz="913244" fontAlgn="base">
              <a:lnSpc>
                <a:spcPct val="90000"/>
              </a:lnSpc>
              <a:spcBef>
                <a:spcPts val="2448"/>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to on-premises SQL</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Server Analysis Services models</a:t>
            </a:r>
          </a:p>
          <a:p>
            <a:pPr marL="622665"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4120"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cxnSp>
        <p:nvCxnSpPr>
          <p:cNvPr id="147" name="Straight Connector 146"/>
          <p:cNvCxnSpPr/>
          <p:nvPr/>
        </p:nvCxnSpPr>
        <p:spPr>
          <a:xfrm>
            <a:off x="546737" y="4411339"/>
            <a:ext cx="5900100" cy="15991"/>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46737" y="4114104"/>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chemeClr val="tx2"/>
                    </a:gs>
                    <a:gs pos="57000">
                      <a:schemeClr val="tx2"/>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46737" y="4526893"/>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610246" y="5568982"/>
            <a:ext cx="1238662" cy="730580"/>
            <a:chOff x="2927465" y="5236638"/>
            <a:chExt cx="1470768" cy="865618"/>
          </a:xfrm>
          <a:solidFill>
            <a:schemeClr val="accent1"/>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grpSp>
      <p:grpSp>
        <p:nvGrpSpPr>
          <p:cNvPr id="156" name="Group 155"/>
          <p:cNvGrpSpPr/>
          <p:nvPr/>
        </p:nvGrpSpPr>
        <p:grpSpPr>
          <a:xfrm>
            <a:off x="4937386" y="1777256"/>
            <a:ext cx="1509451" cy="712813"/>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dirty="0">
                <a:solidFill>
                  <a:srgbClr val="000000"/>
                </a:solidFill>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a:solidFill>
                  <a:srgbClr val="000000"/>
                </a:solidFill>
              </a:endParaRPr>
            </a:p>
          </p:txBody>
        </p:sp>
      </p:grpSp>
      <p:grpSp>
        <p:nvGrpSpPr>
          <p:cNvPr id="159" name="Group 158"/>
          <p:cNvGrpSpPr/>
          <p:nvPr/>
        </p:nvGrpSpPr>
        <p:grpSpPr>
          <a:xfrm>
            <a:off x="2311318" y="5215298"/>
            <a:ext cx="1397648" cy="1082007"/>
            <a:chOff x="2135016" y="4705574"/>
            <a:chExt cx="1370368" cy="1060888"/>
          </a:xfrm>
        </p:grpSpPr>
        <p:sp>
          <p:nvSpPr>
            <p:cNvPr id="160" name="TextBox 159"/>
            <p:cNvSpPr txBox="1"/>
            <p:nvPr/>
          </p:nvSpPr>
          <p:spPr>
            <a:xfrm>
              <a:off x="2135016" y="5440551"/>
              <a:ext cx="1370368" cy="325911"/>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latin typeface="Segoe UI" charset="0"/>
                <a:ea typeface="MS PGothic" charset="0"/>
              </a:endParaRPr>
            </a:p>
          </p:txBody>
        </p:sp>
      </p:grpSp>
      <p:grpSp>
        <p:nvGrpSpPr>
          <p:cNvPr id="162" name="Group 161"/>
          <p:cNvGrpSpPr/>
          <p:nvPr/>
        </p:nvGrpSpPr>
        <p:grpSpPr>
          <a:xfrm>
            <a:off x="4034508" y="5215298"/>
            <a:ext cx="611697" cy="1082005"/>
            <a:chOff x="4041349" y="5021972"/>
            <a:chExt cx="599757" cy="1060886"/>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3"/>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latin typeface="Segoe UI" charset="0"/>
                <a:ea typeface="MS PGothic" charset="0"/>
              </a:endParaRPr>
            </a:p>
          </p:txBody>
        </p:sp>
        <p:sp>
          <p:nvSpPr>
            <p:cNvPr id="164" name="TextBox 163"/>
            <p:cNvSpPr txBox="1"/>
            <p:nvPr/>
          </p:nvSpPr>
          <p:spPr>
            <a:xfrm>
              <a:off x="4061651" y="5756947"/>
              <a:ext cx="559152" cy="325911"/>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spcAft>
                  <a:spcPts val="612"/>
                </a:spcAft>
                <a:defRPr/>
              </a:pPr>
              <a:r>
                <a:rPr lang="en-US" sz="1200" dirty="0"/>
                <a:t>Data </a:t>
              </a:r>
              <a:br>
                <a:rPr lang="en-US" sz="1200" dirty="0"/>
              </a:br>
              <a:r>
                <a:rPr lang="en-US" sz="1200" dirty="0"/>
                <a:t>Source</a:t>
              </a:r>
            </a:p>
          </p:txBody>
        </p:sp>
      </p:grpSp>
      <p:grpSp>
        <p:nvGrpSpPr>
          <p:cNvPr id="165" name="Group 164"/>
          <p:cNvGrpSpPr/>
          <p:nvPr/>
        </p:nvGrpSpPr>
        <p:grpSpPr>
          <a:xfrm>
            <a:off x="3260032" y="4914510"/>
            <a:ext cx="897867" cy="280122"/>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708966" y="3670750"/>
            <a:ext cx="0" cy="36371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67683" y="2266817"/>
            <a:ext cx="3957120" cy="1364527"/>
            <a:chOff x="967683" y="2266817"/>
            <a:chExt cx="3957120" cy="1364527"/>
          </a:xfrm>
        </p:grpSpPr>
        <p:pic>
          <p:nvPicPr>
            <p:cNvPr id="145" name="Picture 144"/>
            <p:cNvPicPr>
              <a:picLocks noChangeAspect="1"/>
            </p:cNvPicPr>
            <p:nvPr/>
          </p:nvPicPr>
          <p:blipFill>
            <a:blip r:embed="rId7"/>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6441" tIns="0" rIns="186441" bIns="0" rtlCol="0" anchor="ctr">
              <a:noAutofit/>
            </a:bodyPr>
            <a:lstStyle/>
            <a:p>
              <a:pPr algn="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548040" y="4054935"/>
            <a:ext cx="2321853" cy="80784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Live connection or</a:t>
              </a:r>
            </a:p>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dirty="0" err="1">
                    <a:solidFill>
                      <a:srgbClr val="FFFFFF"/>
                    </a:solidFill>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dirty="0">
                      <a:solidFill>
                        <a:srgbClr val="000000"/>
                      </a:solidFill>
                      <a:latin typeface="Segoe UI" charset="0"/>
                      <a:ea typeface="MS PGothic" charset="0"/>
                    </a:endParaRPr>
                  </a:p>
                </p:txBody>
              </p:sp>
            </p:grpSp>
          </p:grpSp>
        </p:grpSp>
      </p:grpSp>
      <p:grpSp>
        <p:nvGrpSpPr>
          <p:cNvPr id="186" name="Group 185"/>
          <p:cNvGrpSpPr/>
          <p:nvPr/>
        </p:nvGrpSpPr>
        <p:grpSpPr>
          <a:xfrm>
            <a:off x="7101322" y="3465050"/>
            <a:ext cx="384412" cy="384412"/>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7" name="Group 186"/>
          <p:cNvGrpSpPr/>
          <p:nvPr/>
        </p:nvGrpSpPr>
        <p:grpSpPr>
          <a:xfrm>
            <a:off x="7101322" y="3925662"/>
            <a:ext cx="384412" cy="384412"/>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8" name="Group 187"/>
          <p:cNvGrpSpPr/>
          <p:nvPr/>
        </p:nvGrpSpPr>
        <p:grpSpPr>
          <a:xfrm>
            <a:off x="7101322" y="5297262"/>
            <a:ext cx="384412" cy="384412"/>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sp>
        <p:nvSpPr>
          <p:cNvPr id="54" name="TextBox 53"/>
          <p:cNvSpPr txBox="1"/>
          <p:nvPr/>
        </p:nvSpPr>
        <p:spPr>
          <a:xfrm>
            <a:off x="300935" y="320040"/>
            <a:ext cx="12135540" cy="800219"/>
          </a:xfrm>
          <a:prstGeom prst="rect">
            <a:avLst/>
          </a:prstGeom>
          <a:noFill/>
        </p:spPr>
        <p:txBody>
          <a:bodyPr wrap="square" lIns="146304" tIns="91440" rIns="146304" bIns="91440" rtlCol="0">
            <a:spAutoFit/>
          </a:bodyPr>
          <a:lstStyle/>
          <a:p>
            <a:pPr defTabSz="1242768">
              <a:defRPr/>
            </a:pPr>
            <a:r>
              <a:rPr lang="en-US" sz="4000" dirty="0">
                <a:latin typeface="Segoe UI Semibold" panose="020B0702040204020203" pitchFamily="34" charset="0"/>
                <a:cs typeface="Segoe UI Semibold" panose="020B0702040204020203" pitchFamily="34" charset="0"/>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83">
                                            <p:txEl>
                                              <p:pRg st="3" end="3"/>
                                            </p:txEl>
                                          </p:spTgt>
                                        </p:tgtEl>
                                        <p:attrNameLst>
                                          <p:attrName>style.visibility</p:attrName>
                                        </p:attrNameLst>
                                      </p:cBhvr>
                                      <p:to>
                                        <p:strVal val="visible"/>
                                      </p:to>
                                    </p:set>
                                    <p:animEffect transition="in" filter="fade">
                                      <p:cBhvr>
                                        <p:cTn id="16" dur="500"/>
                                        <p:tgtEl>
                                          <p:spTgt spid="18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83">
                                            <p:txEl>
                                              <p:pRg st="4" end="4"/>
                                            </p:txEl>
                                          </p:spTgt>
                                        </p:tgtEl>
                                        <p:attrNameLst>
                                          <p:attrName>style.visibility</p:attrName>
                                        </p:attrNameLst>
                                      </p:cBhvr>
                                      <p:to>
                                        <p:strVal val="visible"/>
                                      </p:to>
                                    </p:set>
                                    <p:animEffect transition="in" filter="fade">
                                      <p:cBhvr>
                                        <p:cTn id="19" dur="500"/>
                                        <p:tgtEl>
                                          <p:spTgt spid="183">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63" presetClass="path" presetSubtype="0" accel="50000" decel="50000" fill="hold" nodeType="withEffect">
                                  <p:stCondLst>
                                    <p:cond delay="500"/>
                                  </p:stCondLst>
                                  <p:childTnLst>
                                    <p:animMotion origin="layout" path="M -0.03064 -3.28643E-6 L 1.82282E-6 -3.28643E-6 " pathEditMode="relative" rAng="0" ptsTypes="AA">
                                      <p:cBhvr>
                                        <p:cTn id="24" dur="500" fill="hold"/>
                                        <p:tgtEl>
                                          <p:spTgt spid="186"/>
                                        </p:tgtEl>
                                        <p:attrNameLst>
                                          <p:attrName>ppt_x</p:attrName>
                                          <p:attrName>ppt_y</p:attrName>
                                        </p:attrNameLst>
                                      </p:cBhvr>
                                      <p:rCtr x="1532" y="0"/>
                                    </p:animMotion>
                                  </p:childTnLst>
                                </p:cTn>
                              </p:par>
                              <p:par>
                                <p:cTn id="25" presetID="10" presetClass="entr" presetSubtype="0" fill="hold" nodeType="withEffect">
                                  <p:stCondLst>
                                    <p:cond delay="75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63" presetClass="path" presetSubtype="0" accel="50000" decel="50000" fill="hold" nodeType="withEffect">
                                  <p:stCondLst>
                                    <p:cond delay="750"/>
                                  </p:stCondLst>
                                  <p:childTnLst>
                                    <p:animMotion origin="layout" path="M -0.03064 -2.62369E-6 L 1.82282E-6 -2.62369E-6 " pathEditMode="relative" rAng="0" ptsTypes="AA">
                                      <p:cBhvr>
                                        <p:cTn id="29" dur="500" fill="hold"/>
                                        <p:tgtEl>
                                          <p:spTgt spid="187"/>
                                        </p:tgtEl>
                                        <p:attrNameLst>
                                          <p:attrName>ppt_x</p:attrName>
                                          <p:attrName>ppt_y</p:attrName>
                                        </p:attrNameLst>
                                      </p:cBhvr>
                                      <p:rCtr x="1532" y="0"/>
                                    </p:animMotion>
                                  </p:childTnLst>
                                </p:cTn>
                              </p:par>
                              <p:par>
                                <p:cTn id="30" presetID="10" presetClass="entr" presetSubtype="0" fill="hold" nodeType="withEffect">
                                  <p:stCondLst>
                                    <p:cond delay="150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par>
                                <p:cTn id="33" presetID="63" presetClass="path" presetSubtype="0" accel="50000" decel="50000" fill="hold" nodeType="withEffect">
                                  <p:stCondLst>
                                    <p:cond delay="1500"/>
                                  </p:stCondLst>
                                  <p:childTnLst>
                                    <p:animMotion origin="layout" path="M -0.03064 1.14389E-6 L 1.82282E-6 1.14389E-6 " pathEditMode="relative" rAng="0" ptsTypes="AA">
                                      <p:cBhvr>
                                        <p:cTn id="34" dur="500" fill="hold"/>
                                        <p:tgtEl>
                                          <p:spTgt spid="188"/>
                                        </p:tgtEl>
                                        <p:attrNameLst>
                                          <p:attrName>ppt_x</p:attrName>
                                          <p:attrName>ppt_y</p:attrName>
                                        </p:attrNameLst>
                                      </p:cBhvr>
                                      <p:rCtr x="1532" y="0"/>
                                    </p:animMotion>
                                  </p:childTnLst>
                                </p:cTn>
                              </p:par>
                              <p:par>
                                <p:cTn id="35" presetID="1" presetClass="entr" presetSubtype="0" fill="hold" nodeType="withEffect">
                                  <p:stCondLst>
                                    <p:cond delay="750"/>
                                  </p:stCondLst>
                                  <p:childTnLst>
                                    <p:set>
                                      <p:cBhvr>
                                        <p:cTn id="36" dur="1" fill="hold">
                                          <p:stCondLst>
                                            <p:cond delay="499"/>
                                          </p:stCondLst>
                                        </p:cTn>
                                        <p:tgtEl>
                                          <p:spTgt spid="2"/>
                                        </p:tgtEl>
                                        <p:attrNameLst>
                                          <p:attrName>style.visibility</p:attrName>
                                        </p:attrNameLst>
                                      </p:cBhvr>
                                      <p:to>
                                        <p:strVal val="visible"/>
                                      </p:to>
                                    </p:set>
                                  </p:childTnLst>
                                </p:cTn>
                              </p:par>
                              <p:par>
                                <p:cTn id="37" presetID="6" presetClass="emph" presetSubtype="0" accel="100000" autoRev="1" fill="hold" nodeType="withEffect">
                                  <p:stCondLst>
                                    <p:cond delay="750"/>
                                  </p:stCondLst>
                                  <p:childTnLst>
                                    <p:animScale>
                                      <p:cBhvr>
                                        <p:cTn id="38" dur="500" fill="hold"/>
                                        <p:tgtEl>
                                          <p:spTgt spid="2"/>
                                        </p:tgtEl>
                                      </p:cBhvr>
                                      <p:by x="0" y="0"/>
                                    </p:animScale>
                                  </p:childTnLst>
                                </p:cTn>
                              </p:par>
                              <p:par>
                                <p:cTn id="39" presetID="16" presetClass="entr" presetSubtype="37" fill="hold" nodeType="withEffect">
                                  <p:stCondLst>
                                    <p:cond delay="1750"/>
                                  </p:stCondLst>
                                  <p:childTnLst>
                                    <p:set>
                                      <p:cBhvr>
                                        <p:cTn id="40" dur="1" fill="hold">
                                          <p:stCondLst>
                                            <p:cond delay="0"/>
                                          </p:stCondLst>
                                        </p:cTn>
                                        <p:tgtEl>
                                          <p:spTgt spid="147"/>
                                        </p:tgtEl>
                                        <p:attrNameLst>
                                          <p:attrName>style.visibility</p:attrName>
                                        </p:attrNameLst>
                                      </p:cBhvr>
                                      <p:to>
                                        <p:strVal val="visible"/>
                                      </p:to>
                                    </p:set>
                                    <p:animEffect transition="in" filter="barn(outVertical)">
                                      <p:cBhvr>
                                        <p:cTn id="41" dur="500"/>
                                        <p:tgtEl>
                                          <p:spTgt spid="147"/>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42" presetClass="path" presetSubtype="0" decel="100000" fill="hold" grpId="1" nodeType="withEffect">
                                  <p:stCondLst>
                                    <p:cond delay="2250"/>
                                  </p:stCondLst>
                                  <p:childTnLst>
                                    <p:animMotion origin="layout" path="M -3.23462E-6 -1.64321E-6 L -3.23462E-6 0.04471 " pathEditMode="relative" rAng="0" ptsTypes="AA">
                                      <p:cBhvr>
                                        <p:cTn id="46" dur="500" spd="-100000" fill="hold"/>
                                        <p:tgtEl>
                                          <p:spTgt spid="148"/>
                                        </p:tgtEl>
                                        <p:attrNameLst>
                                          <p:attrName>ppt_x</p:attrName>
                                          <p:attrName>ppt_y</p:attrName>
                                        </p:attrNameLst>
                                      </p:cBhvr>
                                      <p:rCtr x="0" y="2224"/>
                                    </p:animMotion>
                                  </p:childTnLst>
                                </p:cTn>
                              </p:par>
                              <p:par>
                                <p:cTn id="47" presetID="10" presetClass="entr" presetSubtype="0" fill="hold" grpId="1" nodeType="withEffect">
                                  <p:stCondLst>
                                    <p:cond delay="225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42" presetClass="path" presetSubtype="0" accel="50000" decel="50000" fill="hold" grpId="0" nodeType="withEffect">
                                  <p:stCondLst>
                                    <p:cond delay="2250"/>
                                  </p:stCondLst>
                                  <p:childTnLst>
                                    <p:animMotion origin="layout" path="M -7.53127E-7 -0.03064 L -7.53127E-7 -8.57921E-7 " pathEditMode="relative" rAng="0" ptsTypes="AA">
                                      <p:cBhvr>
                                        <p:cTn id="51" dur="500" fill="hold"/>
                                        <p:tgtEl>
                                          <p:spTgt spid="149"/>
                                        </p:tgtEl>
                                        <p:attrNameLst>
                                          <p:attrName>ppt_x</p:attrName>
                                          <p:attrName>ppt_y</p:attrName>
                                        </p:attrNameLst>
                                      </p:cBhvr>
                                      <p:rCtr x="0" y="1521"/>
                                    </p:animMotion>
                                  </p:childTnLst>
                                </p:cTn>
                              </p:par>
                              <p:par>
                                <p:cTn id="52" presetID="10" presetClass="entr" presetSubtype="0" fill="hold" nodeType="withEffect">
                                  <p:stCondLst>
                                    <p:cond delay="225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par>
                                <p:cTn id="55" presetID="10" presetClass="entr" presetSubtype="0" fill="hold" nodeType="withEffect">
                                  <p:stCondLst>
                                    <p:cond delay="2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 presetClass="entr" presetSubtype="0" fill="hold" nodeType="withEffect">
                                  <p:stCondLst>
                                    <p:cond delay="2750"/>
                                  </p:stCondLst>
                                  <p:childTnLst>
                                    <p:set>
                                      <p:cBhvr>
                                        <p:cTn id="59" dur="1" fill="hold">
                                          <p:stCondLst>
                                            <p:cond delay="499"/>
                                          </p:stCondLst>
                                        </p:cTn>
                                        <p:tgtEl>
                                          <p:spTgt spid="162"/>
                                        </p:tgtEl>
                                        <p:attrNameLst>
                                          <p:attrName>style.visibility</p:attrName>
                                        </p:attrNameLst>
                                      </p:cBhvr>
                                      <p:to>
                                        <p:strVal val="visible"/>
                                      </p:to>
                                    </p:set>
                                  </p:childTnLst>
                                </p:cTn>
                              </p:par>
                              <p:par>
                                <p:cTn id="60" presetID="6" presetClass="emph" presetSubtype="0" accel="100000" autoRev="1" fill="hold" nodeType="withEffect">
                                  <p:stCondLst>
                                    <p:cond delay="2750"/>
                                  </p:stCondLst>
                                  <p:childTnLst>
                                    <p:animScale>
                                      <p:cBhvr>
                                        <p:cTn id="61" dur="500" fill="hold"/>
                                        <p:tgtEl>
                                          <p:spTgt spid="162"/>
                                        </p:tgtEl>
                                      </p:cBhvr>
                                      <p:by x="0" y="0"/>
                                    </p:animScale>
                                  </p:childTnLst>
                                </p:cTn>
                              </p:par>
                              <p:par>
                                <p:cTn id="62" presetID="1" presetClass="entr" presetSubtype="0" fill="hold" nodeType="withEffect">
                                  <p:stCondLst>
                                    <p:cond delay="2750"/>
                                  </p:stCondLst>
                                  <p:childTnLst>
                                    <p:set>
                                      <p:cBhvr>
                                        <p:cTn id="63" dur="1" fill="hold">
                                          <p:stCondLst>
                                            <p:cond delay="499"/>
                                          </p:stCondLst>
                                        </p:cTn>
                                        <p:tgtEl>
                                          <p:spTgt spid="159"/>
                                        </p:tgtEl>
                                        <p:attrNameLst>
                                          <p:attrName>style.visibility</p:attrName>
                                        </p:attrNameLst>
                                      </p:cBhvr>
                                      <p:to>
                                        <p:strVal val="visible"/>
                                      </p:to>
                                    </p:set>
                                  </p:childTnLst>
                                </p:cTn>
                              </p:par>
                              <p:par>
                                <p:cTn id="64" presetID="6" presetClass="emph" presetSubtype="0" accel="100000" autoRev="1" fill="hold" nodeType="withEffect">
                                  <p:stCondLst>
                                    <p:cond delay="2750"/>
                                  </p:stCondLst>
                                  <p:childTnLst>
                                    <p:animScale>
                                      <p:cBhvr>
                                        <p:cTn id="65" dur="500" fill="hold"/>
                                        <p:tgtEl>
                                          <p:spTgt spid="159"/>
                                        </p:tgtEl>
                                      </p:cBhvr>
                                      <p:by x="0" y="0"/>
                                    </p:animScale>
                                  </p:childTnLst>
                                </p:cTn>
                              </p:par>
                              <p:par>
                                <p:cTn id="66" presetID="1" presetClass="entr" presetSubtype="0" fill="hold" nodeType="withEffect">
                                  <p:stCondLst>
                                    <p:cond delay="2750"/>
                                  </p:stCondLst>
                                  <p:childTnLst>
                                    <p:set>
                                      <p:cBhvr>
                                        <p:cTn id="67" dur="1" fill="hold">
                                          <p:stCondLst>
                                            <p:cond delay="499"/>
                                          </p:stCondLst>
                                        </p:cTn>
                                        <p:tgtEl>
                                          <p:spTgt spid="3"/>
                                        </p:tgtEl>
                                        <p:attrNameLst>
                                          <p:attrName>style.visibility</p:attrName>
                                        </p:attrNameLst>
                                      </p:cBhvr>
                                      <p:to>
                                        <p:strVal val="visible"/>
                                      </p:to>
                                    </p:set>
                                  </p:childTnLst>
                                </p:cTn>
                              </p:par>
                              <p:par>
                                <p:cTn id="68" presetID="6" presetClass="emph" presetSubtype="0" accel="100000" autoRev="1" fill="hold" nodeType="withEffect">
                                  <p:stCondLst>
                                    <p:cond delay="2750"/>
                                  </p:stCondLst>
                                  <p:childTnLst>
                                    <p:animScale>
                                      <p:cBhvr>
                                        <p:cTn id="69" dur="500" fill="hold"/>
                                        <p:tgtEl>
                                          <p:spTgt spid="3"/>
                                        </p:tgtEl>
                                      </p:cBhvr>
                                      <p:by x="0" y="0"/>
                                    </p:animScale>
                                  </p:childTnLst>
                                </p:cTn>
                              </p:par>
                              <p:par>
                                <p:cTn id="70" presetID="22" presetClass="entr" presetSubtype="1" fill="hold" nodeType="withEffect">
                                  <p:stCondLst>
                                    <p:cond delay="3750"/>
                                  </p:stCondLst>
                                  <p:childTnLst>
                                    <p:set>
                                      <p:cBhvr>
                                        <p:cTn id="71" dur="1" fill="hold">
                                          <p:stCondLst>
                                            <p:cond delay="0"/>
                                          </p:stCondLst>
                                        </p:cTn>
                                        <p:tgtEl>
                                          <p:spTgt spid="165"/>
                                        </p:tgtEl>
                                        <p:attrNameLst>
                                          <p:attrName>style.visibility</p:attrName>
                                        </p:attrNameLst>
                                      </p:cBhvr>
                                      <p:to>
                                        <p:strVal val="visible"/>
                                      </p:to>
                                    </p:set>
                                    <p:animEffect transition="in" filter="wipe(up)">
                                      <p:cBhvr>
                                        <p:cTn id="72" dur="500"/>
                                        <p:tgtEl>
                                          <p:spTgt spid="165"/>
                                        </p:tgtEl>
                                      </p:cBhvr>
                                    </p:animEffect>
                                  </p:childTnLst>
                                </p:cTn>
                              </p:par>
                              <p:par>
                                <p:cTn id="73" presetID="22" presetClass="entr" presetSubtype="4" fill="hold" nodeType="withEffect">
                                  <p:stCondLst>
                                    <p:cond delay="3750"/>
                                  </p:stCondLst>
                                  <p:childTnLst>
                                    <p:set>
                                      <p:cBhvr>
                                        <p:cTn id="74" dur="1" fill="hold">
                                          <p:stCondLst>
                                            <p:cond delay="0"/>
                                          </p:stCondLst>
                                        </p:cTn>
                                        <p:tgtEl>
                                          <p:spTgt spid="168"/>
                                        </p:tgtEl>
                                        <p:attrNameLst>
                                          <p:attrName>style.visibility</p:attrName>
                                        </p:attrNameLst>
                                      </p:cBhvr>
                                      <p:to>
                                        <p:strVal val="visible"/>
                                      </p:to>
                                    </p:set>
                                    <p:animEffect transition="in" filter="wipe(down)">
                                      <p:cBhvr>
                                        <p:cTn id="7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7665633" y="2254643"/>
            <a:ext cx="2880758" cy="5990941"/>
            <a:chOff x="1727202" y="2022666"/>
            <a:chExt cx="2843721" cy="4589645"/>
          </a:xfrm>
          <a:solidFill>
            <a:schemeClr val="bg1"/>
          </a:solidFill>
        </p:grpSpPr>
        <p:sp>
          <p:nvSpPr>
            <p:cNvPr id="16" name="Isosceles Triangle 15"/>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sp>
          <p:nvSpPr>
            <p:cNvPr id="17" name="Rectangle 16"/>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grpSp>
      <p:sp>
        <p:nvSpPr>
          <p:cNvPr id="19" name="Rectangle 18"/>
          <p:cNvSpPr/>
          <p:nvPr/>
        </p:nvSpPr>
        <p:spPr bwMode="auto">
          <a:xfrm rot="16200000">
            <a:off x="6216491" y="5226253"/>
            <a:ext cx="2859973" cy="8033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1" name="Rectangle 20"/>
          <p:cNvSpPr/>
          <p:nvPr/>
        </p:nvSpPr>
        <p:spPr bwMode="auto">
          <a:xfrm rot="16200000">
            <a:off x="7641203" y="5182654"/>
            <a:ext cx="2940320" cy="8718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2" name="Rectangle 21"/>
          <p:cNvSpPr/>
          <p:nvPr/>
        </p:nvSpPr>
        <p:spPr bwMode="auto">
          <a:xfrm rot="16200000">
            <a:off x="9197547" y="5237149"/>
            <a:ext cx="2816755" cy="820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101" y="1334865"/>
            <a:ext cx="6630584" cy="3187939"/>
          </a:xfrm>
          <a:prstGeom prst="rect">
            <a:avLst/>
          </a:prstGeom>
          <a:noFill/>
          <a:ln>
            <a:noFill/>
          </a:ln>
        </p:spPr>
      </p:pic>
      <p:grpSp>
        <p:nvGrpSpPr>
          <p:cNvPr id="11" name="Group 10"/>
          <p:cNvGrpSpPr/>
          <p:nvPr/>
        </p:nvGrpSpPr>
        <p:grpSpPr>
          <a:xfrm>
            <a:off x="5380248" y="4796469"/>
            <a:ext cx="7451523" cy="1718202"/>
            <a:chOff x="5380248" y="4796469"/>
            <a:chExt cx="7451523" cy="1718202"/>
          </a:xfrm>
        </p:grpSpPr>
        <p:grpSp>
          <p:nvGrpSpPr>
            <p:cNvPr id="3" name="Group 2"/>
            <p:cNvGrpSpPr/>
            <p:nvPr/>
          </p:nvGrpSpPr>
          <p:grpSpPr>
            <a:xfrm>
              <a:off x="5380248" y="4796469"/>
              <a:ext cx="7451523" cy="1718202"/>
              <a:chOff x="5389565" y="4807423"/>
              <a:chExt cx="7452580" cy="1718446"/>
            </a:xfrm>
          </p:grpSpPr>
          <p:sp>
            <p:nvSpPr>
              <p:cNvPr id="38" name="TextBox 37"/>
              <p:cNvSpPr txBox="1"/>
              <p:nvPr/>
            </p:nvSpPr>
            <p:spPr>
              <a:xfrm>
                <a:off x="9965496" y="4831878"/>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Advanced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Analytics</a:t>
                </a:r>
              </a:p>
            </p:txBody>
          </p:sp>
          <p:sp>
            <p:nvSpPr>
              <p:cNvPr id="23" name="TextBox 22"/>
              <p:cNvSpPr txBox="1"/>
              <p:nvPr/>
            </p:nvSpPr>
            <p:spPr>
              <a:xfrm>
                <a:off x="8416629" y="4918794"/>
                <a:ext cx="2876649" cy="55193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Big Data</a:t>
                </a:r>
              </a:p>
            </p:txBody>
          </p:sp>
          <p:sp>
            <p:nvSpPr>
              <p:cNvPr id="24" name="TextBox 23"/>
              <p:cNvSpPr txBox="1"/>
              <p:nvPr/>
            </p:nvSpPr>
            <p:spPr>
              <a:xfrm>
                <a:off x="7429574" y="4807423"/>
                <a:ext cx="1910275"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Internet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of Things</a:t>
                </a:r>
              </a:p>
            </p:txBody>
          </p:sp>
          <p:sp>
            <p:nvSpPr>
              <p:cNvPr id="25" name="TextBox 24"/>
              <p:cNvSpPr txBox="1"/>
              <p:nvPr/>
            </p:nvSpPr>
            <p:spPr>
              <a:xfrm>
                <a:off x="5389565" y="4815494"/>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Data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Warehouse</a:t>
                </a:r>
              </a:p>
            </p:txBody>
          </p:sp>
          <p:grpSp>
            <p:nvGrpSpPr>
              <p:cNvPr id="33" name="Group 32"/>
              <p:cNvGrpSpPr/>
              <p:nvPr/>
            </p:nvGrpSpPr>
            <p:grpSpPr>
              <a:xfrm>
                <a:off x="8077246" y="5867574"/>
                <a:ext cx="657309" cy="658295"/>
                <a:chOff x="457200" y="5950383"/>
                <a:chExt cx="1057275" cy="1058862"/>
              </a:xfrm>
              <a:solidFill>
                <a:schemeClr val="tx1"/>
              </a:solidFill>
            </p:grpSpPr>
            <p:sp>
              <p:nvSpPr>
                <p:cNvPr id="34"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6"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7"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9"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0"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1"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2"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grpSp>
          <p:sp>
            <p:nvSpPr>
              <p:cNvPr id="44"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5" name="Can 44"/>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sp>
          <p:nvSpPr>
            <p:cNvPr id="8" name="Freeform 5"/>
            <p:cNvSpPr>
              <a:spLocks noEditPoints="1"/>
            </p:cNvSpPr>
            <p:nvPr/>
          </p:nvSpPr>
          <p:spPr bwMode="auto">
            <a:xfrm>
              <a:off x="9516539" y="5866876"/>
              <a:ext cx="626000" cy="58155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5322" y="-9206"/>
            <a:ext cx="5929619" cy="7003236"/>
            <a:chOff x="-25322" y="-9206"/>
            <a:chExt cx="5929619" cy="7003236"/>
          </a:xfrm>
        </p:grpSpPr>
        <p:sp>
          <p:nvSpPr>
            <p:cNvPr id="2" name="Rectangle 1"/>
            <p:cNvSpPr/>
            <p:nvPr/>
          </p:nvSpPr>
          <p:spPr bwMode="auto">
            <a:xfrm>
              <a:off x="-25322" y="-9206"/>
              <a:ext cx="5929619" cy="7003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9" name="Rectangle 8"/>
            <p:cNvSpPr/>
            <p:nvPr/>
          </p:nvSpPr>
          <p:spPr>
            <a:xfrm>
              <a:off x="122238" y="2491586"/>
              <a:ext cx="5607404" cy="1908215"/>
            </a:xfrm>
            <a:prstGeom prst="rect">
              <a:avLst/>
            </a:prstGeom>
          </p:spPr>
          <p:txBody>
            <a:bodyPr wrap="square" lIns="146304" tIns="91440" rIns="146304" bIns="91440">
              <a:spAutoFit/>
            </a:bodyPr>
            <a:lstStyle/>
            <a:p>
              <a:r>
                <a:rPr lang="en-US" sz="2800" dirty="0">
                  <a:solidFill>
                    <a:schemeClr val="bg2"/>
                  </a:solidFill>
                  <a:cs typeface="Segoe UI Semibold" panose="020B0702040204020203" pitchFamily="34" charset="0"/>
                </a:rPr>
                <a:t>Seamless integration across the Microsoft Data Platform provides quicker and more cost effective deployment for any data project</a:t>
              </a:r>
            </a:p>
          </p:txBody>
        </p:sp>
      </p:grpSp>
    </p:spTree>
    <p:extLst>
      <p:ext uri="{BB962C8B-B14F-4D97-AF65-F5344CB8AC3E}">
        <p14:creationId xmlns:p14="http://schemas.microsoft.com/office/powerpoint/2010/main" val="185137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991FD1D-C4E7-44E8-9232-41E5C677FE37}"/>
              </a:ext>
            </a:extLst>
          </p:cNvPr>
          <p:cNvSpPr>
            <a:spLocks noGrp="1"/>
          </p:cNvSpPr>
          <p:nvPr>
            <p:ph type="title"/>
          </p:nvPr>
        </p:nvSpPr>
        <p:spPr/>
        <p:txBody>
          <a:bodyPr/>
          <a:lstStyle/>
          <a:p>
            <a:r>
              <a:rPr lang="de-DE" dirty="0"/>
              <a:t>Analytics</a:t>
            </a:r>
          </a:p>
        </p:txBody>
      </p:sp>
      <p:sp>
        <p:nvSpPr>
          <p:cNvPr id="5" name="Textplatzhalter 4">
            <a:extLst>
              <a:ext uri="{FF2B5EF4-FFF2-40B4-BE49-F238E27FC236}">
                <a16:creationId xmlns:a16="http://schemas.microsoft.com/office/drawing/2014/main" id="{876CF592-881C-497F-9018-EB1D5C230A5E}"/>
              </a:ext>
            </a:extLst>
          </p:cNvPr>
          <p:cNvSpPr>
            <a:spLocks noGrp="1"/>
          </p:cNvSpPr>
          <p:nvPr>
            <p:ph type="body" sz="quarter" idx="10"/>
          </p:nvPr>
        </p:nvSpPr>
        <p:spPr>
          <a:xfrm>
            <a:off x="274638" y="1212850"/>
            <a:ext cx="11887200" cy="6340197"/>
          </a:xfrm>
        </p:spPr>
        <p:txBody>
          <a:bodyPr/>
          <a:lstStyle/>
          <a:p>
            <a:r>
              <a:rPr lang="de-DE" dirty="0" err="1"/>
              <a:t>Collecting</a:t>
            </a:r>
            <a:r>
              <a:rPr lang="de-DE" dirty="0"/>
              <a:t> and </a:t>
            </a:r>
            <a:r>
              <a:rPr lang="de-DE" dirty="0" err="1"/>
              <a:t>evaluating</a:t>
            </a:r>
            <a:r>
              <a:rPr lang="de-DE" dirty="0"/>
              <a:t> </a:t>
            </a:r>
            <a:r>
              <a:rPr lang="de-DE" dirty="0" err="1"/>
              <a:t>data</a:t>
            </a:r>
            <a:r>
              <a:rPr lang="de-DE" dirty="0"/>
              <a:t> </a:t>
            </a:r>
            <a:r>
              <a:rPr lang="de-DE" dirty="0" err="1"/>
              <a:t>that</a:t>
            </a:r>
            <a:r>
              <a:rPr lang="de-DE" dirty="0"/>
              <a:t> is </a:t>
            </a:r>
            <a:r>
              <a:rPr lang="de-DE" dirty="0" err="1"/>
              <a:t>collected</a:t>
            </a:r>
            <a:endParaRPr lang="de-DE" dirty="0"/>
          </a:p>
          <a:p>
            <a:endParaRPr lang="de-DE" dirty="0"/>
          </a:p>
          <a:p>
            <a:r>
              <a:rPr lang="de-DE" dirty="0" err="1"/>
              <a:t>Step</a:t>
            </a:r>
            <a:r>
              <a:rPr lang="de-DE" dirty="0"/>
              <a:t> 1: </a:t>
            </a:r>
            <a:r>
              <a:rPr lang="de-DE" dirty="0" err="1"/>
              <a:t>Usually</a:t>
            </a:r>
            <a:r>
              <a:rPr lang="de-DE" dirty="0"/>
              <a:t> a </a:t>
            </a:r>
            <a:r>
              <a:rPr lang="de-DE" dirty="0" err="1"/>
              <a:t>lot</a:t>
            </a:r>
            <a:r>
              <a:rPr lang="de-DE" dirty="0"/>
              <a:t> of </a:t>
            </a:r>
            <a:r>
              <a:rPr lang="de-DE" dirty="0" err="1"/>
              <a:t>data</a:t>
            </a:r>
            <a:r>
              <a:rPr lang="de-DE" dirty="0"/>
              <a:t> is </a:t>
            </a:r>
            <a:r>
              <a:rPr lang="de-DE" dirty="0" err="1"/>
              <a:t>collected</a:t>
            </a:r>
            <a:r>
              <a:rPr lang="de-DE" dirty="0"/>
              <a:t> – but </a:t>
            </a:r>
            <a:r>
              <a:rPr lang="de-DE" dirty="0" err="1"/>
              <a:t>never</a:t>
            </a:r>
            <a:r>
              <a:rPr lang="de-DE" dirty="0"/>
              <a:t> </a:t>
            </a:r>
            <a:r>
              <a:rPr lang="de-DE" dirty="0" err="1"/>
              <a:t>evaluated</a:t>
            </a:r>
            <a:endParaRPr lang="de-DE" dirty="0"/>
          </a:p>
          <a:p>
            <a:r>
              <a:rPr lang="de-DE" dirty="0"/>
              <a:t>So: </a:t>
            </a:r>
            <a:r>
              <a:rPr lang="de-DE" dirty="0" err="1"/>
              <a:t>Collect</a:t>
            </a:r>
            <a:r>
              <a:rPr lang="de-DE" dirty="0"/>
              <a:t> </a:t>
            </a:r>
            <a:r>
              <a:rPr lang="de-DE" dirty="0" err="1"/>
              <a:t>the</a:t>
            </a:r>
            <a:r>
              <a:rPr lang="de-DE" dirty="0"/>
              <a:t> </a:t>
            </a:r>
            <a:r>
              <a:rPr lang="de-DE" dirty="0" err="1"/>
              <a:t>data</a:t>
            </a:r>
            <a:r>
              <a:rPr lang="de-DE" dirty="0"/>
              <a:t> and </a:t>
            </a:r>
            <a:r>
              <a:rPr lang="de-DE" dirty="0" err="1"/>
              <a:t>make</a:t>
            </a:r>
            <a:r>
              <a:rPr lang="de-DE" dirty="0"/>
              <a:t> </a:t>
            </a:r>
            <a:r>
              <a:rPr lang="de-DE" dirty="0" err="1"/>
              <a:t>it</a:t>
            </a:r>
            <a:r>
              <a:rPr lang="de-DE" dirty="0"/>
              <a:t> </a:t>
            </a:r>
            <a:r>
              <a:rPr lang="de-DE" dirty="0" err="1"/>
              <a:t>available</a:t>
            </a:r>
            <a:r>
              <a:rPr lang="de-DE" dirty="0"/>
              <a:t> </a:t>
            </a:r>
            <a:r>
              <a:rPr lang="de-DE" dirty="0" err="1"/>
              <a:t>to</a:t>
            </a:r>
            <a:r>
              <a:rPr lang="de-DE" dirty="0"/>
              <a:t> </a:t>
            </a:r>
            <a:r>
              <a:rPr lang="de-DE" dirty="0" err="1"/>
              <a:t>teachers</a:t>
            </a:r>
            <a:r>
              <a:rPr lang="de-DE" dirty="0"/>
              <a:t> </a:t>
            </a:r>
            <a:r>
              <a:rPr lang="de-DE" dirty="0" err="1"/>
              <a:t>etc</a:t>
            </a:r>
            <a:endParaRPr lang="de-DE" dirty="0"/>
          </a:p>
          <a:p>
            <a:r>
              <a:rPr lang="de-DE" dirty="0" err="1"/>
              <a:t>Step</a:t>
            </a:r>
            <a:r>
              <a:rPr lang="de-DE" dirty="0"/>
              <a:t> 2: </a:t>
            </a:r>
            <a:r>
              <a:rPr lang="de-DE" dirty="0" err="1"/>
              <a:t>take</a:t>
            </a:r>
            <a:r>
              <a:rPr lang="de-DE" dirty="0"/>
              <a:t> </a:t>
            </a:r>
            <a:r>
              <a:rPr lang="de-DE" dirty="0" err="1"/>
              <a:t>some</a:t>
            </a:r>
            <a:r>
              <a:rPr lang="de-DE" dirty="0"/>
              <a:t> </a:t>
            </a:r>
            <a:r>
              <a:rPr lang="de-DE" dirty="0" err="1"/>
              <a:t>historical</a:t>
            </a:r>
            <a:r>
              <a:rPr lang="de-DE" dirty="0"/>
              <a:t> </a:t>
            </a:r>
            <a:r>
              <a:rPr lang="de-DE" dirty="0" err="1"/>
              <a:t>data</a:t>
            </a:r>
            <a:r>
              <a:rPr lang="de-DE" dirty="0"/>
              <a:t>, </a:t>
            </a:r>
            <a:r>
              <a:rPr lang="de-DE" dirty="0" err="1"/>
              <a:t>feed</a:t>
            </a:r>
            <a:r>
              <a:rPr lang="de-DE" dirty="0"/>
              <a:t> </a:t>
            </a:r>
            <a:r>
              <a:rPr lang="de-DE" dirty="0" err="1"/>
              <a:t>it</a:t>
            </a:r>
            <a:r>
              <a:rPr lang="de-DE" dirty="0"/>
              <a:t> </a:t>
            </a:r>
            <a:r>
              <a:rPr lang="de-DE" dirty="0" err="1"/>
              <a:t>into</a:t>
            </a:r>
            <a:r>
              <a:rPr lang="de-DE" dirty="0"/>
              <a:t> </a:t>
            </a:r>
            <a:r>
              <a:rPr lang="de-DE" dirty="0" err="1"/>
              <a:t>machine</a:t>
            </a:r>
            <a:r>
              <a:rPr lang="de-DE" dirty="0"/>
              <a:t> </a:t>
            </a:r>
            <a:r>
              <a:rPr lang="de-DE" dirty="0" err="1"/>
              <a:t>learning</a:t>
            </a:r>
            <a:r>
              <a:rPr lang="de-DE" dirty="0"/>
              <a:t> and </a:t>
            </a:r>
            <a:r>
              <a:rPr lang="de-DE" dirty="0" err="1"/>
              <a:t>start</a:t>
            </a:r>
            <a:r>
              <a:rPr lang="de-DE" dirty="0"/>
              <a:t> </a:t>
            </a:r>
            <a:r>
              <a:rPr lang="de-DE" dirty="0" err="1"/>
              <a:t>making</a:t>
            </a:r>
            <a:r>
              <a:rPr lang="de-DE" dirty="0"/>
              <a:t> </a:t>
            </a:r>
            <a:r>
              <a:rPr lang="de-DE" dirty="0" err="1"/>
              <a:t>predictions</a:t>
            </a:r>
            <a:r>
              <a:rPr lang="de-DE" dirty="0"/>
              <a:t> </a:t>
            </a:r>
            <a:r>
              <a:rPr lang="de-DE" dirty="0" err="1"/>
              <a:t>about</a:t>
            </a:r>
            <a:r>
              <a:rPr lang="de-DE" dirty="0"/>
              <a:t> </a:t>
            </a:r>
            <a:r>
              <a:rPr lang="de-DE" dirty="0" err="1"/>
              <a:t>the</a:t>
            </a:r>
            <a:r>
              <a:rPr lang="de-DE" dirty="0"/>
              <a:t> </a:t>
            </a:r>
            <a:r>
              <a:rPr lang="de-DE" dirty="0" err="1"/>
              <a:t>future</a:t>
            </a:r>
            <a:r>
              <a:rPr lang="de-DE" dirty="0"/>
              <a:t> </a:t>
            </a:r>
            <a:r>
              <a:rPr lang="de-DE" dirty="0" err="1"/>
              <a:t>development</a:t>
            </a:r>
            <a:r>
              <a:rPr lang="de-DE" dirty="0"/>
              <a:t> of </a:t>
            </a:r>
            <a:r>
              <a:rPr lang="de-DE" dirty="0" err="1"/>
              <a:t>people</a:t>
            </a:r>
            <a:r>
              <a:rPr lang="de-DE" dirty="0"/>
              <a:t> </a:t>
            </a:r>
            <a:r>
              <a:rPr lang="de-DE" dirty="0" err="1"/>
              <a:t>based</a:t>
            </a:r>
            <a:r>
              <a:rPr lang="de-DE" dirty="0"/>
              <a:t> on </a:t>
            </a:r>
            <a:r>
              <a:rPr lang="de-DE" dirty="0" err="1"/>
              <a:t>the</a:t>
            </a:r>
            <a:r>
              <a:rPr lang="de-DE"/>
              <a:t> data</a:t>
            </a:r>
            <a:endParaRPr lang="de-DE" dirty="0"/>
          </a:p>
          <a:p>
            <a:endParaRPr lang="de-DE" dirty="0"/>
          </a:p>
        </p:txBody>
      </p:sp>
    </p:spTree>
    <p:extLst>
      <p:ext uri="{BB962C8B-B14F-4D97-AF65-F5344CB8AC3E}">
        <p14:creationId xmlns:p14="http://schemas.microsoft.com/office/powerpoint/2010/main" val="18038320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56643" y="5405482"/>
            <a:ext cx="85155" cy="59071"/>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28" y="1804407"/>
            <a:ext cx="3931920" cy="4323635"/>
            <a:chOff x="291128" y="1804407"/>
            <a:chExt cx="3931920" cy="4323635"/>
          </a:xfrm>
        </p:grpSpPr>
        <p:sp>
          <p:nvSpPr>
            <p:cNvPr id="22" name="Rectangle 21"/>
            <p:cNvSpPr/>
            <p:nvPr/>
          </p:nvSpPr>
          <p:spPr>
            <a:xfrm>
              <a:off x="29112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3800" dirty="0">
                  <a:gradFill>
                    <a:gsLst>
                      <a:gs pos="6863">
                        <a:schemeClr val="tx2"/>
                      </a:gs>
                      <a:gs pos="17000">
                        <a:schemeClr val="tx2"/>
                      </a:gs>
                    </a:gsLst>
                    <a:lin ang="5400000" scaled="1"/>
                  </a:gradFill>
                  <a:latin typeface="+mj-lt"/>
                  <a:ea typeface="Segoe UI Black" panose="020B0A02040204020203" pitchFamily="34" charset="0"/>
                  <a:cs typeface="Segoe UI Black" panose="020B0A02040204020203" pitchFamily="34" charset="0"/>
                </a:rPr>
                <a:t> </a:t>
              </a:r>
              <a:br>
                <a:rPr lang="en-US" sz="2652" b="1"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br>
              <a:r>
                <a:rPr lang="en-US" sz="2000" dirty="0">
                  <a:solidFill>
                    <a:schemeClr val="tx1"/>
                  </a:solidFill>
                  <a:cs typeface="Segoe UI Light" panose="020B0502040204020203" pitchFamily="34" charset="0"/>
                </a:rPr>
                <a:t>Power BI experiences directly into your public facing websites and blogs</a:t>
              </a:r>
            </a:p>
          </p:txBody>
        </p:sp>
        <p:grpSp>
          <p:nvGrpSpPr>
            <p:cNvPr id="2" name="Group 1"/>
            <p:cNvGrpSpPr>
              <a:grpSpLocks noChangeAspect="1"/>
            </p:cNvGrpSpPr>
            <p:nvPr/>
          </p:nvGrpSpPr>
          <p:grpSpPr>
            <a:xfrm>
              <a:off x="1422060" y="4271009"/>
              <a:ext cx="1401557" cy="1118151"/>
              <a:chOff x="999438" y="1816361"/>
              <a:chExt cx="1326536" cy="1030523"/>
            </a:xfrm>
          </p:grpSpPr>
          <p:grpSp>
            <p:nvGrpSpPr>
              <p:cNvPr id="15" name="Group 14"/>
              <p:cNvGrpSpPr/>
              <p:nvPr/>
            </p:nvGrpSpPr>
            <p:grpSpPr>
              <a:xfrm>
                <a:off x="999438" y="1816361"/>
                <a:ext cx="1326536" cy="1030523"/>
                <a:chOff x="999438" y="1816361"/>
                <a:chExt cx="1326536" cy="1030523"/>
              </a:xfrm>
            </p:grpSpPr>
            <p:sp>
              <p:nvSpPr>
                <p:cNvPr id="16" name="Rectangle 15"/>
                <p:cNvSpPr/>
                <p:nvPr/>
              </p:nvSpPr>
              <p:spPr>
                <a:xfrm>
                  <a:off x="999438" y="1816361"/>
                  <a:ext cx="1326536" cy="10305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17" name="Rectangle 16"/>
                <p:cNvSpPr/>
                <p:nvPr/>
              </p:nvSpPr>
              <p:spPr>
                <a:xfrm>
                  <a:off x="999897" y="1820008"/>
                  <a:ext cx="1325618" cy="14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sp>
            <p:nvSpPr>
              <p:cNvPr id="18" name="TextBox 17"/>
              <p:cNvSpPr txBox="1"/>
              <p:nvPr/>
            </p:nvSpPr>
            <p:spPr>
              <a:xfrm>
                <a:off x="1329962" y="2053835"/>
                <a:ext cx="708471" cy="405038"/>
              </a:xfrm>
              <a:prstGeom prst="rect">
                <a:avLst/>
              </a:prstGeom>
              <a:noFill/>
            </p:spPr>
            <p:txBody>
              <a:bodyPr wrap="none" lIns="0" tIns="0" rIns="0" bIns="0" rtlCol="0">
                <a:spAutoFit/>
              </a:bodyPr>
              <a:lstStyle/>
              <a:p>
                <a:pPr algn="ctr" defTabSz="932563"/>
                <a:r>
                  <a:rPr lang="en-US" sz="2856" b="1" spc="204" dirty="0">
                    <a:solidFill>
                      <a:schemeClr val="accent1"/>
                    </a:solidFill>
                    <a:cs typeface="Segoe UI" panose="020B0502040204020203" pitchFamily="34" charset="0"/>
                  </a:rPr>
                  <a:t>&lt;</a:t>
                </a:r>
                <a:r>
                  <a:rPr lang="en-US" sz="2856" spc="204" dirty="0">
                    <a:solidFill>
                      <a:schemeClr val="accent1"/>
                    </a:solidFill>
                    <a:latin typeface="Segoe UI Semibold" panose="020B0702040204020203" pitchFamily="34" charset="0"/>
                    <a:cs typeface="Segoe UI Semibold" panose="020B0702040204020203" pitchFamily="34" charset="0"/>
                  </a:rPr>
                  <a:t>/</a:t>
                </a:r>
                <a:r>
                  <a:rPr lang="en-US" sz="2856" b="1" spc="204" dirty="0">
                    <a:solidFill>
                      <a:schemeClr val="accent1"/>
                    </a:solidFill>
                    <a:cs typeface="Segoe UI" panose="020B0502040204020203" pitchFamily="34" charset="0"/>
                  </a:rPr>
                  <a:t>&gt;</a:t>
                </a:r>
              </a:p>
            </p:txBody>
          </p:sp>
        </p:grpSp>
      </p:grpSp>
      <p:grpSp>
        <p:nvGrpSpPr>
          <p:cNvPr id="11" name="Group 10"/>
          <p:cNvGrpSpPr/>
          <p:nvPr/>
        </p:nvGrpSpPr>
        <p:grpSpPr>
          <a:xfrm>
            <a:off x="8229918" y="1804407"/>
            <a:ext cx="3931920" cy="4323635"/>
            <a:chOff x="8229918" y="1804407"/>
            <a:chExt cx="3931920" cy="4323635"/>
          </a:xfrm>
        </p:grpSpPr>
        <p:sp>
          <p:nvSpPr>
            <p:cNvPr id="23" name="Rectangle 22"/>
            <p:cNvSpPr/>
            <p:nvPr/>
          </p:nvSpPr>
          <p:spPr>
            <a:xfrm>
              <a:off x="822991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Integrate</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user-defined Power BI experiences into your app</a:t>
              </a:r>
            </a:p>
          </p:txBody>
        </p:sp>
        <p:grpSp>
          <p:nvGrpSpPr>
            <p:cNvPr id="5" name="Group 4"/>
            <p:cNvGrpSpPr>
              <a:grpSpLocks noChangeAspect="1"/>
            </p:cNvGrpSpPr>
            <p:nvPr/>
          </p:nvGrpSpPr>
          <p:grpSpPr>
            <a:xfrm>
              <a:off x="9558681" y="4271006"/>
              <a:ext cx="1401557" cy="1118154"/>
              <a:chOff x="4147666" y="1816359"/>
              <a:chExt cx="1326536" cy="1030523"/>
            </a:xfrm>
            <a:solidFill>
              <a:schemeClr val="bg1">
                <a:lumMod val="85000"/>
              </a:schemeClr>
            </a:solidFill>
          </p:grpSpPr>
          <p:grpSp>
            <p:nvGrpSpPr>
              <p:cNvPr id="21" name="Group 20"/>
              <p:cNvGrpSpPr/>
              <p:nvPr/>
            </p:nvGrpSpPr>
            <p:grpSpPr>
              <a:xfrm>
                <a:off x="4147666" y="1816359"/>
                <a:ext cx="1326536" cy="1030523"/>
                <a:chOff x="999438" y="1816361"/>
                <a:chExt cx="1326536" cy="1030523"/>
              </a:xfrm>
              <a:grpFill/>
            </p:grpSpPr>
            <p:sp>
              <p:nvSpPr>
                <p:cNvPr id="25" name="Rectangle 24"/>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6" name="Rectangle 25"/>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grpSp>
            <p:nvGrpSpPr>
              <p:cNvPr id="27" name="Group 26"/>
              <p:cNvGrpSpPr/>
              <p:nvPr/>
            </p:nvGrpSpPr>
            <p:grpSpPr>
              <a:xfrm>
                <a:off x="4445671" y="2029944"/>
                <a:ext cx="730068" cy="731224"/>
                <a:chOff x="2787126" y="2180080"/>
                <a:chExt cx="1424208" cy="1426464"/>
              </a:xfrm>
              <a:grpFill/>
            </p:grpSpPr>
            <p:sp>
              <p:nvSpPr>
                <p:cNvPr id="28" name="Rectangle 27"/>
                <p:cNvSpPr/>
                <p:nvPr/>
              </p:nvSpPr>
              <p:spPr>
                <a:xfrm>
                  <a:off x="278712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9" name="Rectangle 28"/>
                <p:cNvSpPr/>
                <p:nvPr/>
              </p:nvSpPr>
              <p:spPr>
                <a:xfrm>
                  <a:off x="355163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0" name="Diamond 29"/>
                <p:cNvSpPr/>
                <p:nvPr/>
              </p:nvSpPr>
              <p:spPr>
                <a:xfrm>
                  <a:off x="3549380" y="2180080"/>
                  <a:ext cx="661954" cy="661954"/>
                </a:xfrm>
                <a:prstGeom prst="diamond">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1" name="Rectangle 30"/>
                <p:cNvSpPr/>
                <p:nvPr/>
              </p:nvSpPr>
              <p:spPr>
                <a:xfrm>
                  <a:off x="2787126" y="218233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grpSp>
      </p:grpSp>
      <p:grpSp>
        <p:nvGrpSpPr>
          <p:cNvPr id="10" name="Group 9"/>
          <p:cNvGrpSpPr/>
          <p:nvPr/>
        </p:nvGrpSpPr>
        <p:grpSpPr>
          <a:xfrm>
            <a:off x="4260523" y="1804407"/>
            <a:ext cx="3931920" cy="4323635"/>
            <a:chOff x="4260523" y="1804407"/>
            <a:chExt cx="3931920" cy="4323635"/>
          </a:xfrm>
        </p:grpSpPr>
        <p:sp>
          <p:nvSpPr>
            <p:cNvPr id="24" name="Rectangle 23"/>
            <p:cNvSpPr/>
            <p:nvPr/>
          </p:nvSpPr>
          <p:spPr>
            <a:xfrm>
              <a:off x="4260523"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Extend</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Power BI and your reach with organizational content packs and custom visuals</a:t>
              </a:r>
            </a:p>
          </p:txBody>
        </p:sp>
        <p:grpSp>
          <p:nvGrpSpPr>
            <p:cNvPr id="6" name="Group 5"/>
            <p:cNvGrpSpPr>
              <a:grpSpLocks noChangeAspect="1"/>
            </p:cNvGrpSpPr>
            <p:nvPr/>
          </p:nvGrpSpPr>
          <p:grpSpPr>
            <a:xfrm>
              <a:off x="5525704" y="3821888"/>
              <a:ext cx="1401557" cy="1567272"/>
              <a:chOff x="9323793" y="2720374"/>
              <a:chExt cx="1326536" cy="1444445"/>
            </a:xfrm>
            <a:solidFill>
              <a:schemeClr val="bg1">
                <a:lumMod val="85000"/>
              </a:schemeClr>
            </a:solidFill>
          </p:grpSpPr>
          <p:grpSp>
            <p:nvGrpSpPr>
              <p:cNvPr id="32" name="Group 31"/>
              <p:cNvGrpSpPr/>
              <p:nvPr/>
            </p:nvGrpSpPr>
            <p:grpSpPr>
              <a:xfrm>
                <a:off x="9323793" y="3134296"/>
                <a:ext cx="1326536" cy="1030523"/>
                <a:chOff x="999438" y="1816361"/>
                <a:chExt cx="1326536" cy="1030523"/>
              </a:xfrm>
              <a:grpFill/>
            </p:grpSpPr>
            <p:sp>
              <p:nvSpPr>
                <p:cNvPr id="33" name="Rectangle 32"/>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4" name="Rectangle 33"/>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sp>
            <p:nvSpPr>
              <p:cNvPr id="35" name="Rectangle 34"/>
              <p:cNvSpPr/>
              <p:nvPr/>
            </p:nvSpPr>
            <p:spPr>
              <a:xfrm>
                <a:off x="9899002" y="3425463"/>
                <a:ext cx="176118" cy="6147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6" name="Rectangle 35"/>
              <p:cNvSpPr/>
              <p:nvPr/>
            </p:nvSpPr>
            <p:spPr>
              <a:xfrm>
                <a:off x="10279334" y="3864290"/>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9" name="Rectangle 38"/>
              <p:cNvSpPr/>
              <p:nvPr/>
            </p:nvSpPr>
            <p:spPr>
              <a:xfrm>
                <a:off x="10278870" y="3543142"/>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0" name="Rectangle 39"/>
              <p:cNvSpPr/>
              <p:nvPr/>
            </p:nvSpPr>
            <p:spPr>
              <a:xfrm>
                <a:off x="10278870" y="3221994"/>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1" name="Rectangle 40"/>
              <p:cNvSpPr/>
              <p:nvPr/>
            </p:nvSpPr>
            <p:spPr>
              <a:xfrm>
                <a:off x="10278870" y="2890861"/>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dirty="0">
                  <a:solidFill>
                    <a:prstClr val="white"/>
                  </a:solidFill>
                </a:endParaRPr>
              </a:p>
            </p:txBody>
          </p:sp>
          <p:sp>
            <p:nvSpPr>
              <p:cNvPr id="42" name="Isosceles Triangle 41"/>
              <p:cNvSpPr/>
              <p:nvPr/>
            </p:nvSpPr>
            <p:spPr>
              <a:xfrm>
                <a:off x="10201171" y="2720374"/>
                <a:ext cx="331516" cy="215777"/>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3" name="Rectangle 42"/>
              <p:cNvSpPr/>
              <p:nvPr/>
            </p:nvSpPr>
            <p:spPr>
              <a:xfrm>
                <a:off x="9516851" y="3569847"/>
                <a:ext cx="176118" cy="477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grpSp>
      </p:grpSp>
      <p:sp>
        <p:nvSpPr>
          <p:cNvPr id="47" name="TextBox 46"/>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 BI for developers</a:t>
            </a:r>
          </a:p>
        </p:txBody>
      </p:sp>
    </p:spTree>
    <p:extLst>
      <p:ext uri="{BB962C8B-B14F-4D97-AF65-F5344CB8AC3E}">
        <p14:creationId xmlns:p14="http://schemas.microsoft.com/office/powerpoint/2010/main" val="129366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056437" y="-1093"/>
            <a:ext cx="5380038" cy="6993533"/>
          </a:xfrm>
          <a:prstGeom prst="rect">
            <a:avLst/>
          </a:prstGeom>
        </p:spPr>
      </p:pic>
      <p:sp>
        <p:nvSpPr>
          <p:cNvPr id="5" name="Title 1"/>
          <p:cNvSpPr txBox="1">
            <a:spLocks/>
          </p:cNvSpPr>
          <p:nvPr/>
        </p:nvSpPr>
        <p:spPr>
          <a:xfrm>
            <a:off x="198438" y="248081"/>
            <a:ext cx="5302774" cy="886981"/>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solidFill>
                  <a:schemeClr val="tx1"/>
                </a:solidFill>
                <a:latin typeface="Segoe UI Semibold" panose="020B0702040204020203" pitchFamily="34" charset="0"/>
                <a:cs typeface="Segoe UI Semibold" panose="020B0702040204020203" pitchFamily="34" charset="0"/>
              </a:rPr>
              <a:t>Metro Bank</a:t>
            </a:r>
          </a:p>
        </p:txBody>
      </p:sp>
      <p:sp>
        <p:nvSpPr>
          <p:cNvPr id="6" name="Subtitle 2"/>
          <p:cNvSpPr txBox="1">
            <a:spLocks/>
          </p:cNvSpPr>
          <p:nvPr/>
        </p:nvSpPr>
        <p:spPr>
          <a:xfrm>
            <a:off x="3222260" y="4792662"/>
            <a:ext cx="3834177" cy="698002"/>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1800" dirty="0">
                <a:solidFill>
                  <a:schemeClr val="tx1"/>
                </a:solidFill>
              </a:rPr>
              <a:t>Bruce </a:t>
            </a:r>
            <a:r>
              <a:rPr lang="en-US" sz="1800" dirty="0" err="1">
                <a:solidFill>
                  <a:schemeClr val="tx1"/>
                </a:solidFill>
              </a:rPr>
              <a:t>Rioch</a:t>
            </a:r>
            <a:r>
              <a:rPr lang="en-US" sz="1800" dirty="0">
                <a:solidFill>
                  <a:schemeClr val="tx1"/>
                </a:solidFill>
              </a:rPr>
              <a:t>,</a:t>
            </a:r>
            <a:br>
              <a:rPr lang="en-US" sz="1800" b="1" dirty="0">
                <a:solidFill>
                  <a:schemeClr val="tx1"/>
                </a:solidFill>
              </a:rPr>
            </a:br>
            <a:r>
              <a:rPr lang="en-US" sz="1800" dirty="0">
                <a:solidFill>
                  <a:schemeClr val="tx1"/>
                </a:solidFill>
              </a:rPr>
              <a:t>Head of Business Information and Customer Systems</a:t>
            </a:r>
            <a:br>
              <a:rPr lang="en-US" sz="1800" dirty="0">
                <a:solidFill>
                  <a:schemeClr val="tx1"/>
                </a:solidFill>
              </a:rPr>
            </a:br>
            <a:endParaRPr lang="en-US" sz="1800" dirty="0">
              <a:solidFill>
                <a:schemeClr val="tx1"/>
              </a:solidFill>
            </a:endParaRPr>
          </a:p>
        </p:txBody>
      </p:sp>
      <p:sp>
        <p:nvSpPr>
          <p:cNvPr id="7" name="Rectangle 6"/>
          <p:cNvSpPr/>
          <p:nvPr/>
        </p:nvSpPr>
        <p:spPr>
          <a:xfrm>
            <a:off x="278658" y="1820862"/>
            <a:ext cx="6399892" cy="2880746"/>
          </a:xfrm>
          <a:prstGeom prst="rect">
            <a:avLst/>
          </a:prstGeom>
        </p:spPr>
        <p:txBody>
          <a:bodyPr wrap="square" lIns="182854" tIns="146283" rIns="182854" bIns="146283">
            <a:spAutoFit/>
          </a:bodyPr>
          <a:lstStyle/>
          <a:p>
            <a:pPr marL="71425" indent="-71425" defTabSz="931941">
              <a:spcBef>
                <a:spcPts val="600"/>
              </a:spcBef>
              <a:spcAft>
                <a:spcPts val="600"/>
              </a:spcAft>
            </a:pPr>
            <a:r>
              <a:rPr lang="en-US" sz="2400" dirty="0"/>
              <a:t>“Microsoft </a:t>
            </a:r>
            <a:r>
              <a:rPr lang="en-US" sz="2400" b="1" dirty="0"/>
              <a:t>Power BI </a:t>
            </a:r>
            <a:r>
              <a:rPr lang="en-US" sz="2400" dirty="0"/>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Tree>
    <p:extLst>
      <p:ext uri="{BB962C8B-B14F-4D97-AF65-F5344CB8AC3E}">
        <p14:creationId xmlns:p14="http://schemas.microsoft.com/office/powerpoint/2010/main" val="29518567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998" r="35315"/>
          <a:stretch/>
        </p:blipFill>
        <p:spPr>
          <a:xfrm>
            <a:off x="-1226" y="0"/>
            <a:ext cx="5838463" cy="6994525"/>
          </a:xfrm>
          <a:prstGeom prst="rect">
            <a:avLst/>
          </a:prstGeom>
        </p:spPr>
      </p:pic>
      <p:sp>
        <p:nvSpPr>
          <p:cNvPr id="2" name="Title 1"/>
          <p:cNvSpPr>
            <a:spLocks noGrp="1"/>
          </p:cNvSpPr>
          <p:nvPr>
            <p:ph type="title"/>
          </p:nvPr>
        </p:nvSpPr>
        <p:spPr>
          <a:xfrm>
            <a:off x="6294437" y="300238"/>
            <a:ext cx="5869766" cy="917575"/>
          </a:xfrm>
        </p:spPr>
        <p:txBody>
          <a:bodyPr/>
          <a:lstStyle/>
          <a:p>
            <a:r>
              <a:rPr lang="en-US" dirty="0"/>
              <a:t>NHS</a:t>
            </a:r>
          </a:p>
        </p:txBody>
      </p:sp>
      <p:sp>
        <p:nvSpPr>
          <p:cNvPr id="4" name="TextBox 3"/>
          <p:cNvSpPr txBox="1"/>
          <p:nvPr/>
        </p:nvSpPr>
        <p:spPr>
          <a:xfrm>
            <a:off x="6142037" y="2201862"/>
            <a:ext cx="6172200" cy="4598022"/>
          </a:xfrm>
          <a:prstGeom prst="rect">
            <a:avLst/>
          </a:prstGeom>
          <a:noFill/>
        </p:spPr>
        <p:txBody>
          <a:bodyPr wrap="square" lIns="182880" rtlCol="0">
            <a:noAutofit/>
          </a:bodyPr>
          <a:lstStyle/>
          <a:p>
            <a:pPr marL="141288" indent="-141288" defTabSz="932597">
              <a:defRPr/>
            </a:pPr>
            <a:r>
              <a:rPr lang="en-US" sz="2400" dirty="0">
                <a:cs typeface="Segoe UI Light" panose="020B0502040204020203" pitchFamily="34" charset="0"/>
              </a:rPr>
              <a:t>“Linking data for analyses was something we couldn’t do before. With </a:t>
            </a:r>
            <a:r>
              <a:rPr lang="en-US" sz="2400" b="1" dirty="0">
                <a:cs typeface="Segoe UI Light" panose="020B0502040204020203" pitchFamily="34" charset="0"/>
              </a:rPr>
              <a:t>Power BI</a:t>
            </a:r>
            <a:r>
              <a:rPr lang="en-US" sz="2400" dirty="0">
                <a:cs typeface="Segoe UI Light" panose="020B0502040204020203" pitchFamily="34" charset="0"/>
              </a:rPr>
              <a:t>, </a:t>
            </a:r>
            <a:br>
              <a:rPr lang="en-US" sz="2400" dirty="0">
                <a:cs typeface="Segoe UI Light" panose="020B0502040204020203" pitchFamily="34" charset="0"/>
              </a:rPr>
            </a:br>
            <a:r>
              <a:rPr lang="en-US" sz="2400" dirty="0">
                <a:cs typeface="Segoe UI Light" panose="020B0502040204020203" pitchFamily="34" charset="0"/>
              </a:rPr>
              <a:t>it’s simple. Power BI makes the hard things easy. Everything becomes possible.”</a:t>
            </a:r>
            <a:endParaRPr lang="en-US" sz="2400" dirty="0">
              <a:cs typeface="Segoe UI" panose="020B0502040204020203" pitchFamily="34" charset="0"/>
            </a:endParaRPr>
          </a:p>
          <a:p>
            <a:pPr marL="149225" defTabSz="932597">
              <a:spcBef>
                <a:spcPts val="2400"/>
              </a:spcBef>
              <a:defRPr/>
            </a:pPr>
            <a:r>
              <a:rPr lang="en-US" dirty="0">
                <a:cs typeface="Segoe UI" panose="020B0502040204020203" pitchFamily="34" charset="0"/>
              </a:rPr>
              <a:t>Philip Dean,</a:t>
            </a:r>
          </a:p>
          <a:p>
            <a:pPr marL="149225" defTabSz="932597">
              <a:defRPr/>
            </a:pPr>
            <a:r>
              <a:rPr lang="en-US" sz="1600" dirty="0"/>
              <a:t>Head of Department of Pharmacy and Quality Control, </a:t>
            </a:r>
            <a:br>
              <a:rPr lang="en-US" sz="1600" dirty="0"/>
            </a:br>
            <a:r>
              <a:rPr lang="en-US" sz="1600" dirty="0"/>
              <a:t>North Tees and Hartlepool National Health Services Trust</a:t>
            </a:r>
          </a:p>
        </p:txBody>
      </p:sp>
    </p:spTree>
    <p:extLst>
      <p:ext uri="{BB962C8B-B14F-4D97-AF65-F5344CB8AC3E}">
        <p14:creationId xmlns:p14="http://schemas.microsoft.com/office/powerpoint/2010/main" val="39690249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882" y="497"/>
            <a:ext cx="12434711" cy="6993533"/>
          </a:xfrm>
          <a:prstGeom prst="rect">
            <a:avLst/>
          </a:prstGeom>
        </p:spPr>
      </p:pic>
      <p:grpSp>
        <p:nvGrpSpPr>
          <p:cNvPr id="2" name="Group 1"/>
          <p:cNvGrpSpPr/>
          <p:nvPr/>
        </p:nvGrpSpPr>
        <p:grpSpPr>
          <a:xfrm>
            <a:off x="122237" y="1973262"/>
            <a:ext cx="9142702" cy="2742810"/>
            <a:chOff x="256804" y="1356790"/>
            <a:chExt cx="9144000" cy="2743200"/>
          </a:xfrm>
          <a:solidFill>
            <a:schemeClr val="tx2"/>
          </a:solidFill>
        </p:grpSpPr>
        <p:sp>
          <p:nvSpPr>
            <p:cNvPr id="33" name="Rectangle 32"/>
            <p:cNvSpPr/>
            <p:nvPr/>
          </p:nvSpPr>
          <p:spPr>
            <a:xfrm>
              <a:off x="256805" y="1356790"/>
              <a:ext cx="7086307" cy="2743200"/>
            </a:xfrm>
            <a:prstGeom prst="rect">
              <a:avLst/>
            </a:prstGeom>
            <a:solidFill>
              <a:schemeClr val="accent4"/>
            </a:solidFill>
            <a:ln w="25400" cap="flat" cmpd="sng" algn="ctr">
              <a:noFill/>
              <a:prstDash val="solid"/>
            </a:ln>
            <a:effectLst/>
          </p:spPr>
          <p:txBody>
            <a:bodyPr rtlCol="0" anchor="ctr"/>
            <a:lstStyle/>
            <a:p>
              <a:pPr algn="ctr" defTabSz="932563">
                <a:defRPr/>
              </a:pPr>
              <a:endParaRPr lang="en-US" kern="0">
                <a:gradFill>
                  <a:gsLst>
                    <a:gs pos="93162">
                      <a:srgbClr val="505050">
                        <a:lumMod val="50000"/>
                      </a:srgbClr>
                    </a:gs>
                    <a:gs pos="68000">
                      <a:srgbClr val="505050">
                        <a:lumMod val="50000"/>
                      </a:srgbClr>
                    </a:gs>
                  </a:gsLst>
                  <a:lin ang="5400000" scaled="0"/>
                </a:gradFill>
              </a:endParaRPr>
            </a:p>
          </p:txBody>
        </p:sp>
        <p:sp>
          <p:nvSpPr>
            <p:cNvPr id="35" name="TextBox 34"/>
            <p:cNvSpPr txBox="1"/>
            <p:nvPr/>
          </p:nvSpPr>
          <p:spPr>
            <a:xfrm>
              <a:off x="256804" y="1710046"/>
              <a:ext cx="9144000" cy="923434"/>
            </a:xfrm>
            <a:prstGeom prst="rect">
              <a:avLst/>
            </a:prstGeom>
            <a:noFill/>
          </p:spPr>
          <p:txBody>
            <a:bodyPr wrap="square" lIns="228567" tIns="91427" rIns="228567" bIns="91427" rtlCol="0">
              <a:spAutoFit/>
            </a:bodyPr>
            <a:lstStyle/>
            <a:p>
              <a:pPr defTabSz="932563"/>
              <a:r>
                <a:rPr lang="en-US" sz="4800" dirty="0">
                  <a:solidFill>
                    <a:schemeClr val="bg2"/>
                  </a:solidFill>
                  <a:cs typeface="Segoe UI" panose="020B0502040204020203" pitchFamily="34" charset="0"/>
                </a:rPr>
                <a:t>It’s easy to get started…</a:t>
              </a:r>
            </a:p>
          </p:txBody>
        </p:sp>
        <p:sp>
          <p:nvSpPr>
            <p:cNvPr id="36" name="TextBox 35"/>
            <p:cNvSpPr txBox="1"/>
            <p:nvPr/>
          </p:nvSpPr>
          <p:spPr>
            <a:xfrm>
              <a:off x="256805" y="2703545"/>
              <a:ext cx="7315200" cy="1015780"/>
            </a:xfrm>
            <a:prstGeom prst="rect">
              <a:avLst/>
            </a:prstGeom>
            <a:noFill/>
          </p:spPr>
          <p:txBody>
            <a:bodyPr wrap="square" lIns="228567" tIns="91427" rIns="228567" bIns="91427" rtlCol="0" anchor="t" anchorCtr="0">
              <a:spAutoFit/>
            </a:bodyPr>
            <a:lstStyle/>
            <a:p>
              <a:pPr defTabSz="913923" fontAlgn="base">
                <a:lnSpc>
                  <a:spcPct val="90000"/>
                </a:lnSpc>
                <a:spcAft>
                  <a:spcPts val="1199"/>
                </a:spcAft>
              </a:pPr>
              <a:r>
                <a:rPr lang="en-US" sz="6000" dirty="0">
                  <a:solidFill>
                    <a:schemeClr val="bg2"/>
                  </a:soli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3"/>
          <p:cNvSpPr txBox="1">
            <a:spLocks/>
          </p:cNvSpPr>
          <p:nvPr/>
        </p:nvSpPr>
        <p:spPr>
          <a:xfrm>
            <a:off x="9084493" y="2582100"/>
            <a:ext cx="2504512" cy="917184"/>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r>
              <a:rPr sz="2400" dirty="0">
                <a:solidFill>
                  <a:schemeClr val="tx1"/>
                </a:solidFill>
                <a:latin typeface="+mn-lt"/>
              </a:rPr>
              <a:t>Comprehensive, enterprise-ready BI platform</a:t>
            </a:r>
          </a:p>
        </p:txBody>
      </p:sp>
      <p:sp>
        <p:nvSpPr>
          <p:cNvPr id="3" name="Down Arrow 2"/>
          <p:cNvSpPr/>
          <p:nvPr/>
        </p:nvSpPr>
        <p:spPr bwMode="auto">
          <a:xfrm rot="10800000">
            <a:off x="405008" y="2311952"/>
            <a:ext cx="774557" cy="4058252"/>
          </a:xfrm>
          <a:prstGeom prst="down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321984" y="1973262"/>
            <a:ext cx="7427650" cy="642228"/>
            <a:chOff x="1321984" y="1973262"/>
            <a:chExt cx="7427650" cy="642228"/>
          </a:xfrm>
        </p:grpSpPr>
        <p:grpSp>
          <p:nvGrpSpPr>
            <p:cNvPr id="4" name="Group 3"/>
            <p:cNvGrpSpPr/>
            <p:nvPr/>
          </p:nvGrpSpPr>
          <p:grpSpPr>
            <a:xfrm>
              <a:off x="7788356" y="1982616"/>
              <a:ext cx="961278" cy="632874"/>
              <a:chOff x="6158817" y="1987287"/>
              <a:chExt cx="942782" cy="620698"/>
            </a:xfrm>
          </p:grpSpPr>
          <p:sp>
            <p:nvSpPr>
              <p:cNvPr id="75" name="Freeform 16"/>
              <p:cNvSpPr>
                <a:spLocks noChangeAspect="1" noEditPoints="1"/>
              </p:cNvSpPr>
              <p:nvPr/>
            </p:nvSpPr>
            <p:spPr bwMode="black">
              <a:xfrm>
                <a:off x="6271993" y="1987287"/>
                <a:ext cx="829606" cy="577690"/>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1836" dirty="0">
                  <a:solidFill>
                    <a:srgbClr val="FF8C00"/>
                  </a:solidFill>
                  <a:ea typeface="Segoe UI" pitchFamily="34" charset="0"/>
                  <a:cs typeface="Segoe UI" pitchFamily="34" charset="0"/>
                </a:endParaRPr>
              </a:p>
            </p:txBody>
          </p:sp>
          <p:sp>
            <p:nvSpPr>
              <p:cNvPr id="6" name="Rectangle 5"/>
              <p:cNvSpPr/>
              <p:nvPr/>
            </p:nvSpPr>
            <p:spPr bwMode="auto">
              <a:xfrm>
                <a:off x="6309306" y="2029192"/>
                <a:ext cx="749696" cy="4785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3"/>
              <p:cNvSpPr>
                <a:spLocks noChangeAspect="1" noEditPoints="1"/>
              </p:cNvSpPr>
              <p:nvPr/>
            </p:nvSpPr>
            <p:spPr bwMode="black">
              <a:xfrm>
                <a:off x="6158817" y="2071609"/>
                <a:ext cx="296702" cy="5363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FF8C00"/>
              </a:solidFill>
              <a:ln>
                <a:noFill/>
              </a:ln>
            </p:spPr>
            <p:txBody>
              <a:bodyPr vert="horz" wrap="square" lIns="93234" tIns="46616" rIns="93234" bIns="46616" numCol="1" anchor="t" anchorCtr="0" compatLnSpc="1">
                <a:prstTxWarp prst="textNoShape">
                  <a:avLst/>
                </a:prstTxWarp>
              </a:bodyPr>
              <a:lstStyle/>
              <a:p>
                <a:pPr defTabSz="932239"/>
                <a:endParaRPr lang="en-US" sz="1836" dirty="0">
                  <a:solidFill>
                    <a:srgbClr val="FF8C00"/>
                  </a:solidFill>
                </a:endParaRPr>
              </a:p>
            </p:txBody>
          </p:sp>
          <p:sp>
            <p:nvSpPr>
              <p:cNvPr id="9" name="Rectangle 8"/>
              <p:cNvSpPr/>
              <p:nvPr/>
            </p:nvSpPr>
            <p:spPr bwMode="auto">
              <a:xfrm>
                <a:off x="6181487" y="2127974"/>
                <a:ext cx="253750" cy="413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321984" y="1973262"/>
              <a:ext cx="6352548" cy="641383"/>
              <a:chOff x="1293954" y="1983900"/>
              <a:chExt cx="6230320" cy="629042"/>
            </a:xfrm>
            <a:solidFill>
              <a:srgbClr val="FF8C00"/>
            </a:solidFill>
          </p:grpSpPr>
          <p:grpSp>
            <p:nvGrpSpPr>
              <p:cNvPr id="5" name="Group 4"/>
              <p:cNvGrpSpPr/>
              <p:nvPr/>
            </p:nvGrpSpPr>
            <p:grpSpPr>
              <a:xfrm>
                <a:off x="1293954" y="1983900"/>
                <a:ext cx="4595740" cy="625553"/>
                <a:chOff x="1788029" y="2619892"/>
                <a:chExt cx="4016519" cy="546712"/>
              </a:xfrm>
              <a:grpFill/>
            </p:grpSpPr>
            <p:grpSp>
              <p:nvGrpSpPr>
                <p:cNvPr id="36" name="Group 35"/>
                <p:cNvGrpSpPr/>
                <p:nvPr/>
              </p:nvGrpSpPr>
              <p:grpSpPr>
                <a:xfrm>
                  <a:off x="1788029" y="2619892"/>
                  <a:ext cx="1168748" cy="546712"/>
                  <a:chOff x="3036609" y="4979121"/>
                  <a:chExt cx="2284829" cy="1068787"/>
                </a:xfrm>
                <a:grpFill/>
              </p:grpSpPr>
              <p:grpSp>
                <p:nvGrpSpPr>
                  <p:cNvPr id="37" name="Group 36"/>
                  <p:cNvGrpSpPr/>
                  <p:nvPr/>
                </p:nvGrpSpPr>
                <p:grpSpPr>
                  <a:xfrm>
                    <a:off x="3036609" y="4979121"/>
                    <a:ext cx="880844" cy="1068787"/>
                    <a:chOff x="2072520" y="2054538"/>
                    <a:chExt cx="814337" cy="988090"/>
                  </a:xfrm>
                  <a:grpFill/>
                </p:grpSpPr>
                <p:sp>
                  <p:nvSpPr>
                    <p:cNvPr id="4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38" name="Group 37"/>
                  <p:cNvGrpSpPr/>
                  <p:nvPr/>
                </p:nvGrpSpPr>
                <p:grpSpPr>
                  <a:xfrm>
                    <a:off x="3980721" y="4979121"/>
                    <a:ext cx="1340717" cy="1068787"/>
                    <a:chOff x="1647369" y="2054538"/>
                    <a:chExt cx="1239488" cy="988090"/>
                  </a:xfrm>
                  <a:grpFill/>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5"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6"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50" name="Group 49"/>
                <p:cNvGrpSpPr/>
                <p:nvPr/>
              </p:nvGrpSpPr>
              <p:grpSpPr>
                <a:xfrm>
                  <a:off x="2976678" y="2619892"/>
                  <a:ext cx="1403985" cy="546712"/>
                  <a:chOff x="2576736" y="4979121"/>
                  <a:chExt cx="2744702" cy="1068787"/>
                </a:xfrm>
                <a:grpFill/>
              </p:grpSpPr>
              <p:grpSp>
                <p:nvGrpSpPr>
                  <p:cNvPr id="52" name="Group 51"/>
                  <p:cNvGrpSpPr/>
                  <p:nvPr/>
                </p:nvGrpSpPr>
                <p:grpSpPr>
                  <a:xfrm>
                    <a:off x="2576736" y="4979121"/>
                    <a:ext cx="1340717" cy="1068787"/>
                    <a:chOff x="1647369" y="2054538"/>
                    <a:chExt cx="1239488" cy="988090"/>
                  </a:xfrm>
                  <a:grpFill/>
                </p:grpSpPr>
                <p:sp>
                  <p:nvSpPr>
                    <p:cNvPr id="6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2"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53" name="Group 52"/>
                  <p:cNvGrpSpPr/>
                  <p:nvPr/>
                </p:nvGrpSpPr>
                <p:grpSpPr>
                  <a:xfrm>
                    <a:off x="3980721" y="4979121"/>
                    <a:ext cx="1340717" cy="1068787"/>
                    <a:chOff x="1647369" y="2054538"/>
                    <a:chExt cx="1239488" cy="988090"/>
                  </a:xfrm>
                  <a:grpFill/>
                </p:grpSpPr>
                <p:sp>
                  <p:nvSpPr>
                    <p:cNvPr id="54"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63" name="Group 62"/>
                <p:cNvGrpSpPr/>
                <p:nvPr/>
              </p:nvGrpSpPr>
              <p:grpSpPr>
                <a:xfrm>
                  <a:off x="4400563" y="2619892"/>
                  <a:ext cx="1403985" cy="546712"/>
                  <a:chOff x="2576736" y="4979121"/>
                  <a:chExt cx="2744702" cy="1068787"/>
                </a:xfrm>
                <a:grpFill/>
              </p:grpSpPr>
              <p:grpSp>
                <p:nvGrpSpPr>
                  <p:cNvPr id="64" name="Group 63"/>
                  <p:cNvGrpSpPr/>
                  <p:nvPr/>
                </p:nvGrpSpPr>
                <p:grpSpPr>
                  <a:xfrm>
                    <a:off x="2576736" y="4979121"/>
                    <a:ext cx="1340717" cy="1068787"/>
                    <a:chOff x="1647369" y="2054538"/>
                    <a:chExt cx="1239488" cy="988090"/>
                  </a:xfrm>
                  <a:grpFill/>
                </p:grpSpPr>
                <p:sp>
                  <p:nvSpPr>
                    <p:cNvPr id="71"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2"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3"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65" name="Group 64"/>
                  <p:cNvGrpSpPr/>
                  <p:nvPr/>
                </p:nvGrpSpPr>
                <p:grpSpPr>
                  <a:xfrm>
                    <a:off x="3980721" y="4979121"/>
                    <a:ext cx="1340717" cy="1068787"/>
                    <a:chOff x="1647369" y="2054538"/>
                    <a:chExt cx="1239488" cy="988090"/>
                  </a:xfrm>
                  <a:grpFill/>
                </p:grpSpPr>
                <p:sp>
                  <p:nvSpPr>
                    <p:cNvPr id="6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sp>
            <p:nvSpPr>
              <p:cNvPr id="76" name="Freeform 25"/>
              <p:cNvSpPr>
                <a:spLocks/>
              </p:cNvSpPr>
              <p:nvPr/>
            </p:nvSpPr>
            <p:spPr bwMode="auto">
              <a:xfrm>
                <a:off x="592310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7" name="Freeform 25"/>
              <p:cNvSpPr>
                <a:spLocks/>
              </p:cNvSpPr>
              <p:nvPr/>
            </p:nvSpPr>
            <p:spPr bwMode="auto">
              <a:xfrm>
                <a:off x="619226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5" name="Freeform 25"/>
              <p:cNvSpPr>
                <a:spLocks/>
              </p:cNvSpPr>
              <p:nvPr/>
            </p:nvSpPr>
            <p:spPr bwMode="auto">
              <a:xfrm>
                <a:off x="646614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6" name="Freeform 25"/>
              <p:cNvSpPr>
                <a:spLocks/>
              </p:cNvSpPr>
              <p:nvPr/>
            </p:nvSpPr>
            <p:spPr bwMode="auto">
              <a:xfrm>
                <a:off x="673530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7" name="Freeform 25"/>
              <p:cNvSpPr>
                <a:spLocks/>
              </p:cNvSpPr>
              <p:nvPr/>
            </p:nvSpPr>
            <p:spPr bwMode="auto">
              <a:xfrm>
                <a:off x="700872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8" name="Freeform 25"/>
              <p:cNvSpPr>
                <a:spLocks/>
              </p:cNvSpPr>
              <p:nvPr/>
            </p:nvSpPr>
            <p:spPr bwMode="auto">
              <a:xfrm>
                <a:off x="727788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18" name="Group 17"/>
          <p:cNvGrpSpPr/>
          <p:nvPr/>
        </p:nvGrpSpPr>
        <p:grpSpPr>
          <a:xfrm>
            <a:off x="951073" y="4606800"/>
            <a:ext cx="5215611" cy="2008967"/>
            <a:chOff x="948920" y="4589656"/>
            <a:chExt cx="5215611" cy="2008967"/>
          </a:xfrm>
        </p:grpSpPr>
        <p:grpSp>
          <p:nvGrpSpPr>
            <p:cNvPr id="10" name="Group 9"/>
            <p:cNvGrpSpPr/>
            <p:nvPr/>
          </p:nvGrpSpPr>
          <p:grpSpPr>
            <a:xfrm>
              <a:off x="1036408" y="4589656"/>
              <a:ext cx="5128123" cy="1763404"/>
              <a:chOff x="1036408" y="4589656"/>
              <a:chExt cx="5128123" cy="1763404"/>
            </a:xfrm>
          </p:grpSpPr>
          <p:sp>
            <p:nvSpPr>
              <p:cNvPr id="42" name="Rectangle 41"/>
              <p:cNvSpPr/>
              <p:nvPr/>
            </p:nvSpPr>
            <p:spPr bwMode="auto">
              <a:xfrm>
                <a:off x="1036408" y="4589656"/>
                <a:ext cx="5128123" cy="1763404"/>
              </a:xfrm>
              <a:prstGeom prst="rect">
                <a:avLst/>
              </a:prstGeom>
              <a:solidFill>
                <a:schemeClr val="accent3"/>
              </a:solid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0" rIns="0" bIns="0" numCol="1" spcCol="0" rtlCol="0" fromWordArt="0" anchor="ctr" anchorCtr="0" forceAA="0" compatLnSpc="1">
                <a:prstTxWarp prst="textNoShape">
                  <a:avLst/>
                </a:prstTxWarp>
                <a:noAutofit/>
              </a:bodyPr>
              <a:lstStyle/>
              <a:p>
                <a:pPr defTabSz="930968" fontAlgn="base">
                  <a:spcBef>
                    <a:spcPct val="0"/>
                  </a:spcBef>
                  <a:spcAft>
                    <a:spcPts val="600"/>
                  </a:spcAft>
                </a:pPr>
                <a:r>
                  <a:rPr lang="en-US" sz="1600" dirty="0">
                    <a:solidFill>
                      <a:schemeClr val="bg2"/>
                    </a:solidFill>
                    <a:latin typeface="Segoe UI Semibold" panose="020B0702040204020203" pitchFamily="34" charset="0"/>
                    <a:ea typeface="MS PGothic" charset="0"/>
                    <a:cs typeface="Segoe UI Semibold" panose="020B0702040204020203" pitchFamily="34" charset="0"/>
                  </a:rPr>
                  <a:t>Modeling</a:t>
                </a:r>
              </a:p>
            </p:txBody>
          </p:sp>
          <p:grpSp>
            <p:nvGrpSpPr>
              <p:cNvPr id="14" name="Group 13"/>
              <p:cNvGrpSpPr/>
              <p:nvPr/>
            </p:nvGrpSpPr>
            <p:grpSpPr>
              <a:xfrm>
                <a:off x="3178390" y="4816251"/>
                <a:ext cx="2620481" cy="1427120"/>
                <a:chOff x="3114642" y="4871861"/>
                <a:chExt cx="2570060" cy="1399661"/>
              </a:xfrm>
            </p:grpSpPr>
            <p:sp>
              <p:nvSpPr>
                <p:cNvPr id="47" name="Freeform 46"/>
                <p:cNvSpPr>
                  <a:spLocks/>
                </p:cNvSpPr>
                <p:nvPr/>
              </p:nvSpPr>
              <p:spPr bwMode="auto">
                <a:xfrm>
                  <a:off x="3114642" y="4871861"/>
                  <a:ext cx="994278" cy="108566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solidFill>
                <a:ln>
                  <a:noFill/>
                </a:ln>
              </p:spPr>
              <p:txBody>
                <a:bodyPr vert="horz" wrap="square" lIns="91401" tIns="45700" rIns="91401" bIns="45700" numCol="1" anchor="t" anchorCtr="0" compatLnSpc="1">
                  <a:prstTxWarp prst="textNoShape">
                    <a:avLst/>
                  </a:prstTxWarp>
                  <a:noAutofit/>
                </a:bodyPr>
                <a:lstStyle/>
                <a:p>
                  <a:pPr defTabSz="931326" fontAlgn="base">
                    <a:spcBef>
                      <a:spcPct val="0"/>
                    </a:spcBef>
                    <a:spcAft>
                      <a:spcPct val="0"/>
                    </a:spcAft>
                  </a:pPr>
                  <a:endParaRPr lang="en-US" sz="2800">
                    <a:solidFill>
                      <a:srgbClr val="2C2C2C"/>
                    </a:solidFill>
                  </a:endParaRPr>
                </a:p>
              </p:txBody>
            </p:sp>
            <p:sp>
              <p:nvSpPr>
                <p:cNvPr id="68" name="Freeform 23"/>
                <p:cNvSpPr>
                  <a:spLocks noChangeAspect="1" noEditPoints="1"/>
                </p:cNvSpPr>
                <p:nvPr/>
              </p:nvSpPr>
              <p:spPr bwMode="black">
                <a:xfrm>
                  <a:off x="4557822" y="4883083"/>
                  <a:ext cx="990065" cy="106321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bg1"/>
                </a:solidFill>
                <a:ln>
                  <a:noFill/>
                </a:ln>
              </p:spPr>
              <p:txBody>
                <a:bodyPr vert="horz" wrap="square" lIns="0" tIns="41960" rIns="83919" bIns="41960" numCol="1" anchor="t" anchorCtr="0" compatLnSpc="1">
                  <a:prstTxWarp prst="textNoShape">
                    <a:avLst/>
                  </a:prstTxWarp>
                </a:bodyPr>
                <a:lstStyle/>
                <a:p>
                  <a:pPr algn="ctr" defTabSz="932201"/>
                  <a:endParaRPr lang="en-US" dirty="0">
                    <a:gradFill>
                      <a:gsLst>
                        <a:gs pos="0">
                          <a:srgbClr val="FFFFFF"/>
                        </a:gs>
                        <a:gs pos="100000">
                          <a:srgbClr val="FFFFFF"/>
                        </a:gs>
                      </a:gsLst>
                      <a:lin ang="5400000" scaled="0"/>
                    </a:gradFill>
                  </a:endParaRPr>
                </a:p>
              </p:txBody>
            </p:sp>
            <p:sp>
              <p:nvSpPr>
                <p:cNvPr id="13" name="Rectangle 12"/>
                <p:cNvSpPr/>
                <p:nvPr/>
              </p:nvSpPr>
              <p:spPr>
                <a:xfrm>
                  <a:off x="3305447" y="6030038"/>
                  <a:ext cx="646472" cy="241484"/>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Tabular</a:t>
                  </a: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p>
              </p:txBody>
            </p:sp>
            <p:sp>
              <p:nvSpPr>
                <p:cNvPr id="89" name="Rectangle 88"/>
                <p:cNvSpPr/>
                <p:nvPr/>
              </p:nvSpPr>
              <p:spPr>
                <a:xfrm>
                  <a:off x="4505268" y="6030038"/>
                  <a:ext cx="1179434" cy="241483"/>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Multidimensional</a:t>
                  </a:r>
                </a:p>
              </p:txBody>
            </p:sp>
          </p:grpSp>
        </p:grpSp>
        <p:sp>
          <p:nvSpPr>
            <p:cNvPr id="15" name="Rectangle 14"/>
            <p:cNvSpPr/>
            <p:nvPr/>
          </p:nvSpPr>
          <p:spPr>
            <a:xfrm>
              <a:off x="948920" y="6321624"/>
              <a:ext cx="1049839" cy="276999"/>
            </a:xfrm>
            <a:prstGeom prst="rect">
              <a:avLst/>
            </a:prstGeom>
          </p:spPr>
          <p:txBody>
            <a:bodyPr wrap="none">
              <a:spAutoFit/>
            </a:bodyPr>
            <a:lstStyle/>
            <a:p>
              <a:pPr defTabSz="932239"/>
              <a:r>
                <a:rPr lang="en-US" sz="1200" dirty="0">
                  <a:solidFill>
                    <a:schemeClr val="accent3"/>
                  </a:solidFill>
                  <a:cs typeface="Segoe UI Semibold" panose="020B0702040204020203" pitchFamily="34" charset="0"/>
                </a:rPr>
                <a:t>On-premises</a:t>
              </a:r>
              <a:endParaRPr lang="en-US" sz="1200" dirty="0">
                <a:solidFill>
                  <a:schemeClr val="accent3"/>
                </a:solidFill>
              </a:endParaRPr>
            </a:p>
          </p:txBody>
        </p:sp>
      </p:grpSp>
      <p:grpSp>
        <p:nvGrpSpPr>
          <p:cNvPr id="8" name="Group 7"/>
          <p:cNvGrpSpPr/>
          <p:nvPr/>
        </p:nvGrpSpPr>
        <p:grpSpPr>
          <a:xfrm>
            <a:off x="1036408" y="2734619"/>
            <a:ext cx="5130276" cy="1827549"/>
            <a:chOff x="1036408" y="2734619"/>
            <a:chExt cx="5130276" cy="1827549"/>
          </a:xfrm>
        </p:grpSpPr>
        <p:sp>
          <p:nvSpPr>
            <p:cNvPr id="40" name="Rectangle 39"/>
            <p:cNvSpPr/>
            <p:nvPr/>
          </p:nvSpPr>
          <p:spPr bwMode="auto">
            <a:xfrm>
              <a:off x="1036408" y="2734619"/>
              <a:ext cx="5130276" cy="1827549"/>
            </a:xfrm>
            <a:prstGeom prst="rect">
              <a:avLst/>
            </a:prstGeom>
            <a:solidFill>
              <a:srgbClr val="FF8C00"/>
            </a:solidFill>
            <a:ln w="63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146241"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solidFill>
                    <a:schemeClr val="bg2"/>
                  </a:solidFill>
                  <a:latin typeface="Segoe UI Semibold" panose="020B0702040204020203" pitchFamily="34" charset="0"/>
                  <a:ea typeface="MS PGothic" charset="0"/>
                  <a:cs typeface="Segoe UI Semibold" panose="020B0702040204020203" pitchFamily="34" charset="0"/>
                </a:rPr>
                <a:t>Visualization</a:t>
              </a:r>
            </a:p>
          </p:txBody>
        </p:sp>
        <p:grpSp>
          <p:nvGrpSpPr>
            <p:cNvPr id="7" name="Group 6"/>
            <p:cNvGrpSpPr/>
            <p:nvPr/>
          </p:nvGrpSpPr>
          <p:grpSpPr>
            <a:xfrm>
              <a:off x="3568793" y="2874561"/>
              <a:ext cx="1812932" cy="1600286"/>
              <a:chOff x="3497531" y="2867858"/>
              <a:chExt cx="1778051" cy="1569495"/>
            </a:xfrm>
          </p:grpSpPr>
          <p:grpSp>
            <p:nvGrpSpPr>
              <p:cNvPr id="51" name="Group 50"/>
              <p:cNvGrpSpPr/>
              <p:nvPr/>
            </p:nvGrpSpPr>
            <p:grpSpPr>
              <a:xfrm>
                <a:off x="3838203" y="2867858"/>
                <a:ext cx="1069457" cy="1292131"/>
                <a:chOff x="3304920" y="4010006"/>
                <a:chExt cx="1017214" cy="1229018"/>
              </a:xfrm>
            </p:grpSpPr>
            <p:sp>
              <p:nvSpPr>
                <p:cNvPr id="55"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bg1"/>
                </a:solidFill>
                <a:ln>
                  <a:noFill/>
                </a:ln>
              </p:spPr>
              <p:txBody>
                <a:bodyPr vert="horz" wrap="square" lIns="93234" tIns="46616" rIns="93234" bIns="46616" numCol="1" anchor="t" anchorCtr="0" compatLnSpc="1">
                  <a:prstTxWarp prst="textNoShape">
                    <a:avLst/>
                  </a:prstTxWarp>
                </a:bodyPr>
                <a:lstStyle/>
                <a:p>
                  <a:pPr defTabSz="932239"/>
                  <a:endParaRPr lang="en-US" sz="1836">
                    <a:solidFill>
                      <a:srgbClr val="2C2C2C"/>
                    </a:solidFill>
                  </a:endParaRPr>
                </a:p>
              </p:txBody>
            </p:sp>
            <p:sp>
              <p:nvSpPr>
                <p:cNvPr id="56" name="Oval 55"/>
                <p:cNvSpPr/>
                <p:nvPr/>
              </p:nvSpPr>
              <p:spPr bwMode="auto">
                <a:xfrm>
                  <a:off x="3789548" y="5154841"/>
                  <a:ext cx="47960" cy="4796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349589" indent="-349589" algn="ctr" defTabSz="950663"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grpSp>
          <p:sp>
            <p:nvSpPr>
              <p:cNvPr id="70" name="Rectangle 69"/>
              <p:cNvSpPr/>
              <p:nvPr/>
            </p:nvSpPr>
            <p:spPr>
              <a:xfrm>
                <a:off x="3497531" y="4203763"/>
                <a:ext cx="1778051" cy="233590"/>
              </a:xfrm>
              <a:prstGeom prst="rect">
                <a:avLst/>
              </a:prstGeom>
            </p:spPr>
            <p:txBody>
              <a:bodyPr wrap="none">
                <a:spAutoFit/>
              </a:bodyPr>
              <a:lstStyle/>
              <a:p>
                <a:pPr defTabSz="932239"/>
                <a:r>
                  <a:rPr lang="en-US" sz="918"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Mobile and paginated reports</a:t>
                </a:r>
              </a:p>
            </p:txBody>
          </p:sp>
        </p:grpSp>
      </p:grpSp>
      <p:grpSp>
        <p:nvGrpSpPr>
          <p:cNvPr id="19" name="Group 18"/>
          <p:cNvGrpSpPr/>
          <p:nvPr/>
        </p:nvGrpSpPr>
        <p:grpSpPr>
          <a:xfrm>
            <a:off x="6132685" y="2734619"/>
            <a:ext cx="2770745" cy="3864001"/>
            <a:chOff x="6132685" y="2720863"/>
            <a:chExt cx="2770745" cy="3877757"/>
          </a:xfrm>
        </p:grpSpPr>
        <p:sp>
          <p:nvSpPr>
            <p:cNvPr id="90" name="Rectangle 89"/>
            <p:cNvSpPr/>
            <p:nvPr/>
          </p:nvSpPr>
          <p:spPr>
            <a:xfrm>
              <a:off x="6132685" y="6321621"/>
              <a:ext cx="583814" cy="276999"/>
            </a:xfrm>
            <a:prstGeom prst="rect">
              <a:avLst/>
            </a:prstGeom>
          </p:spPr>
          <p:txBody>
            <a:bodyPr wrap="none">
              <a:spAutoFit/>
            </a:bodyPr>
            <a:lstStyle/>
            <a:p>
              <a:pPr defTabSz="932239"/>
              <a:r>
                <a:rPr lang="en-US" sz="1200" dirty="0">
                  <a:solidFill>
                    <a:schemeClr val="accent1"/>
                  </a:solidFill>
                  <a:cs typeface="Segoe UI Semibold" panose="020B0702040204020203" pitchFamily="34" charset="0"/>
                </a:rPr>
                <a:t>Cloud</a:t>
              </a:r>
              <a:endParaRPr lang="en-US" sz="1200" dirty="0">
                <a:solidFill>
                  <a:schemeClr val="accent1"/>
                </a:solidFill>
              </a:endParaRPr>
            </a:p>
          </p:txBody>
        </p:sp>
        <p:grpSp>
          <p:nvGrpSpPr>
            <p:cNvPr id="12" name="Group 11"/>
            <p:cNvGrpSpPr/>
            <p:nvPr/>
          </p:nvGrpSpPr>
          <p:grpSpPr>
            <a:xfrm>
              <a:off x="6222774" y="2720863"/>
              <a:ext cx="2680656" cy="3654989"/>
              <a:chOff x="6222774" y="2720863"/>
              <a:chExt cx="2680656" cy="3654989"/>
            </a:xfrm>
          </p:grpSpPr>
          <p:sp>
            <p:nvSpPr>
              <p:cNvPr id="35" name="Rectangle 34"/>
              <p:cNvSpPr/>
              <p:nvPr/>
            </p:nvSpPr>
            <p:spPr bwMode="auto">
              <a:xfrm>
                <a:off x="6222774" y="2720863"/>
                <a:ext cx="2680656" cy="364934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55" tIns="2013852"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gradFill>
                      <a:gsLst>
                        <a:gs pos="0">
                          <a:srgbClr val="FFFFFF"/>
                        </a:gs>
                        <a:gs pos="100000">
                          <a:srgbClr val="FFFFFF"/>
                        </a:gs>
                      </a:gsLst>
                    </a:gradFill>
                    <a:latin typeface="Segoe UI Semibold" panose="020B0702040204020203" pitchFamily="34" charset="0"/>
                    <a:ea typeface="MS PGothic" charset="0"/>
                    <a:cs typeface="Segoe UI Semibold" panose="020B0702040204020203" pitchFamily="34" charset="0"/>
                  </a:rPr>
                  <a:t>Power BI</a:t>
                </a:r>
              </a:p>
              <a:p>
                <a:pPr defTabSz="930968" fontAlgn="base">
                  <a:spcBef>
                    <a:spcPct val="0"/>
                  </a:spcBef>
                  <a:spcAft>
                    <a:spcPts val="600"/>
                  </a:spcAft>
                </a:pPr>
                <a:endParaRPr lang="en-US" sz="1598" dirty="0">
                  <a:solidFill>
                    <a:srgbClr val="FFFFFF"/>
                  </a:solidFill>
                  <a:latin typeface="Segoe UI Semibold" panose="020B0702040204020203" pitchFamily="34" charset="0"/>
                  <a:ea typeface="MS PGothic" charset="0"/>
                  <a:cs typeface="Segoe UI Semibold" panose="020B0702040204020203" pitchFamily="34" charset="0"/>
                </a:endParaRPr>
              </a:p>
              <a:p>
                <a:pPr defTabSz="930968" fontAlgn="base">
                  <a:spcBef>
                    <a:spcPct val="0"/>
                  </a:spcBef>
                  <a:spcAft>
                    <a:spcPts val="600"/>
                  </a:spcAft>
                </a:pPr>
                <a:r>
                  <a:rPr lang="en-US" sz="1598" dirty="0">
                    <a:solidFill>
                      <a:srgbClr val="FFFFFF"/>
                    </a:solidFill>
                    <a:latin typeface="Segoe UI Semibold" panose="020B0702040204020203" pitchFamily="34" charset="0"/>
                    <a:ea typeface="MS PGothic" charset="0"/>
                    <a:cs typeface="Segoe UI Semibold" panose="020B0702040204020203" pitchFamily="34" charset="0"/>
                  </a:rPr>
                  <a:t>    </a:t>
                </a: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755" y="4890738"/>
                <a:ext cx="399880" cy="421134"/>
              </a:xfrm>
              <a:prstGeom prst="rect">
                <a:avLst/>
              </a:prstGeom>
            </p:spPr>
          </p:pic>
          <p:sp>
            <p:nvSpPr>
              <p:cNvPr id="84" name="Freeform 83"/>
              <p:cNvSpPr>
                <a:spLocks noChangeAspect="1"/>
              </p:cNvSpPr>
              <p:nvPr/>
            </p:nvSpPr>
            <p:spPr bwMode="auto">
              <a:xfrm>
                <a:off x="6714394" y="3590772"/>
                <a:ext cx="1697412" cy="111325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2"/>
              </a:solidFill>
              <a:ln>
                <a:noFill/>
              </a:ln>
              <a:extLst/>
            </p:spPr>
            <p:txBody>
              <a:bodyPr vert="horz" wrap="square" lIns="91364" tIns="45683" rIns="91364" bIns="456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75">
                  <a:defRPr/>
                </a:pPr>
                <a:endParaRPr lang="en-US" sz="1799" dirty="0">
                  <a:solidFill>
                    <a:srgbClr val="FFFFFF"/>
                  </a:solidFill>
                </a:endParaRPr>
              </a:p>
            </p:txBody>
          </p:sp>
          <p:sp>
            <p:nvSpPr>
              <p:cNvPr id="78" name="TextBox 77"/>
              <p:cNvSpPr txBox="1"/>
              <p:nvPr/>
            </p:nvSpPr>
            <p:spPr>
              <a:xfrm>
                <a:off x="6274426" y="2747403"/>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Pin paginated report items to</a:t>
                </a:r>
              </a:p>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Power BI dashboards</a:t>
                </a:r>
              </a:p>
            </p:txBody>
          </p:sp>
          <p:sp>
            <p:nvSpPr>
              <p:cNvPr id="79" name="TextBox 78"/>
              <p:cNvSpPr txBox="1"/>
              <p:nvPr/>
            </p:nvSpPr>
            <p:spPr>
              <a:xfrm>
                <a:off x="6274426" y="5726528"/>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Access </a:t>
                </a:r>
              </a:p>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on-premises data</a:t>
                </a:r>
              </a:p>
            </p:txBody>
          </p:sp>
        </p:grpSp>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2016</a:t>
            </a:r>
          </a:p>
        </p:txBody>
      </p:sp>
    </p:spTree>
    <p:extLst>
      <p:ext uri="{BB962C8B-B14F-4D97-AF65-F5344CB8AC3E}">
        <p14:creationId xmlns:p14="http://schemas.microsoft.com/office/powerpoint/2010/main" val="3825469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250"/>
                                        <p:tgtEl>
                                          <p:spTgt spid="17"/>
                                        </p:tgtEl>
                                      </p:cBhvr>
                                    </p:animEffect>
                                  </p:childTnLst>
                                </p:cTn>
                              </p:par>
                              <p:par>
                                <p:cTn id="11" presetID="1" presetClass="entr" presetSubtype="0" fill="hold" nodeType="withEffect">
                                  <p:stCondLst>
                                    <p:cond delay="0"/>
                                  </p:stCondLst>
                                  <p:childTnLst>
                                    <p:set>
                                      <p:cBhvr>
                                        <p:cTn id="12" dur="1" fill="hold">
                                          <p:stCondLst>
                                            <p:cond delay="499"/>
                                          </p:stCondLst>
                                        </p:cTn>
                                        <p:tgtEl>
                                          <p:spTgt spid="1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8"/>
                                        </p:tgtEl>
                                      </p:cBhvr>
                                      <p:by x="0" y="0"/>
                                    </p:animScale>
                                  </p:childTnLst>
                                </p:cTn>
                              </p:par>
                              <p:par>
                                <p:cTn id="15" presetID="1" presetClass="entr" presetSubtype="0" fill="hold"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par>
                                <p:cTn id="19" presetID="1" presetClass="entr" presetSubtype="0" fill="hold" nodeType="with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9"/>
                                        </p:tgtEl>
                                      </p:cBhvr>
                                      <p:by x="0" y="0"/>
                                    </p:animScale>
                                  </p:childTnLst>
                                </p:cTn>
                              </p:par>
                            </p:childTnLst>
                          </p:cTn>
                        </p:par>
                        <p:par>
                          <p:cTn id="23" fill="hold">
                            <p:stCondLst>
                              <p:cond delay="1100"/>
                            </p:stCondLst>
                            <p:childTnLst>
                              <p:par>
                                <p:cTn id="24" presetID="22" presetClass="entr" presetSubtype="8"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6711828" y="2922713"/>
            <a:ext cx="6269792" cy="28066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Use SQL Server Analysis Services as</a:t>
            </a:r>
            <a:br>
              <a:rPr lang="en-US" sz="2000" dirty="0">
                <a:ln>
                  <a:solidFill>
                    <a:srgbClr val="FFFFFF">
                      <a:alpha val="0"/>
                    </a:srgbClr>
                  </a:solidFill>
                </a:ln>
                <a:ea typeface="Segoe UI" pitchFamily="34" charset="0"/>
                <a:cs typeface="Segoe UI" pitchFamily="34" charset="0"/>
              </a:rPr>
            </a:br>
            <a:r>
              <a:rPr lang="en-US" sz="2000" dirty="0">
                <a:ln>
                  <a:solidFill>
                    <a:srgbClr val="FFFFFF">
                      <a:alpha val="0"/>
                    </a:srgbClr>
                  </a:solidFill>
                </a:ln>
                <a:ea typeface="Segoe UI" pitchFamily="34" charset="0"/>
                <a:cs typeface="Segoe UI" pitchFamily="34" charset="0"/>
              </a:rPr>
              <a:t>a semantic model without storing data</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High performance DirectQuery for Tabular</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Make it easier to create powerful models </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Tabular modeling capabilities and performance</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Improve manageability and security</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Provide additional tools for administrators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Strengthen multidimensional</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Performance and other updates</a:t>
            </a:r>
          </a:p>
        </p:txBody>
      </p:sp>
      <p:sp>
        <p:nvSpPr>
          <p:cNvPr id="23" name="Bent Arrow 22"/>
          <p:cNvSpPr/>
          <p:nvPr/>
        </p:nvSpPr>
        <p:spPr bwMode="auto">
          <a:xfrm flipH="1" flipV="1">
            <a:off x="2103157" y="5307059"/>
            <a:ext cx="3016664" cy="822727"/>
          </a:xfrm>
          <a:prstGeom prst="bentArrow">
            <a:avLst>
              <a:gd name="adj1" fmla="val 25000"/>
              <a:gd name="adj2" fmla="val 25723"/>
              <a:gd name="adj3" fmla="val 25000"/>
              <a:gd name="adj4" fmla="val 3617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5144"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00935" y="1022099"/>
            <a:ext cx="11887200" cy="917575"/>
          </a:xfrm>
        </p:spPr>
        <p:txBody>
          <a:bodyPr/>
          <a:lstStyle/>
          <a:p>
            <a:r>
              <a:rPr lang="en-US" sz="2000" spc="0" dirty="0">
                <a:gradFill>
                  <a:gsLst>
                    <a:gs pos="0">
                      <a:schemeClr val="tx2"/>
                    </a:gs>
                    <a:gs pos="100000">
                      <a:schemeClr val="tx2"/>
                    </a:gs>
                  </a:gsLst>
                  <a:lin ang="0" scaled="0"/>
                </a:gradFill>
                <a:latin typeface="Segoe UI Semibold" panose="020B0702040204020203" pitchFamily="34" charset="0"/>
                <a:cs typeface="Segoe UI Semibold" panose="020B0702040204020203" pitchFamily="34" charset="0"/>
              </a:rPr>
              <a:t>Enterprise scale models with in-memory technology built-in</a:t>
            </a:r>
          </a:p>
        </p:txBody>
      </p:sp>
      <p:sp>
        <p:nvSpPr>
          <p:cNvPr id="19" name="Rectangle 18"/>
          <p:cNvSpPr/>
          <p:nvPr/>
        </p:nvSpPr>
        <p:spPr bwMode="auto">
          <a:xfrm>
            <a:off x="5966514" y="2194746"/>
            <a:ext cx="6394607" cy="4092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145350" defTabSz="931419" fontAlgn="base">
              <a:spcBef>
                <a:spcPts val="600"/>
              </a:spcBef>
              <a:spcAft>
                <a:spcPct val="0"/>
              </a:spcAft>
              <a:buClr>
                <a:srgbClr val="FF8C00"/>
              </a:buClr>
              <a:buSzPct val="115000"/>
            </a:pPr>
            <a:endParaRPr lang="en-US" sz="2000" dirty="0">
              <a:ln>
                <a:solidFill>
                  <a:srgbClr val="FFFFFF">
                    <a:alpha val="0"/>
                  </a:srgbClr>
                </a:solidFill>
              </a:ln>
              <a:solidFill>
                <a:srgbClr val="505050"/>
              </a:solidFill>
              <a:latin typeface="Segoe UI Light"/>
              <a:ea typeface="Segoe UI" panose="020B0502040204020203" pitchFamily="34" charset="0"/>
              <a:cs typeface="Segoe UI" panose="020B0502040204020203" pitchFamily="34" charset="0"/>
            </a:endParaRPr>
          </a:p>
        </p:txBody>
      </p:sp>
      <p:sp>
        <p:nvSpPr>
          <p:cNvPr id="27" name="TextBox 26"/>
          <p:cNvSpPr txBox="1"/>
          <p:nvPr/>
        </p:nvSpPr>
        <p:spPr>
          <a:xfrm>
            <a:off x="2236138" y="2500610"/>
            <a:ext cx="1921455" cy="461535"/>
          </a:xfrm>
          <a:prstGeom prst="rect">
            <a:avLst/>
          </a:prstGeom>
          <a:noFill/>
        </p:spPr>
        <p:txBody>
          <a:bodyPr wrap="square" lIns="182828" tIns="146262" rIns="182828" bIns="146262" rtlCol="0">
            <a:spAutoFit/>
          </a:bodyPr>
          <a:lstStyle/>
          <a:p>
            <a:pPr algn="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Easily create models</a:t>
            </a:r>
          </a:p>
        </p:txBody>
      </p:sp>
      <p:sp>
        <p:nvSpPr>
          <p:cNvPr id="66" name="Freeform 65"/>
          <p:cNvSpPr>
            <a:spLocks noChangeAspect="1"/>
          </p:cNvSpPr>
          <p:nvPr/>
        </p:nvSpPr>
        <p:spPr bwMode="auto">
          <a:xfrm>
            <a:off x="4450334" y="3907789"/>
            <a:ext cx="1088351" cy="1188383"/>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FF8C00"/>
          </a:solidFill>
          <a:ln>
            <a:noFill/>
          </a:ln>
        </p:spPr>
        <p:txBody>
          <a:bodyPr vert="horz" wrap="square" lIns="91414" tIns="45706" rIns="91414" bIns="45706" numCol="1" anchor="t" anchorCtr="0" compatLnSpc="1">
            <a:prstTxWarp prst="textNoShape">
              <a:avLst/>
            </a:prstTxWarp>
            <a:noAutofit/>
          </a:bodyPr>
          <a:lstStyle/>
          <a:p>
            <a:pPr defTabSz="931505" fontAlgn="base">
              <a:spcBef>
                <a:spcPct val="0"/>
              </a:spcBef>
              <a:spcAft>
                <a:spcPct val="0"/>
              </a:spcAft>
            </a:pPr>
            <a:endParaRPr lang="en-US" sz="2400">
              <a:solidFill>
                <a:srgbClr val="2C2C2C"/>
              </a:solidFill>
            </a:endParaRPr>
          </a:p>
        </p:txBody>
      </p:sp>
      <p:grpSp>
        <p:nvGrpSpPr>
          <p:cNvPr id="5" name="Group 4"/>
          <p:cNvGrpSpPr/>
          <p:nvPr/>
        </p:nvGrpSpPr>
        <p:grpSpPr>
          <a:xfrm>
            <a:off x="1091542" y="2608825"/>
            <a:ext cx="778057" cy="1054145"/>
            <a:chOff x="562226" y="2396568"/>
            <a:chExt cx="778277" cy="1054444"/>
          </a:xfrm>
        </p:grpSpPr>
        <p:grpSp>
          <p:nvGrpSpPr>
            <p:cNvPr id="42" name="Group 41"/>
            <p:cNvGrpSpPr>
              <a:grpSpLocks noChangeAspect="1"/>
            </p:cNvGrpSpPr>
            <p:nvPr/>
          </p:nvGrpSpPr>
          <p:grpSpPr>
            <a:xfrm flipH="1">
              <a:off x="642832" y="2396568"/>
              <a:ext cx="697671" cy="722585"/>
              <a:chOff x="3807371" y="2914650"/>
              <a:chExt cx="637629" cy="660397"/>
            </a:xfrm>
            <a:solidFill>
              <a:srgbClr val="FF8C00"/>
            </a:solidFill>
          </p:grpSpPr>
          <p:sp>
            <p:nvSpPr>
              <p:cNvPr id="43" name="Oval 4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8" name="Freeform 4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9" name="Freeform 4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grpSp>
        <p:sp>
          <p:nvSpPr>
            <p:cNvPr id="44" name="TextBox 43"/>
            <p:cNvSpPr txBox="1"/>
            <p:nvPr/>
          </p:nvSpPr>
          <p:spPr>
            <a:xfrm>
              <a:off x="562226" y="3003411"/>
              <a:ext cx="744583" cy="447601"/>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IT pro</a:t>
              </a:r>
            </a:p>
          </p:txBody>
        </p:sp>
      </p:grpSp>
      <p:grpSp>
        <p:nvGrpSpPr>
          <p:cNvPr id="6" name="Group 5"/>
          <p:cNvGrpSpPr/>
          <p:nvPr/>
        </p:nvGrpSpPr>
        <p:grpSpPr>
          <a:xfrm>
            <a:off x="689476" y="5308921"/>
            <a:ext cx="1462000" cy="1031746"/>
            <a:chOff x="481019" y="5261465"/>
            <a:chExt cx="1462414" cy="1032040"/>
          </a:xfrm>
        </p:grpSpPr>
        <p:grpSp>
          <p:nvGrpSpPr>
            <p:cNvPr id="35" name="Group 34"/>
            <p:cNvGrpSpPr>
              <a:grpSpLocks noChangeAspect="1"/>
            </p:cNvGrpSpPr>
            <p:nvPr/>
          </p:nvGrpSpPr>
          <p:grpSpPr>
            <a:xfrm>
              <a:off x="769558" y="5261465"/>
              <a:ext cx="885337" cy="716065"/>
              <a:chOff x="9381985" y="5575169"/>
              <a:chExt cx="768940" cy="621923"/>
            </a:xfrm>
          </p:grpSpPr>
          <p:grpSp>
            <p:nvGrpSpPr>
              <p:cNvPr id="47" name="Group 46"/>
              <p:cNvGrpSpPr/>
              <p:nvPr/>
            </p:nvGrpSpPr>
            <p:grpSpPr>
              <a:xfrm>
                <a:off x="9381985" y="5575169"/>
                <a:ext cx="606588" cy="594929"/>
                <a:chOff x="6690129" y="5110423"/>
                <a:chExt cx="606588" cy="594929"/>
              </a:xfrm>
            </p:grpSpPr>
            <p:grpSp>
              <p:nvGrpSpPr>
                <p:cNvPr id="55" name="Group 54"/>
                <p:cNvGrpSpPr>
                  <a:grpSpLocks noChangeAspect="1"/>
                </p:cNvGrpSpPr>
                <p:nvPr/>
              </p:nvGrpSpPr>
              <p:grpSpPr>
                <a:xfrm>
                  <a:off x="6690129" y="5110423"/>
                  <a:ext cx="464903" cy="594929"/>
                  <a:chOff x="5809310" y="1674658"/>
                  <a:chExt cx="3316029" cy="4226967"/>
                </a:xfrm>
                <a:solidFill>
                  <a:srgbClr val="FF8C00"/>
                </a:solidFill>
              </p:grpSpPr>
              <p:sp>
                <p:nvSpPr>
                  <p:cNvPr id="57" name="Oval 56"/>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8" name="Freeform 57"/>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9" name="Freeform 58"/>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60" name="Freeform 59"/>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sp>
              <p:nvSpPr>
                <p:cNvPr id="56" name="Freeform 55"/>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grpSp>
            <p:nvGrpSpPr>
              <p:cNvPr id="50" name="Group 49"/>
              <p:cNvGrpSpPr/>
              <p:nvPr/>
            </p:nvGrpSpPr>
            <p:grpSpPr>
              <a:xfrm>
                <a:off x="9873487" y="5820260"/>
                <a:ext cx="277438" cy="376832"/>
                <a:chOff x="1008694" y="2356398"/>
                <a:chExt cx="277438" cy="376832"/>
              </a:xfrm>
            </p:grpSpPr>
            <p:sp>
              <p:nvSpPr>
                <p:cNvPr id="51" name="Rectangle 50"/>
                <p:cNvSpPr/>
                <p:nvPr/>
              </p:nvSpPr>
              <p:spPr bwMode="auto">
                <a:xfrm>
                  <a:off x="1008694" y="2372698"/>
                  <a:ext cx="277438" cy="3171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defRPr/>
                  </a:pPr>
                  <a:endParaRPr lang="en-US" sz="2000" b="1" dirty="0" err="1">
                    <a:solidFill>
                      <a:srgbClr val="FFFFFF"/>
                    </a:solidFill>
                    <a:latin typeface="Segoe UI Light"/>
                    <a:ea typeface="Segoe UI" pitchFamily="34" charset="0"/>
                    <a:cs typeface="Segoe UI" pitchFamily="34" charset="0"/>
                  </a:endParaRPr>
                </a:p>
              </p:txBody>
            </p:sp>
            <p:grpSp>
              <p:nvGrpSpPr>
                <p:cNvPr id="52" name="Group 51"/>
                <p:cNvGrpSpPr/>
                <p:nvPr/>
              </p:nvGrpSpPr>
              <p:grpSpPr>
                <a:xfrm>
                  <a:off x="1008694" y="2356398"/>
                  <a:ext cx="277438" cy="376832"/>
                  <a:chOff x="5617016" y="4216783"/>
                  <a:chExt cx="277438" cy="376832"/>
                </a:xfrm>
              </p:grpSpPr>
              <p:sp>
                <p:nvSpPr>
                  <p:cNvPr id="53"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14" tIns="45706" rIns="91414" bIns="45706" numCol="1" anchor="t" anchorCtr="0" compatLnSpc="1">
                    <a:prstTxWarp prst="textNoShape">
                      <a:avLst/>
                    </a:prstTxWarp>
                  </a:bodyPr>
                  <a:lstStyle/>
                  <a:p>
                    <a:pPr algn="ctr" defTabSz="931505" fontAlgn="base">
                      <a:spcBef>
                        <a:spcPct val="0"/>
                      </a:spcBef>
                      <a:spcAft>
                        <a:spcPct val="0"/>
                      </a:spcAft>
                      <a:defRPr/>
                    </a:pPr>
                    <a:endParaRPr lang="en-US" sz="2400" dirty="0">
                      <a:solidFill>
                        <a:srgbClr val="000000"/>
                      </a:solidFill>
                    </a:endParaRPr>
                  </a:p>
                </p:txBody>
              </p:sp>
            </p:grpSp>
          </p:grpSp>
        </p:grpSp>
        <p:sp>
          <p:nvSpPr>
            <p:cNvPr id="36" name="TextBox 35"/>
            <p:cNvSpPr txBox="1"/>
            <p:nvPr/>
          </p:nvSpPr>
          <p:spPr>
            <a:xfrm>
              <a:off x="481019" y="5845690"/>
              <a:ext cx="1462414" cy="447815"/>
            </a:xfrm>
            <a:prstGeom prst="rect">
              <a:avLst/>
            </a:prstGeom>
            <a:noFill/>
          </p:spPr>
          <p:txBody>
            <a:bodyPr wrap="square" lIns="182828" tIns="146262" rIns="182828" bIns="146262" rtlCol="0">
              <a:spAutoFit/>
            </a:bodyPr>
            <a:lstStyle/>
            <a:p>
              <a:pPr algn="ctr" defTabSz="931147" fontAlgn="base">
                <a:lnSpc>
                  <a:spcPct val="90000"/>
                </a:lnSpc>
                <a:spcBef>
                  <a:spcPct val="0"/>
                </a:spcBef>
                <a:spcAft>
                  <a:spcPts val="600"/>
                </a:spcAft>
                <a:defRPr/>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Business analyst</a:t>
              </a:r>
            </a:p>
          </p:txBody>
        </p:sp>
      </p:grpSp>
      <p:sp>
        <p:nvSpPr>
          <p:cNvPr id="62" name="TextBox 61"/>
          <p:cNvSpPr txBox="1"/>
          <p:nvPr/>
        </p:nvSpPr>
        <p:spPr>
          <a:xfrm>
            <a:off x="2362123" y="5465092"/>
            <a:ext cx="1669482" cy="447688"/>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Share insights faster</a:t>
            </a:r>
          </a:p>
        </p:txBody>
      </p:sp>
      <p:sp>
        <p:nvSpPr>
          <p:cNvPr id="63" name="Bent Arrow 62"/>
          <p:cNvSpPr/>
          <p:nvPr/>
        </p:nvSpPr>
        <p:spPr bwMode="auto">
          <a:xfrm rot="16200000" flipH="1" flipV="1">
            <a:off x="3200127" y="1762814"/>
            <a:ext cx="822727" cy="2998699"/>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64" name="Bent Arrow 63"/>
          <p:cNvSpPr/>
          <p:nvPr/>
        </p:nvSpPr>
        <p:spPr bwMode="auto">
          <a:xfrm>
            <a:off x="1232360" y="3886504"/>
            <a:ext cx="822727" cy="1279797"/>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304951" y="4355900"/>
            <a:ext cx="1732152" cy="599994"/>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Faster time</a:t>
            </a:r>
            <a:br>
              <a:rPr lang="en-US" sz="1098" dirty="0">
                <a:gradFill>
                  <a:gsLst>
                    <a:gs pos="0">
                      <a:srgbClr val="0078D7"/>
                    </a:gs>
                    <a:gs pos="100000">
                      <a:srgbClr val="0078D7"/>
                    </a:gs>
                  </a:gsLst>
                  <a:lin ang="0" scaled="0"/>
                </a:gradFill>
              </a:rPr>
            </a:br>
            <a:r>
              <a:rPr lang="en-US" sz="1098" dirty="0">
                <a:gradFill>
                  <a:gsLst>
                    <a:gs pos="0">
                      <a:srgbClr val="0078D7"/>
                    </a:gs>
                    <a:gs pos="100000">
                      <a:srgbClr val="0078D7"/>
                    </a:gs>
                  </a:gsLst>
                  <a:lin ang="0" scaled="0"/>
                </a:gradFill>
              </a:rPr>
              <a:t> to insight</a:t>
            </a:r>
          </a:p>
        </p:txBody>
      </p:sp>
      <p:grpSp>
        <p:nvGrpSpPr>
          <p:cNvPr id="11" name="Group 10"/>
          <p:cNvGrpSpPr/>
          <p:nvPr/>
        </p:nvGrpSpPr>
        <p:grpSpPr>
          <a:xfrm>
            <a:off x="2495073" y="3441986"/>
            <a:ext cx="1403587" cy="1503914"/>
            <a:chOff x="2485924" y="3289185"/>
            <a:chExt cx="1403985" cy="1504340"/>
          </a:xfrm>
        </p:grpSpPr>
        <p:grpSp>
          <p:nvGrpSpPr>
            <p:cNvPr id="3" name="Group 2"/>
            <p:cNvGrpSpPr/>
            <p:nvPr/>
          </p:nvGrpSpPr>
          <p:grpSpPr>
            <a:xfrm>
              <a:off x="2485924" y="3673460"/>
              <a:ext cx="1403985" cy="546712"/>
              <a:chOff x="2576736" y="4979121"/>
              <a:chExt cx="2744702" cy="1068787"/>
            </a:xfrm>
          </p:grpSpPr>
          <p:grpSp>
            <p:nvGrpSpPr>
              <p:cNvPr id="2" name="Group 1"/>
              <p:cNvGrpSpPr/>
              <p:nvPr/>
            </p:nvGrpSpPr>
            <p:grpSpPr>
              <a:xfrm>
                <a:off x="2576736" y="4979121"/>
                <a:ext cx="1340717" cy="1068787"/>
                <a:chOff x="1647369" y="2054538"/>
                <a:chExt cx="1239488" cy="988090"/>
              </a:xfrm>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28" name="Group 27"/>
              <p:cNvGrpSpPr/>
              <p:nvPr/>
            </p:nvGrpSpPr>
            <p:grpSpPr>
              <a:xfrm>
                <a:off x="3980721" y="4979121"/>
                <a:ext cx="1340717" cy="1068787"/>
                <a:chOff x="1647369" y="2054538"/>
                <a:chExt cx="1239488" cy="988090"/>
              </a:xfrm>
            </p:grpSpPr>
            <p:sp>
              <p:nvSpPr>
                <p:cNvPr id="3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7"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sp>
          <p:nvSpPr>
            <p:cNvPr id="45" name="TextBox 44"/>
            <p:cNvSpPr txBox="1"/>
            <p:nvPr/>
          </p:nvSpPr>
          <p:spPr>
            <a:xfrm>
              <a:off x="2553476" y="3289185"/>
              <a:ext cx="1285063" cy="461665"/>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BI consumers</a:t>
              </a:r>
            </a:p>
          </p:txBody>
        </p:sp>
        <p:grpSp>
          <p:nvGrpSpPr>
            <p:cNvPr id="73" name="Group 72"/>
            <p:cNvGrpSpPr/>
            <p:nvPr/>
          </p:nvGrpSpPr>
          <p:grpSpPr>
            <a:xfrm>
              <a:off x="2485924" y="4246813"/>
              <a:ext cx="1403985" cy="546712"/>
              <a:chOff x="2576736" y="4979121"/>
              <a:chExt cx="2744702" cy="1068787"/>
            </a:xfrm>
          </p:grpSpPr>
          <p:grpSp>
            <p:nvGrpSpPr>
              <p:cNvPr id="74" name="Group 73"/>
              <p:cNvGrpSpPr/>
              <p:nvPr/>
            </p:nvGrpSpPr>
            <p:grpSpPr>
              <a:xfrm>
                <a:off x="2576736" y="4979121"/>
                <a:ext cx="1340717" cy="1068787"/>
                <a:chOff x="1647369" y="2054538"/>
                <a:chExt cx="1239488" cy="988090"/>
              </a:xfrm>
            </p:grpSpPr>
            <p:sp>
              <p:nvSpPr>
                <p:cNvPr id="7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75" name="Group 74"/>
              <p:cNvGrpSpPr/>
              <p:nvPr/>
            </p:nvGrpSpPr>
            <p:grpSpPr>
              <a:xfrm>
                <a:off x="3980721" y="4979121"/>
                <a:ext cx="1340717" cy="1068787"/>
                <a:chOff x="1647369" y="2054538"/>
                <a:chExt cx="1239488" cy="988090"/>
              </a:xfrm>
            </p:grpSpPr>
            <p:sp>
              <p:nvSpPr>
                <p:cNvPr id="7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8"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grpSp>
      <p:sp>
        <p:nvSpPr>
          <p:cNvPr id="65" name="TextBox 6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Analysis Services 2016</a:t>
            </a:r>
          </a:p>
        </p:txBody>
      </p:sp>
      <p:grpSp>
        <p:nvGrpSpPr>
          <p:cNvPr id="67" name="Group 66"/>
          <p:cNvGrpSpPr/>
          <p:nvPr/>
        </p:nvGrpSpPr>
        <p:grpSpPr>
          <a:xfrm>
            <a:off x="6675437" y="3112795"/>
            <a:ext cx="362908" cy="384467"/>
            <a:chOff x="8431377" y="-766784"/>
            <a:chExt cx="457200" cy="457200"/>
          </a:xfrm>
          <a:solidFill>
            <a:srgbClr val="0072C6"/>
          </a:solidFill>
        </p:grpSpPr>
        <p:sp>
          <p:nvSpPr>
            <p:cNvPr id="6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6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1" name="Group 70"/>
          <p:cNvGrpSpPr/>
          <p:nvPr/>
        </p:nvGrpSpPr>
        <p:grpSpPr>
          <a:xfrm>
            <a:off x="6675437" y="3950995"/>
            <a:ext cx="362908" cy="384467"/>
            <a:chOff x="8431377" y="-766784"/>
            <a:chExt cx="457200" cy="457200"/>
          </a:xfrm>
          <a:solidFill>
            <a:srgbClr val="0072C6"/>
          </a:solidFill>
        </p:grpSpPr>
        <p:sp>
          <p:nvSpPr>
            <p:cNvPr id="7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3" name="Group 82"/>
          <p:cNvGrpSpPr/>
          <p:nvPr/>
        </p:nvGrpSpPr>
        <p:grpSpPr>
          <a:xfrm>
            <a:off x="6675437" y="4636795"/>
            <a:ext cx="362908" cy="384467"/>
            <a:chOff x="8431377" y="-766784"/>
            <a:chExt cx="457200" cy="457200"/>
          </a:xfrm>
          <a:solidFill>
            <a:srgbClr val="0072C6"/>
          </a:solidFill>
        </p:grpSpPr>
        <p:sp>
          <p:nvSpPr>
            <p:cNvPr id="8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6" name="Group 85"/>
          <p:cNvGrpSpPr/>
          <p:nvPr/>
        </p:nvGrpSpPr>
        <p:grpSpPr>
          <a:xfrm>
            <a:off x="6675437" y="5246395"/>
            <a:ext cx="362908" cy="384467"/>
            <a:chOff x="8431377" y="-766784"/>
            <a:chExt cx="457200" cy="457200"/>
          </a:xfrm>
          <a:solidFill>
            <a:srgbClr val="0072C6"/>
          </a:solidFill>
        </p:grpSpPr>
        <p:sp>
          <p:nvSpPr>
            <p:cNvPr id="8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107713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500"/>
                                        <p:tgtEl>
                                          <p:spTgt spid="70">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500"/>
                                        <p:tgtEl>
                                          <p:spTgt spid="70">
                                            <p:txEl>
                                              <p:pRg st="3" end="3"/>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63" presetClass="path" presetSubtype="0" accel="50000" decel="50000" fill="hold" nodeType="withEffect">
                                  <p:stCondLst>
                                    <p:cond delay="250"/>
                                  </p:stCondLst>
                                  <p:childTnLst>
                                    <p:animMotion origin="layout" path="M -0.03063 2.55107E-6 L -4.78172E-6 2.55107E-6 " pathEditMode="relative" rAng="0" ptsTypes="AA">
                                      <p:cBhvr>
                                        <p:cTn id="21" dur="500" fill="hold"/>
                                        <p:tgtEl>
                                          <p:spTgt spid="67"/>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63" presetClass="path" presetSubtype="0" accel="50000" decel="50000" fill="hold" nodeType="withEffect">
                                  <p:stCondLst>
                                    <p:cond delay="500"/>
                                  </p:stCondLst>
                                  <p:childTnLst>
                                    <p:animMotion origin="layout" path="M -0.03063 -4.03541E-6 L -4.78172E-6 -4.03541E-6 " pathEditMode="relative" rAng="0" ptsTypes="AA">
                                      <p:cBhvr>
                                        <p:cTn id="26" dur="500" fill="hold"/>
                                        <p:tgtEl>
                                          <p:spTgt spid="7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63" presetClass="path" presetSubtype="0" accel="50000" decel="50000" fill="hold" nodeType="withEffect">
                                  <p:stCondLst>
                                    <p:cond delay="750"/>
                                  </p:stCondLst>
                                  <p:childTnLst>
                                    <p:animMotion origin="layout" path="M -0.03063 -2.15161E-6 L -4.78172E-6 -2.15161E-6 " pathEditMode="relative" rAng="0" ptsTypes="AA">
                                      <p:cBhvr>
                                        <p:cTn id="31" dur="500" fill="hold"/>
                                        <p:tgtEl>
                                          <p:spTgt spid="83"/>
                                        </p:tgtEl>
                                        <p:attrNameLst>
                                          <p:attrName>ppt_x</p:attrName>
                                          <p:attrName>ppt_y</p:attrName>
                                        </p:attrNameLst>
                                      </p:cBhvr>
                                      <p:rCtr x="1532" y="0"/>
                                    </p:animMotion>
                                  </p:childTnLst>
                                </p:cTn>
                              </p:par>
                              <p:par>
                                <p:cTn id="32" presetID="10" presetClass="entr" presetSubtype="0" fill="hold" nodeType="withEffect">
                                  <p:stCondLst>
                                    <p:cond delay="10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63" presetClass="path" presetSubtype="0" accel="50000" decel="50000" fill="hold" nodeType="withEffect">
                                  <p:stCondLst>
                                    <p:cond delay="1000"/>
                                  </p:stCondLst>
                                  <p:childTnLst>
                                    <p:animMotion origin="layout" path="M -0.03063 3.96732E-6 L -4.78172E-6 3.96732E-6 " pathEditMode="relative" rAng="0" ptsTypes="AA">
                                      <p:cBhvr>
                                        <p:cTn id="36" dur="500" fill="hold"/>
                                        <p:tgtEl>
                                          <p:spTgt spid="86"/>
                                        </p:tgtEl>
                                        <p:attrNameLst>
                                          <p:attrName>ppt_x</p:attrName>
                                          <p:attrName>ppt_y</p:attrName>
                                        </p:attrNameLst>
                                      </p:cBhvr>
                                      <p:rCtr x="1532" y="0"/>
                                    </p:animMotion>
                                  </p:childTnLst>
                                </p:cTn>
                              </p:par>
                              <p:par>
                                <p:cTn id="37" presetID="1" presetClass="entr" presetSubtype="0" fill="hold" nodeType="with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5"/>
                                        </p:tgtEl>
                                      </p:cBhvr>
                                      <p:by x="0" y="0"/>
                                    </p:animScale>
                                  </p:childTnLst>
                                </p:cTn>
                              </p:par>
                              <p:par>
                                <p:cTn id="41" presetID="22" presetClass="entr" presetSubtype="8" fill="hold" grpId="0" nodeType="withEffect">
                                  <p:stCondLst>
                                    <p:cond delay="5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 presetClass="entr" presetSubtype="0" fill="hold" grpId="0" nodeType="withEffect">
                                  <p:stCondLst>
                                    <p:cond delay="500"/>
                                  </p:stCondLst>
                                  <p:childTnLst>
                                    <p:set>
                                      <p:cBhvr>
                                        <p:cTn id="48" dur="1" fill="hold">
                                          <p:stCondLst>
                                            <p:cond delay="499"/>
                                          </p:stCondLst>
                                        </p:cTn>
                                        <p:tgtEl>
                                          <p:spTgt spid="66"/>
                                        </p:tgtEl>
                                        <p:attrNameLst>
                                          <p:attrName>style.visibility</p:attrName>
                                        </p:attrNameLst>
                                      </p:cBhvr>
                                      <p:to>
                                        <p:strVal val="visible"/>
                                      </p:to>
                                    </p:set>
                                  </p:childTnLst>
                                </p:cTn>
                              </p:par>
                              <p:par>
                                <p:cTn id="49" presetID="6" presetClass="emph" presetSubtype="0" accel="100000" autoRev="1" fill="hold" grpId="1" nodeType="withEffect">
                                  <p:stCondLst>
                                    <p:cond delay="500"/>
                                  </p:stCondLst>
                                  <p:childTnLst>
                                    <p:animScale>
                                      <p:cBhvr>
                                        <p:cTn id="50" dur="500" fill="hold"/>
                                        <p:tgtEl>
                                          <p:spTgt spid="66"/>
                                        </p:tgtEl>
                                      </p:cBhvr>
                                      <p:by x="0" y="0"/>
                                    </p:animScale>
                                  </p:childTnLst>
                                </p:cTn>
                              </p:par>
                              <p:par>
                                <p:cTn id="51" presetID="22" presetClass="entr" presetSubtype="2" fill="hold" grpId="0" nodeType="withEffect">
                                  <p:stCondLst>
                                    <p:cond delay="125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 presetClass="entr" presetSubtype="0" fill="hold" nodeType="withEffect">
                                  <p:stCondLst>
                                    <p:cond delay="1250"/>
                                  </p:stCondLst>
                                  <p:childTnLst>
                                    <p:set>
                                      <p:cBhvr>
                                        <p:cTn id="58" dur="1" fill="hold">
                                          <p:stCondLst>
                                            <p:cond delay="499"/>
                                          </p:stCondLst>
                                        </p:cTn>
                                        <p:tgtEl>
                                          <p:spTgt spid="6"/>
                                        </p:tgtEl>
                                        <p:attrNameLst>
                                          <p:attrName>style.visibility</p:attrName>
                                        </p:attrNameLst>
                                      </p:cBhvr>
                                      <p:to>
                                        <p:strVal val="visible"/>
                                      </p:to>
                                    </p:set>
                                  </p:childTnLst>
                                </p:cTn>
                              </p:par>
                              <p:par>
                                <p:cTn id="59" presetID="6" presetClass="emph" presetSubtype="0" accel="100000" autoRev="1" fill="hold" nodeType="withEffect">
                                  <p:stCondLst>
                                    <p:cond delay="1250"/>
                                  </p:stCondLst>
                                  <p:childTnLst>
                                    <p:animScale>
                                      <p:cBhvr>
                                        <p:cTn id="60" dur="500" fill="hold"/>
                                        <p:tgtEl>
                                          <p:spTgt spid="6"/>
                                        </p:tgtEl>
                                      </p:cBhvr>
                                      <p:by x="0" y="0"/>
                                    </p:animScale>
                                  </p:childTnLst>
                                </p:cTn>
                              </p:par>
                              <p:par>
                                <p:cTn id="61" presetID="22" presetClass="entr" presetSubtype="4" fill="hold" grpId="0" nodeType="withEffect">
                                  <p:stCondLst>
                                    <p:cond delay="175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 presetClass="entr" presetSubtype="0" fill="hold" nodeType="withEffect">
                                  <p:stCondLst>
                                    <p:cond delay="1750"/>
                                  </p:stCondLst>
                                  <p:childTnLst>
                                    <p:set>
                                      <p:cBhvr>
                                        <p:cTn id="68" dur="1" fill="hold">
                                          <p:stCondLst>
                                            <p:cond delay="499"/>
                                          </p:stCondLst>
                                        </p:cTn>
                                        <p:tgtEl>
                                          <p:spTgt spid="11"/>
                                        </p:tgtEl>
                                        <p:attrNameLst>
                                          <p:attrName>style.visibility</p:attrName>
                                        </p:attrNameLst>
                                      </p:cBhvr>
                                      <p:to>
                                        <p:strVal val="visible"/>
                                      </p:to>
                                    </p:set>
                                  </p:childTnLst>
                                </p:cTn>
                              </p:par>
                              <p:par>
                                <p:cTn id="69" presetID="6" presetClass="emph" presetSubtype="0" accel="100000" autoRev="1" fill="hold" nodeType="withEffect">
                                  <p:stCondLst>
                                    <p:cond delay="1750"/>
                                  </p:stCondLst>
                                  <p:childTnLst>
                                    <p:animScale>
                                      <p:cBhvr>
                                        <p:cTn id="70"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P spid="23" grpId="0" animBg="1"/>
      <p:bldP spid="27" grpId="0"/>
      <p:bldP spid="66" grpId="0" animBg="1"/>
      <p:bldP spid="66" grpId="1" animBg="1"/>
      <p:bldP spid="62" grpId="0"/>
      <p:bldP spid="63" grpId="0" animBg="1"/>
      <p:bldP spid="64"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6168"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39" name="Rectangle 38"/>
          <p:cNvSpPr/>
          <p:nvPr/>
        </p:nvSpPr>
        <p:spPr bwMode="auto">
          <a:xfrm>
            <a:off x="6680586" y="2670465"/>
            <a:ext cx="4609597" cy="2503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694" rIns="0" bIns="45694"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Paginated reports</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Design beautiful documents using updated tools and new features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Mobile reports</a:t>
            </a:r>
            <a:br>
              <a:rPr lang="en-US" sz="2800"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Create responsive, interactive reports optimized for mobile devices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New web portal </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Consume both types of reports in one web portal using modern browsers</a:t>
            </a:r>
          </a:p>
        </p:txBody>
      </p:sp>
      <p:pic>
        <p:nvPicPr>
          <p:cNvPr id="16" name="Picture 15"/>
          <p:cNvPicPr>
            <a:picLocks noChangeAspect="1"/>
          </p:cNvPicPr>
          <p:nvPr/>
        </p:nvPicPr>
        <p:blipFill>
          <a:blip r:embed="rId7"/>
          <a:stretch>
            <a:fillRect/>
          </a:stretch>
        </p:blipFill>
        <p:spPr>
          <a:xfrm>
            <a:off x="488369" y="2335114"/>
            <a:ext cx="5667415" cy="4101506"/>
          </a:xfrm>
          <a:prstGeom prst="rect">
            <a:avLst/>
          </a:prstGeom>
        </p:spPr>
      </p:pic>
      <p:sp>
        <p:nvSpPr>
          <p:cNvPr id="10" name="TextBox 9"/>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Reporting Services 2016</a:t>
            </a:r>
          </a:p>
        </p:txBody>
      </p:sp>
      <p:sp>
        <p:nvSpPr>
          <p:cNvPr id="11" name="Title 3"/>
          <p:cNvSpPr txBox="1">
            <a:spLocks/>
          </p:cNvSpPr>
          <p:nvPr/>
        </p:nvSpPr>
        <p:spPr>
          <a:xfrm>
            <a:off x="300935" y="1055231"/>
            <a:ext cx="118874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000" spc="0" dirty="0">
                <a:solidFill>
                  <a:schemeClr val="tx1"/>
                </a:solidFill>
                <a:latin typeface="Segoe UI Semibold" panose="020B0702040204020203" pitchFamily="34" charset="0"/>
                <a:cs typeface="Segoe UI Semibold" panose="020B0702040204020203" pitchFamily="34" charset="0"/>
              </a:rPr>
              <a:t>On-premises solution for deploying and managing reports</a:t>
            </a:r>
          </a:p>
        </p:txBody>
      </p:sp>
      <p:grpSp>
        <p:nvGrpSpPr>
          <p:cNvPr id="12" name="Group 11"/>
          <p:cNvGrpSpPr/>
          <p:nvPr/>
        </p:nvGrpSpPr>
        <p:grpSpPr>
          <a:xfrm>
            <a:off x="6675437" y="2831304"/>
            <a:ext cx="384467" cy="384467"/>
            <a:chOff x="8431377" y="-766784"/>
            <a:chExt cx="457200" cy="457200"/>
          </a:xfrm>
          <a:solidFill>
            <a:srgbClr val="0072C6"/>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5" name="Group 14"/>
          <p:cNvGrpSpPr/>
          <p:nvPr/>
        </p:nvGrpSpPr>
        <p:grpSpPr>
          <a:xfrm>
            <a:off x="6675437" y="3695385"/>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9" name="Group 18"/>
          <p:cNvGrpSpPr/>
          <p:nvPr/>
        </p:nvGrpSpPr>
        <p:grpSpPr>
          <a:xfrm>
            <a:off x="6675437" y="4559466"/>
            <a:ext cx="384467" cy="384467"/>
            <a:chOff x="8431377" y="-766784"/>
            <a:chExt cx="457200" cy="457200"/>
          </a:xfrm>
          <a:solidFill>
            <a:srgbClr val="0072C6"/>
          </a:solidFill>
        </p:grpSpPr>
        <p:sp>
          <p:nvSpPr>
            <p:cNvPr id="2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25935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9">
                                            <p:txEl>
                                              <p:pRg st="1" end="1"/>
                                            </p:txEl>
                                          </p:spTgt>
                                        </p:tgtEl>
                                        <p:attrNameLst>
                                          <p:attrName>style.visibility</p:attrName>
                                        </p:attrNameLst>
                                      </p:cBhvr>
                                      <p:to>
                                        <p:strVal val="visible"/>
                                      </p:to>
                                    </p:set>
                                    <p:animEffect transition="in" filter="fade">
                                      <p:cBhvr>
                                        <p:cTn id="13" dur="500"/>
                                        <p:tgtEl>
                                          <p:spTgt spid="3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fade">
                                      <p:cBhvr>
                                        <p:cTn id="16" dur="500"/>
                                        <p:tgtEl>
                                          <p:spTgt spid="39">
                                            <p:txEl>
                                              <p:pRg st="2" end="2"/>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63" presetClass="path" presetSubtype="0" accel="50000" decel="50000" fill="hold" nodeType="withEffect">
                                  <p:stCondLst>
                                    <p:cond delay="500"/>
                                  </p:stCondLst>
                                  <p:childTnLst>
                                    <p:animMotion origin="layout" path="M -0.03064 2.00635E-6 L 1.6773E-6 2.00635E-6 " pathEditMode="relative" rAng="0" ptsTypes="AA">
                                      <p:cBhvr>
                                        <p:cTn id="21" dur="500" fill="hold"/>
                                        <p:tgtEl>
                                          <p:spTgt spid="12"/>
                                        </p:tgtEl>
                                        <p:attrNameLst>
                                          <p:attrName>ppt_x</p:attrName>
                                          <p:attrName>ppt_y</p:attrName>
                                        </p:attrNameLst>
                                      </p:cBhvr>
                                      <p:rCtr x="1532" y="0"/>
                                    </p:animMotion>
                                  </p:childTnLst>
                                </p:cTn>
                              </p:par>
                              <p:par>
                                <p:cTn id="22" presetID="10"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3" presetClass="path" presetSubtype="0" accel="50000" decel="50000" fill="hold" nodeType="withEffect">
                                  <p:stCondLst>
                                    <p:cond delay="750"/>
                                  </p:stCondLst>
                                  <p:childTnLst>
                                    <p:animMotion origin="layout" path="M -0.03064 -2.95506E-6 L 1.6773E-6 -2.95506E-6 " pathEditMode="relative" rAng="0" ptsTypes="AA">
                                      <p:cBhvr>
                                        <p:cTn id="26" dur="500" fill="hold"/>
                                        <p:tgtEl>
                                          <p:spTgt spid="15"/>
                                        </p:tgtEl>
                                        <p:attrNameLst>
                                          <p:attrName>ppt_x</p:attrName>
                                          <p:attrName>ppt_y</p:attrName>
                                        </p:attrNameLst>
                                      </p:cBhvr>
                                      <p:rCtr x="1532" y="0"/>
                                    </p:animMotion>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accel="50000" decel="50000" fill="hold" nodeType="withEffect">
                                  <p:stCondLst>
                                    <p:cond delay="1000"/>
                                  </p:stCondLst>
                                  <p:childTnLst>
                                    <p:animMotion origin="layout" path="M -0.03064 -9.53246E-7 L 1.6773E-6 -9.53246E-7 " pathEditMode="relative" rAng="0" ptsTypes="AA">
                                      <p:cBhvr>
                                        <p:cTn id="31" dur="500" fill="hold"/>
                                        <p:tgtEl>
                                          <p:spTgt spid="1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txBox="1">
            <a:spLocks/>
          </p:cNvSpPr>
          <p:nvPr/>
        </p:nvSpPr>
        <p:spPr>
          <a:xfrm>
            <a:off x="251816" y="94612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000" spc="0" dirty="0">
                <a:solidFill>
                  <a:schemeClr val="tx1"/>
                </a:solidFill>
                <a:latin typeface="Segoe UI Semibold" panose="020B0702040204020203" pitchFamily="34" charset="0"/>
                <a:cs typeface="Segoe UI Semibold" panose="020B0702040204020203" pitchFamily="34" charset="0"/>
              </a:rPr>
              <a:t>Get more from existing Reporting Services investments</a:t>
            </a:r>
          </a:p>
        </p:txBody>
      </p:sp>
      <p:sp>
        <p:nvSpPr>
          <p:cNvPr id="6" name="Rectangle 5"/>
          <p:cNvSpPr/>
          <p:nvPr/>
        </p:nvSpPr>
        <p:spPr bwMode="auto">
          <a:xfrm>
            <a:off x="6697582" y="2644138"/>
            <a:ext cx="5442112" cy="2631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00" rIns="0" bIns="45700" numCol="1" spcCol="0" rtlCol="0" fromWordArt="0" anchor="t" anchorCtr="0" forceAA="0" compatLnSpc="1">
            <a:prstTxWarp prst="textNoShape">
              <a:avLst/>
            </a:prstTxWarp>
            <a:spAutoFit/>
          </a:bodyPr>
          <a:lstStyle/>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Monitor the most important metrics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 trends in one place</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Pin charts, gauges, maps, and images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as tiles to Power BI dashboards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Drill through to source reports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Refresh tiles on a schedule</a:t>
            </a:r>
          </a:p>
        </p:txBody>
      </p:sp>
      <p:sp>
        <p:nvSpPr>
          <p:cNvPr id="24" name="Rectangle 23"/>
          <p:cNvSpPr/>
          <p:nvPr/>
        </p:nvSpPr>
        <p:spPr bwMode="auto">
          <a:xfrm>
            <a:off x="5102006" y="5329485"/>
            <a:ext cx="1132922" cy="670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468"/>
          <a:stretch/>
        </p:blipFill>
        <p:spPr>
          <a:xfrm>
            <a:off x="274638" y="2099898"/>
            <a:ext cx="5017369" cy="2674373"/>
          </a:xfrm>
          <a:prstGeom prst="rect">
            <a:avLst/>
          </a:prstGeom>
        </p:spPr>
      </p:pic>
      <p:sp>
        <p:nvSpPr>
          <p:cNvPr id="43" name="Rectangle 42"/>
          <p:cNvSpPr/>
          <p:nvPr/>
        </p:nvSpPr>
        <p:spPr bwMode="auto">
          <a:xfrm>
            <a:off x="739877" y="3192463"/>
            <a:ext cx="2315431" cy="822960"/>
          </a:xfrm>
          <a:prstGeom prst="rect">
            <a:avLst/>
          </a:prstGeom>
          <a:noFill/>
          <a:ln w="476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rotWithShape="1">
          <a:blip r:embed="rId4"/>
          <a:srcRect r="671" b="12862"/>
          <a:stretch/>
        </p:blipFill>
        <p:spPr>
          <a:xfrm>
            <a:off x="1555930" y="4130655"/>
            <a:ext cx="4754598" cy="2562788"/>
          </a:xfrm>
          <a:prstGeom prst="rect">
            <a:avLst/>
          </a:prstGeom>
        </p:spPr>
      </p:pic>
      <p:sp>
        <p:nvSpPr>
          <p:cNvPr id="8" name="TextBox 7"/>
          <p:cNvSpPr txBox="1"/>
          <p:nvPr/>
        </p:nvSpPr>
        <p:spPr>
          <a:xfrm>
            <a:off x="4818885" y="2881475"/>
            <a:ext cx="1246951" cy="493776"/>
          </a:xfrm>
          <a:prstGeom prst="rect">
            <a:avLst/>
          </a:prstGeom>
          <a:solidFill>
            <a:schemeClr val="accent1"/>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Power BI</a:t>
            </a:r>
          </a:p>
        </p:txBody>
      </p:sp>
      <p:sp>
        <p:nvSpPr>
          <p:cNvPr id="44" name="TextBox 43"/>
          <p:cNvSpPr txBox="1"/>
          <p:nvPr/>
        </p:nvSpPr>
        <p:spPr>
          <a:xfrm>
            <a:off x="122237" y="5752248"/>
            <a:ext cx="1965447" cy="495248"/>
          </a:xfrm>
          <a:prstGeom prst="rect">
            <a:avLst/>
          </a:prstGeom>
          <a:solidFill>
            <a:schemeClr val="accent3"/>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Reporting Services</a:t>
            </a:r>
          </a:p>
        </p:txBody>
      </p:sp>
      <p:grpSp>
        <p:nvGrpSpPr>
          <p:cNvPr id="29" name="Group 28"/>
          <p:cNvGrpSpPr/>
          <p:nvPr/>
        </p:nvGrpSpPr>
        <p:grpSpPr>
          <a:xfrm>
            <a:off x="6675437" y="2813426"/>
            <a:ext cx="384467" cy="384467"/>
            <a:chOff x="8431377" y="-766784"/>
            <a:chExt cx="457200" cy="457200"/>
          </a:xfrm>
          <a:solidFill>
            <a:srgbClr val="0072C6"/>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6" name="Group 45"/>
          <p:cNvGrpSpPr/>
          <p:nvPr/>
        </p:nvGrpSpPr>
        <p:grpSpPr>
          <a:xfrm>
            <a:off x="6675437" y="3646195"/>
            <a:ext cx="384467" cy="384467"/>
            <a:chOff x="8431377" y="-766784"/>
            <a:chExt cx="457200" cy="457200"/>
          </a:xfrm>
          <a:solidFill>
            <a:srgbClr val="0072C6"/>
          </a:solidFill>
        </p:grpSpPr>
        <p:sp>
          <p:nvSpPr>
            <p:cNvPr id="4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9" name="Group 48"/>
          <p:cNvGrpSpPr/>
          <p:nvPr/>
        </p:nvGrpSpPr>
        <p:grpSpPr>
          <a:xfrm>
            <a:off x="6675437" y="4335462"/>
            <a:ext cx="384467" cy="384467"/>
            <a:chOff x="8431377" y="-766784"/>
            <a:chExt cx="457200" cy="457200"/>
          </a:xfrm>
          <a:solidFill>
            <a:srgbClr val="0072C6"/>
          </a:solidFill>
        </p:grpSpPr>
        <p:sp>
          <p:nvSpPr>
            <p:cNvPr id="5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52" name="Group 51"/>
          <p:cNvGrpSpPr/>
          <p:nvPr/>
        </p:nvGrpSpPr>
        <p:grpSpPr>
          <a:xfrm>
            <a:off x="6675437" y="4865395"/>
            <a:ext cx="384467" cy="384467"/>
            <a:chOff x="8431377" y="-766784"/>
            <a:chExt cx="457200" cy="457200"/>
          </a:xfrm>
          <a:solidFill>
            <a:srgbClr val="0072C6"/>
          </a:solidFill>
        </p:grpSpPr>
        <p:sp>
          <p:nvSpPr>
            <p:cNvPr id="5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56" name="TextBox 55"/>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Pin report items to Power BI dashboards</a:t>
            </a:r>
          </a:p>
        </p:txBody>
      </p:sp>
    </p:spTree>
    <p:extLst>
      <p:ext uri="{BB962C8B-B14F-4D97-AF65-F5344CB8AC3E}">
        <p14:creationId xmlns:p14="http://schemas.microsoft.com/office/powerpoint/2010/main" val="8568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 presetClass="entr" presetSubtype="0" fill="hold" grpId="0" nodeType="withEffect">
                                  <p:stCondLst>
                                    <p:cond delay="25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250"/>
                                  </p:stCondLst>
                                  <p:childTnLst>
                                    <p:animScale>
                                      <p:cBhvr>
                                        <p:cTn id="14" dur="500" fill="hold"/>
                                        <p:tgtEl>
                                          <p:spTgt spid="8"/>
                                        </p:tgtEl>
                                      </p:cBhvr>
                                      <p:by x="0" y="0"/>
                                    </p:animScale>
                                  </p:childTnLst>
                                </p:cTn>
                              </p:par>
                              <p:par>
                                <p:cTn id="15" presetID="1" presetClass="entr" presetSubtype="0" fill="hold" grpId="0" nodeType="withEffect">
                                  <p:stCondLst>
                                    <p:cond delay="750"/>
                                  </p:stCondLst>
                                  <p:childTnLst>
                                    <p:set>
                                      <p:cBhvr>
                                        <p:cTn id="16" dur="1" fill="hold">
                                          <p:stCondLst>
                                            <p:cond delay="499"/>
                                          </p:stCondLst>
                                        </p:cTn>
                                        <p:tgtEl>
                                          <p:spTgt spid="44"/>
                                        </p:tgtEl>
                                        <p:attrNameLst>
                                          <p:attrName>style.visibility</p:attrName>
                                        </p:attrNameLst>
                                      </p:cBhvr>
                                      <p:to>
                                        <p:strVal val="visible"/>
                                      </p:to>
                                    </p:set>
                                  </p:childTnLst>
                                </p:cTn>
                              </p:par>
                              <p:par>
                                <p:cTn id="17" presetID="6" presetClass="emph" presetSubtype="0" accel="100000" autoRev="1" fill="hold" grpId="1" nodeType="withEffect">
                                  <p:stCondLst>
                                    <p:cond delay="750"/>
                                  </p:stCondLst>
                                  <p:childTnLst>
                                    <p:animScale>
                                      <p:cBhvr>
                                        <p:cTn id="18" dur="500" fill="hold"/>
                                        <p:tgtEl>
                                          <p:spTgt spid="44"/>
                                        </p:tgtEl>
                                      </p:cBhvr>
                                      <p:by x="0" y="0"/>
                                    </p:animScale>
                                  </p:childTnLst>
                                </p:cTn>
                              </p:par>
                              <p:par>
                                <p:cTn id="19" presetID="16" presetClass="entr" presetSubtype="37" fill="hold" grpId="0"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barn(outVertical)">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par>
                                <p:cTn id="34" presetID="10" presetClass="entr" presetSubtype="0" fill="hold"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nodeType="withEffect">
                                  <p:stCondLst>
                                    <p:cond delay="500"/>
                                  </p:stCondLst>
                                  <p:childTnLst>
                                    <p:animMotion origin="layout" path="M -0.03064 -1.39809E-6 L 1.6773E-6 -1.39809E-6 " pathEditMode="relative" rAng="0" ptsTypes="AA">
                                      <p:cBhvr>
                                        <p:cTn id="38" dur="500" fill="hold"/>
                                        <p:tgtEl>
                                          <p:spTgt spid="29"/>
                                        </p:tgtEl>
                                        <p:attrNameLst>
                                          <p:attrName>ppt_x</p:attrName>
                                          <p:attrName>ppt_y</p:attrName>
                                        </p:attrNameLst>
                                      </p:cBhvr>
                                      <p:rCtr x="1532" y="0"/>
                                    </p:animMotion>
                                  </p:childTnLst>
                                </p:cTn>
                              </p:par>
                              <p:par>
                                <p:cTn id="39" presetID="10" presetClass="entr" presetSubtype="0" fill="hold" nodeType="withEffect">
                                  <p:stCondLst>
                                    <p:cond delay="7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63" presetClass="path" presetSubtype="0" accel="50000" decel="50000" fill="hold" nodeType="withEffect">
                                  <p:stCondLst>
                                    <p:cond delay="750"/>
                                  </p:stCondLst>
                                  <p:childTnLst>
                                    <p:animMotion origin="layout" path="M -0.03064 2.90513E-6 L 1.6773E-6 2.90513E-6 " pathEditMode="relative" rAng="0" ptsTypes="AA">
                                      <p:cBhvr>
                                        <p:cTn id="43" dur="500" fill="hold"/>
                                        <p:tgtEl>
                                          <p:spTgt spid="46"/>
                                        </p:tgtEl>
                                        <p:attrNameLst>
                                          <p:attrName>ppt_x</p:attrName>
                                          <p:attrName>ppt_y</p:attrName>
                                        </p:attrNameLst>
                                      </p:cBhvr>
                                      <p:rCtr x="1532" y="0"/>
                                    </p:animMotion>
                                  </p:childTnLst>
                                </p:cTn>
                              </p:par>
                              <p:par>
                                <p:cTn id="44" presetID="10" presetClass="entr" presetSubtype="0" fill="hold" nodeType="withEffect">
                                  <p:stCondLst>
                                    <p:cond delay="100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63" presetClass="path" presetSubtype="0" accel="50000" decel="50000" fill="hold" nodeType="withEffect">
                                  <p:stCondLst>
                                    <p:cond delay="1000"/>
                                  </p:stCondLst>
                                  <p:childTnLst>
                                    <p:animMotion origin="layout" path="M -0.03064 8.6246E-7 L 1.6773E-6 8.6246E-7 " pathEditMode="relative" rAng="0" ptsTypes="AA">
                                      <p:cBhvr>
                                        <p:cTn id="48" dur="500" fill="hold"/>
                                        <p:tgtEl>
                                          <p:spTgt spid="49"/>
                                        </p:tgtEl>
                                        <p:attrNameLst>
                                          <p:attrName>ppt_x</p:attrName>
                                          <p:attrName>ppt_y</p:attrName>
                                        </p:attrNameLst>
                                      </p:cBhvr>
                                      <p:rCtr x="1532" y="0"/>
                                    </p:animMotion>
                                  </p:childTnLst>
                                </p:cTn>
                              </p:par>
                              <p:par>
                                <p:cTn id="49" presetID="10" presetClass="entr" presetSubtype="0" fill="hold" nodeType="withEffect">
                                  <p:stCondLst>
                                    <p:cond delay="1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63" presetClass="path" presetSubtype="0" accel="50000" decel="50000" fill="hold" nodeType="withEffect">
                                  <p:stCondLst>
                                    <p:cond delay="1250"/>
                                  </p:stCondLst>
                                  <p:childTnLst>
                                    <p:animMotion origin="layout" path="M -0.03064 -4.85701E-6 L 1.6773E-6 -4.85701E-6 " pathEditMode="relative" rAng="0" ptsTypes="AA">
                                      <p:cBhvr>
                                        <p:cTn id="53" dur="500" fill="hold"/>
                                        <p:tgtEl>
                                          <p:spTgt spid="52"/>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animBg="1"/>
      <p:bldP spid="8" grpId="0" animBg="1"/>
      <p:bldP spid="8" grpId="1" animBg="1"/>
      <p:bldP spid="44" grpId="0" animBg="1"/>
      <p:bldP spid="4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44" y="1439862"/>
            <a:ext cx="6666307" cy="3749797"/>
          </a:xfrm>
          <a:prstGeom prst="rect">
            <a:avLst/>
          </a:prstGeom>
        </p:spPr>
      </p:pic>
      <p:grpSp>
        <p:nvGrpSpPr>
          <p:cNvPr id="3" name="Group 2"/>
          <p:cNvGrpSpPr/>
          <p:nvPr/>
        </p:nvGrpSpPr>
        <p:grpSpPr>
          <a:xfrm>
            <a:off x="7132637" y="-1"/>
            <a:ext cx="5302955" cy="6994525"/>
            <a:chOff x="7132637" y="-1"/>
            <a:chExt cx="5302955" cy="6994525"/>
          </a:xfrm>
        </p:grpSpPr>
        <p:sp>
          <p:nvSpPr>
            <p:cNvPr id="103" name="Rectangle 102"/>
            <p:cNvSpPr/>
            <p:nvPr/>
          </p:nvSpPr>
          <p:spPr>
            <a:xfrm>
              <a:off x="7132637" y="-1"/>
              <a:ext cx="530295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sp>
          <p:nvSpPr>
            <p:cNvPr id="18" name="TextBox 17"/>
            <p:cNvSpPr txBox="1"/>
            <p:nvPr/>
          </p:nvSpPr>
          <p:spPr>
            <a:xfrm>
              <a:off x="7600706" y="2589786"/>
              <a:ext cx="4180131" cy="3639651"/>
            </a:xfrm>
            <a:prstGeom prst="rect">
              <a:avLst/>
            </a:prstGeom>
            <a:noFill/>
          </p:spPr>
          <p:txBody>
            <a:bodyPr wrap="square" lIns="182880" tIns="146304" rIns="182880" bIns="146304" rtlCol="0">
              <a:spAutoFit/>
            </a:bodyPr>
            <a:lstStyle/>
            <a:p>
              <a:pPr defTabSz="932239">
                <a:lnSpc>
                  <a:spcPct val="90000"/>
                </a:lnSpc>
                <a:spcBef>
                  <a:spcPts val="2448"/>
                </a:spcBef>
              </a:pPr>
              <a:r>
                <a:rPr lang="en-US" sz="1600" b="1" dirty="0">
                  <a:solidFill>
                    <a:schemeClr val="bg2"/>
                  </a:solidFill>
                  <a:cs typeface="Segoe UI" panose="020B0502040204020203" pitchFamily="34" charset="0"/>
                </a:rPr>
                <a:t>Discovery &amp; exploration </a:t>
              </a:r>
              <a:r>
                <a:rPr lang="en-US" sz="1600" dirty="0">
                  <a:solidFill>
                    <a:schemeClr val="bg2"/>
                  </a:solidFill>
                  <a:cs typeface="Segoe UI" panose="020B0502040204020203" pitchFamily="34" charset="0"/>
                </a:rPr>
                <a:t>–</a:t>
              </a:r>
              <a:r>
                <a:rPr lang="en-US" sz="1600" b="1" dirty="0">
                  <a:solidFill>
                    <a:schemeClr val="bg2"/>
                  </a:solidFill>
                  <a:cs typeface="Segoe UI" panose="020B0502040204020203" pitchFamily="34" charset="0"/>
                </a:rPr>
                <a:t> </a:t>
              </a:r>
              <a:r>
                <a:rPr lang="en-US" sz="1600" dirty="0">
                  <a:solidFill>
                    <a:schemeClr val="bg2"/>
                  </a:solidFill>
                  <a:cs typeface="Segoe UI" panose="020B0502040204020203" pitchFamily="34" charset="0"/>
                </a:rPr>
                <a:t>integrated experience for connecting and preparing data for visual data exploration</a:t>
              </a:r>
            </a:p>
            <a:p>
              <a:pPr defTabSz="932239">
                <a:lnSpc>
                  <a:spcPct val="90000"/>
                </a:lnSpc>
                <a:spcBef>
                  <a:spcPts val="2448"/>
                </a:spcBef>
              </a:pPr>
              <a:r>
                <a:rPr lang="en-US" sz="1600" b="1" dirty="0">
                  <a:solidFill>
                    <a:schemeClr val="bg2"/>
                  </a:solidFill>
                  <a:cs typeface="Segoe UI Semibold" panose="020B0702040204020203" pitchFamily="34" charset="0"/>
                </a:rPr>
                <a:t>Easy report authoring </a:t>
              </a:r>
              <a:r>
                <a:rPr lang="en-US" sz="1600" dirty="0">
                  <a:solidFill>
                    <a:schemeClr val="bg2"/>
                  </a:solidFill>
                  <a:cs typeface="Segoe UI" panose="020B0502040204020203" pitchFamily="34" charset="0"/>
                </a:rPr>
                <a:t>– </a:t>
              </a:r>
              <a:r>
                <a:rPr lang="en-US" sz="1600" dirty="0">
                  <a:solidFill>
                    <a:schemeClr val="bg2"/>
                  </a:solidFill>
                  <a:cs typeface="Segoe UI Semibold" panose="020B0702040204020203" pitchFamily="34" charset="0"/>
                </a:rPr>
                <a:t>freeform canvas for drag-and-drop report design</a:t>
              </a:r>
            </a:p>
            <a:p>
              <a:pPr defTabSz="932239">
                <a:lnSpc>
                  <a:spcPct val="90000"/>
                </a:lnSpc>
                <a:spcBef>
                  <a:spcPts val="2448"/>
                </a:spcBef>
              </a:pPr>
              <a:r>
                <a:rPr lang="en-US" sz="1600" b="1" dirty="0">
                  <a:solidFill>
                    <a:schemeClr val="bg2"/>
                  </a:solidFill>
                  <a:cs typeface="Segoe UI" panose="020B0502040204020203" pitchFamily="34" charset="0"/>
                </a:rPr>
                <a:t>Custom visualizations </a:t>
              </a:r>
              <a:r>
                <a:rPr lang="en-US" sz="1600" dirty="0">
                  <a:solidFill>
                    <a:schemeClr val="bg2"/>
                  </a:solidFill>
                  <a:cs typeface="Segoe UI" panose="020B0502040204020203" pitchFamily="34" charset="0"/>
                </a:rPr>
                <a:t>– create your own custom interactive visualizations</a:t>
              </a:r>
            </a:p>
            <a:p>
              <a:pPr defTabSz="932239">
                <a:lnSpc>
                  <a:spcPct val="90000"/>
                </a:lnSpc>
                <a:spcBef>
                  <a:spcPts val="2448"/>
                </a:spcBef>
              </a:pPr>
              <a:r>
                <a:rPr lang="en-US" sz="1600" b="1" dirty="0">
                  <a:solidFill>
                    <a:schemeClr val="bg2"/>
                  </a:solidFill>
                  <a:cs typeface="Segoe UI" panose="020B0502040204020203" pitchFamily="34" charset="0"/>
                </a:rPr>
                <a:t>R integration </a:t>
              </a:r>
              <a:r>
                <a:rPr lang="en-US" sz="1600" dirty="0">
                  <a:solidFill>
                    <a:schemeClr val="bg2"/>
                  </a:solidFill>
                  <a:cs typeface="Segoe UI" panose="020B0502040204020203" pitchFamily="34" charset="0"/>
                </a:rPr>
                <a:t>– </a:t>
              </a:r>
              <a:r>
                <a:rPr lang="en-US" sz="1600" dirty="0">
                  <a:ln>
                    <a:solidFill>
                      <a:srgbClr val="FFFFFF">
                        <a:alpha val="0"/>
                      </a:srgbClr>
                    </a:solidFill>
                  </a:ln>
                  <a:solidFill>
                    <a:schemeClr val="bg2"/>
                  </a:solidFill>
                  <a:cs typeface="Segoe UI" pitchFamily="34" charset="0"/>
                </a:rPr>
                <a:t>e</a:t>
              </a:r>
              <a:r>
                <a:rPr lang="en-US" sz="1600" dirty="0">
                  <a:ln>
                    <a:solidFill>
                      <a:srgbClr val="FFFFFF">
                        <a:alpha val="0"/>
                      </a:srgbClr>
                    </a:solidFill>
                  </a:ln>
                  <a:solidFill>
                    <a:schemeClr val="bg2"/>
                  </a:solidFill>
                  <a:ea typeface="Segoe UI" pitchFamily="34" charset="0"/>
                  <a:cs typeface="Segoe UI" pitchFamily="34" charset="0"/>
                </a:rPr>
                <a:t>xtend your reports with advanced analytics through support for R </a:t>
              </a:r>
              <a:endParaRPr lang="en-US" sz="16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p:txBody>
        </p:sp>
        <p:sp>
          <p:nvSpPr>
            <p:cNvPr id="11" name="TextBox 10"/>
            <p:cNvSpPr txBox="1"/>
            <p:nvPr/>
          </p:nvSpPr>
          <p:spPr>
            <a:xfrm>
              <a:off x="7600706" y="319408"/>
              <a:ext cx="4561131" cy="1846659"/>
            </a:xfrm>
            <a:prstGeom prst="rect">
              <a:avLst/>
            </a:prstGeom>
            <a:noFill/>
          </p:spPr>
          <p:txBody>
            <a:bodyPr wrap="square" lIns="146304" tIns="91440" rIns="146304" bIns="91440" rtlCol="0">
              <a:spAutoFit/>
            </a:bodyPr>
            <a:lstStyle/>
            <a:p>
              <a:pPr defTabSz="1243006">
                <a:lnSpc>
                  <a:spcPct val="90000"/>
                </a:lnSpc>
                <a:defRPr/>
              </a:pPr>
              <a:r>
                <a:rPr lang="en-US" sz="4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Create powerful reports with Power BI desktop</a:t>
              </a:r>
            </a:p>
          </p:txBody>
        </p:sp>
      </p:grpSp>
    </p:spTree>
    <p:extLst>
      <p:ext uri="{BB962C8B-B14F-4D97-AF65-F5344CB8AC3E}">
        <p14:creationId xmlns:p14="http://schemas.microsoft.com/office/powerpoint/2010/main" val="28017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Rectangle 202"/>
          <p:cNvSpPr/>
          <p:nvPr/>
        </p:nvSpPr>
        <p:spPr bwMode="auto">
          <a:xfrm>
            <a:off x="3166007" y="1729999"/>
            <a:ext cx="5350623" cy="152683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04" name="TextBox 203"/>
          <p:cNvSpPr txBox="1"/>
          <p:nvPr/>
        </p:nvSpPr>
        <p:spPr>
          <a:xfrm>
            <a:off x="3180605" y="1741330"/>
            <a:ext cx="2558159" cy="46150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599" dirty="0">
                <a:solidFill>
                  <a:schemeClr val="accent1"/>
                </a:solidFill>
              </a:rPr>
              <a:t>Delivery</a:t>
            </a:r>
          </a:p>
        </p:txBody>
      </p:sp>
      <p:grpSp>
        <p:nvGrpSpPr>
          <p:cNvPr id="214" name="Group 213"/>
          <p:cNvGrpSpPr/>
          <p:nvPr/>
        </p:nvGrpSpPr>
        <p:grpSpPr>
          <a:xfrm>
            <a:off x="3110772" y="3168118"/>
            <a:ext cx="2761462" cy="3144562"/>
            <a:chOff x="3199125" y="3019253"/>
            <a:chExt cx="2761853" cy="3145009"/>
          </a:xfrm>
          <a:effectLst/>
        </p:grpSpPr>
        <p:sp>
          <p:nvSpPr>
            <p:cNvPr id="215" name="Rectangle 214"/>
            <p:cNvSpPr/>
            <p:nvPr/>
          </p:nvSpPr>
          <p:spPr bwMode="auto">
            <a:xfrm>
              <a:off x="3241650" y="3192461"/>
              <a:ext cx="2719328" cy="297180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grpSp>
          <p:nvGrpSpPr>
            <p:cNvPr id="216" name="Group 215"/>
            <p:cNvGrpSpPr/>
            <p:nvPr/>
          </p:nvGrpSpPr>
          <p:grpSpPr>
            <a:xfrm>
              <a:off x="3362118" y="3456716"/>
              <a:ext cx="2520949" cy="2175734"/>
              <a:chOff x="4847969" y="3062745"/>
              <a:chExt cx="2520949" cy="2175734"/>
            </a:xfrm>
          </p:grpSpPr>
          <p:sp>
            <p:nvSpPr>
              <p:cNvPr id="219" name="Can 218"/>
              <p:cNvSpPr/>
              <p:nvPr/>
            </p:nvSpPr>
            <p:spPr>
              <a:xfrm>
                <a:off x="6614453"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0" name="TextBox 219"/>
              <p:cNvSpPr txBox="1"/>
              <p:nvPr/>
            </p:nvSpPr>
            <p:spPr>
              <a:xfrm>
                <a:off x="6146413" y="4695887"/>
                <a:ext cx="1197656" cy="28614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Partner apps</a:t>
                </a:r>
              </a:p>
            </p:txBody>
          </p:sp>
          <p:sp>
            <p:nvSpPr>
              <p:cNvPr id="221" name="Can 220"/>
              <p:cNvSpPr/>
              <p:nvPr/>
            </p:nvSpPr>
            <p:spPr>
              <a:xfrm>
                <a:off x="6614453"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3" name="TextBox 222"/>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Office 365</a:t>
                </a:r>
              </a:p>
            </p:txBody>
          </p:sp>
          <p:sp>
            <p:nvSpPr>
              <p:cNvPr id="229" name="Can 228"/>
              <p:cNvSpPr/>
              <p:nvPr/>
            </p:nvSpPr>
            <p:spPr>
              <a:xfrm>
                <a:off x="5253277"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0" name="TextBox 229"/>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Dynamics</a:t>
                </a:r>
              </a:p>
            </p:txBody>
          </p:sp>
          <p:sp>
            <p:nvSpPr>
              <p:cNvPr id="231" name="Can 230"/>
              <p:cNvSpPr/>
              <p:nvPr/>
            </p:nvSpPr>
            <p:spPr>
              <a:xfrm>
                <a:off x="5253277"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2" name="TextBox 231"/>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nSpc>
                    <a:spcPct val="90000"/>
                  </a:lnSpc>
                </a:pPr>
                <a:r>
                  <a:rPr lang="en-US" sz="1399" dirty="0">
                    <a:gradFill>
                      <a:gsLst>
                        <a:gs pos="93162">
                          <a:srgbClr val="505050">
                            <a:lumMod val="50000"/>
                          </a:srgbClr>
                        </a:gs>
                        <a:gs pos="68000">
                          <a:srgbClr val="505050">
                            <a:lumMod val="50000"/>
                          </a:srgbClr>
                        </a:gs>
                      </a:gsLst>
                      <a:lin ang="5400000" scaled="0"/>
                    </a:gradFill>
                  </a:rPr>
                  <a:t>Azure data </a:t>
                </a:r>
                <a:br>
                  <a:rPr lang="en-US" sz="1399" dirty="0">
                    <a:gradFill>
                      <a:gsLst>
                        <a:gs pos="93162">
                          <a:srgbClr val="505050">
                            <a:lumMod val="50000"/>
                          </a:srgbClr>
                        </a:gs>
                        <a:gs pos="68000">
                          <a:srgbClr val="505050">
                            <a:lumMod val="50000"/>
                          </a:srgbClr>
                        </a:gs>
                      </a:gsLst>
                      <a:lin ang="5400000" scaled="0"/>
                    </a:gradFill>
                  </a:rPr>
                </a:br>
                <a:r>
                  <a:rPr lang="en-US" sz="1399" dirty="0">
                    <a:gradFill>
                      <a:gsLst>
                        <a:gs pos="93162">
                          <a:srgbClr val="505050">
                            <a:lumMod val="50000"/>
                          </a:srgbClr>
                        </a:gs>
                        <a:gs pos="68000">
                          <a:srgbClr val="505050">
                            <a:lumMod val="50000"/>
                          </a:srgbClr>
                        </a:gs>
                      </a:gsLst>
                      <a:lin ang="5400000" scaled="0"/>
                    </a:gradFill>
                  </a:rPr>
                  <a:t>services</a:t>
                </a:r>
              </a:p>
            </p:txBody>
          </p:sp>
          <p:cxnSp>
            <p:nvCxnSpPr>
              <p:cNvPr id="233" name="Straight Connector 232"/>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4" name="Straight Connector 233"/>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35" name="Straight Connector 234"/>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36" name="Straight Connector 235"/>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37" name="Straight Connector 236"/>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38" name="Straight Connector 237"/>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39" name="Straight Connector 238"/>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40" name="Straight Arrow Connector 239"/>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241" name="Straight Arrow Connector 240"/>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242" name="Straight Arrow Connector 241"/>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244" name="Straight Arrow Connector 243"/>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217" name="Straight Connector 216"/>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218" name="TextBox 217"/>
            <p:cNvSpPr txBox="1"/>
            <p:nvPr/>
          </p:nvSpPr>
          <p:spPr>
            <a:xfrm>
              <a:off x="3199125" y="5668929"/>
              <a:ext cx="2711609"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Microsoft cloud data</a:t>
              </a:r>
            </a:p>
          </p:txBody>
        </p:sp>
      </p:grpSp>
      <p:cxnSp>
        <p:nvCxnSpPr>
          <p:cNvPr id="250" name="Straight Arrow Connector 249"/>
          <p:cNvCxnSpPr/>
          <p:nvPr/>
        </p:nvCxnSpPr>
        <p:spPr>
          <a:xfrm>
            <a:off x="3012736" y="4940670"/>
            <a:ext cx="167869"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251" name="Straight Connector 250"/>
          <p:cNvCxnSpPr/>
          <p:nvPr/>
        </p:nvCxnSpPr>
        <p:spPr>
          <a:xfrm>
            <a:off x="3021844" y="2623855"/>
            <a:ext cx="0" cy="2315834"/>
          </a:xfrm>
          <a:prstGeom prst="line">
            <a:avLst/>
          </a:prstGeom>
          <a:noFill/>
          <a:ln w="22225" cap="flat" cmpd="sng" algn="ctr">
            <a:solidFill>
              <a:srgbClr val="0072C6"/>
            </a:solidFill>
            <a:prstDash val="solid"/>
            <a:miter lim="800000"/>
            <a:headEnd type="none" w="med" len="sm"/>
            <a:tailEnd type="none"/>
          </a:ln>
          <a:effectLst/>
        </p:spPr>
      </p:cxnSp>
      <p:grpSp>
        <p:nvGrpSpPr>
          <p:cNvPr id="252" name="Group 251"/>
          <p:cNvGrpSpPr/>
          <p:nvPr/>
        </p:nvGrpSpPr>
        <p:grpSpPr>
          <a:xfrm>
            <a:off x="271638" y="4448998"/>
            <a:ext cx="2630431" cy="1867664"/>
            <a:chOff x="165232" y="4300314"/>
            <a:chExt cx="2630804" cy="1867929"/>
          </a:xfrm>
          <a:effectLst/>
        </p:grpSpPr>
        <p:sp>
          <p:nvSpPr>
            <p:cNvPr id="253" name="Rectangle 252"/>
            <p:cNvSpPr/>
            <p:nvPr/>
          </p:nvSpPr>
          <p:spPr bwMode="auto">
            <a:xfrm>
              <a:off x="175865" y="4300314"/>
              <a:ext cx="2620171" cy="1863947"/>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54" name="TextBox 253"/>
            <p:cNvSpPr txBox="1"/>
            <p:nvPr/>
          </p:nvSpPr>
          <p:spPr>
            <a:xfrm>
              <a:off x="165232" y="5678878"/>
              <a:ext cx="2605074" cy="489365"/>
            </a:xfrm>
            <a:prstGeom prst="rect">
              <a:avLst/>
            </a:prstGeom>
            <a:solidFill>
              <a:schemeClr val="bg1"/>
            </a:solid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On-premises data  </a:t>
              </a:r>
            </a:p>
          </p:txBody>
        </p:sp>
        <p:sp>
          <p:nvSpPr>
            <p:cNvPr id="255" name="Freeform 23"/>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82270" tIns="41135" rIns="82270" bIns="41135" numCol="1" anchor="t" anchorCtr="0" compatLnSpc="1">
              <a:prstTxWarp prst="textNoShape">
                <a:avLst/>
              </a:prstTxWarp>
            </a:bodyPr>
            <a:lstStyle/>
            <a:p>
              <a:pPr defTabSz="932205">
                <a:lnSpc>
                  <a:spcPct val="90000"/>
                </a:lnSpc>
                <a:defRPr/>
              </a:pPr>
              <a:endParaRPr lang="en-US" sz="1598" kern="0" dirty="0">
                <a:ln>
                  <a:solidFill>
                    <a:srgbClr val="FFFFFF">
                      <a:alpha val="0"/>
                    </a:srgbClr>
                  </a:solidFill>
                </a:ln>
                <a:gradFill>
                  <a:gsLst>
                    <a:gs pos="93162">
                      <a:srgbClr val="505050">
                        <a:lumMod val="50000"/>
                      </a:srgbClr>
                    </a:gs>
                    <a:gs pos="68000">
                      <a:srgbClr val="505050">
                        <a:lumMod val="50000"/>
                      </a:srgbClr>
                    </a:gs>
                  </a:gsLst>
                  <a:lin ang="5400000" scaled="0"/>
                </a:gradFill>
              </a:endParaRPr>
            </a:p>
          </p:txBody>
        </p:sp>
        <p:sp>
          <p:nvSpPr>
            <p:cNvPr id="256" name="Can 255"/>
            <p:cNvSpPr/>
            <p:nvPr/>
          </p:nvSpPr>
          <p:spPr>
            <a:xfrm>
              <a:off x="510546" y="5141088"/>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57" name="TextBox 256"/>
            <p:cNvSpPr txBox="1"/>
            <p:nvPr/>
          </p:nvSpPr>
          <p:spPr>
            <a:xfrm>
              <a:off x="1023240" y="4521846"/>
              <a:ext cx="1530825"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SQL Server </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Analysis Services</a:t>
              </a:r>
            </a:p>
          </p:txBody>
        </p:sp>
        <p:sp>
          <p:nvSpPr>
            <p:cNvPr id="258" name="TextBox 257"/>
            <p:cNvSpPr txBox="1"/>
            <p:nvPr/>
          </p:nvSpPr>
          <p:spPr>
            <a:xfrm>
              <a:off x="1016260" y="5170223"/>
              <a:ext cx="1689434"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Databases and</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other data sources</a:t>
              </a:r>
            </a:p>
          </p:txBody>
        </p:sp>
      </p:grpSp>
      <p:cxnSp>
        <p:nvCxnSpPr>
          <p:cNvPr id="281" name="Straight Arrow Connector 280"/>
          <p:cNvCxnSpPr/>
          <p:nvPr/>
        </p:nvCxnSpPr>
        <p:spPr>
          <a:xfrm flipH="1">
            <a:off x="2894649" y="4940670"/>
            <a:ext cx="118872"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2" name="Rectangle 1"/>
          <p:cNvSpPr/>
          <p:nvPr/>
        </p:nvSpPr>
        <p:spPr bwMode="auto">
          <a:xfrm>
            <a:off x="3610469" y="2231645"/>
            <a:ext cx="4664271" cy="7641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46446" y="232301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2100"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   </a:t>
            </a:r>
            <a:r>
              <a:rPr lang="en-US"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Power BI</a:t>
            </a:r>
          </a:p>
        </p:txBody>
      </p:sp>
      <p:sp>
        <p:nvSpPr>
          <p:cNvPr id="81" name="Rectangle 80"/>
          <p:cNvSpPr/>
          <p:nvPr/>
        </p:nvSpPr>
        <p:spPr bwMode="auto">
          <a:xfrm>
            <a:off x="4056088" y="231894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SQL Server </a:t>
            </a:r>
            <a:b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b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Reporting Services</a:t>
            </a:r>
          </a:p>
        </p:txBody>
      </p:sp>
      <p:cxnSp>
        <p:nvCxnSpPr>
          <p:cNvPr id="4" name="Straight Connector 3"/>
          <p:cNvCxnSpPr/>
          <p:nvPr/>
        </p:nvCxnSpPr>
        <p:spPr>
          <a:xfrm flipH="1">
            <a:off x="5728133" y="2231645"/>
            <a:ext cx="791288" cy="76417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82270" y="1728512"/>
            <a:ext cx="3001306" cy="2648272"/>
            <a:chOff x="275896" y="1548881"/>
            <a:chExt cx="2942724" cy="2596581"/>
          </a:xfrm>
        </p:grpSpPr>
        <p:cxnSp>
          <p:nvCxnSpPr>
            <p:cNvPr id="213" name="Straight Arrow Connector 212"/>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2" name="Group 11"/>
            <p:cNvGrpSpPr/>
            <p:nvPr/>
          </p:nvGrpSpPr>
          <p:grpSpPr>
            <a:xfrm>
              <a:off x="275896" y="1548881"/>
              <a:ext cx="2681143" cy="2596581"/>
              <a:chOff x="281428" y="1579443"/>
              <a:chExt cx="2734906" cy="2648648"/>
            </a:xfrm>
          </p:grpSpPr>
          <p:grpSp>
            <p:nvGrpSpPr>
              <p:cNvPr id="16" name="Group 15"/>
              <p:cNvGrpSpPr/>
              <p:nvPr/>
            </p:nvGrpSpPr>
            <p:grpSpPr>
              <a:xfrm>
                <a:off x="281428" y="1579443"/>
                <a:ext cx="2734906" cy="2648648"/>
                <a:chOff x="281428" y="1579443"/>
                <a:chExt cx="2734906" cy="2648648"/>
              </a:xfrm>
            </p:grpSpPr>
            <p:sp>
              <p:nvSpPr>
                <p:cNvPr id="262" name="Rectangle 261"/>
                <p:cNvSpPr/>
                <p:nvPr/>
              </p:nvSpPr>
              <p:spPr bwMode="auto">
                <a:xfrm>
                  <a:off x="281428" y="1579443"/>
                  <a:ext cx="2614039" cy="2648648"/>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kern="0" dirty="0">
                    <a:gradFill>
                      <a:gsLst>
                        <a:gs pos="93162">
                          <a:srgbClr val="505050">
                            <a:lumMod val="50000"/>
                          </a:srgbClr>
                        </a:gs>
                        <a:gs pos="68000">
                          <a:srgbClr val="505050">
                            <a:lumMod val="50000"/>
                          </a:srgbClr>
                        </a:gs>
                      </a:gsLst>
                      <a:lin ang="5400000" scaled="0"/>
                    </a:gradFill>
                  </a:endParaRPr>
                </a:p>
              </p:txBody>
            </p:sp>
            <p:sp>
              <p:nvSpPr>
                <p:cNvPr id="264" name="Rectangle 263"/>
                <p:cNvSpPr/>
                <p:nvPr/>
              </p:nvSpPr>
              <p:spPr bwMode="auto">
                <a:xfrm>
                  <a:off x="433664" y="264094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Power BI Desktop</a:t>
                  </a:r>
                </a:p>
              </p:txBody>
            </p:sp>
            <p:sp>
              <p:nvSpPr>
                <p:cNvPr id="265" name="TextBox 264"/>
                <p:cNvSpPr txBox="1"/>
                <p:nvPr/>
              </p:nvSpPr>
              <p:spPr>
                <a:xfrm>
                  <a:off x="281428" y="1592262"/>
                  <a:ext cx="2599574" cy="433965"/>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Analysis/authoring</a:t>
                  </a:r>
                </a:p>
              </p:txBody>
            </p:sp>
            <p:cxnSp>
              <p:nvCxnSpPr>
                <p:cNvPr id="280" name="Straight Connector 279"/>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88" name="Rectangle 87"/>
              <p:cNvSpPr/>
              <p:nvPr/>
            </p:nvSpPr>
            <p:spPr bwMode="auto">
              <a:xfrm>
                <a:off x="424130" y="3149590"/>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lin ang="0" scaled="0"/>
                    </a:gradFill>
                    <a:cs typeface="Segoe UI Semibold" panose="020B0702040204020203" pitchFamily="34" charset="0"/>
                  </a:rPr>
                  <a:t>  </a:t>
                </a:r>
                <a:r>
                  <a:rPr lang="en-US" sz="1300" kern="0" dirty="0">
                    <a:gradFill>
                      <a:gsLst>
                        <a:gs pos="93162">
                          <a:schemeClr val="bg1"/>
                        </a:gs>
                        <a:gs pos="68000">
                          <a:schemeClr val="bg1"/>
                        </a:gs>
                      </a:gsLst>
                      <a:lin ang="0" scaled="0"/>
                    </a:gradFill>
                    <a:cs typeface="Segoe UI Semibold" panose="020B0702040204020203" pitchFamily="34" charset="0"/>
                  </a:rPr>
                  <a:t>SQL Server </a:t>
                </a:r>
                <a:br>
                  <a:rPr lang="en-US" sz="1300" kern="0" dirty="0">
                    <a:gradFill>
                      <a:gsLst>
                        <a:gs pos="93162">
                          <a:schemeClr val="bg1"/>
                        </a:gs>
                        <a:gs pos="68000">
                          <a:schemeClr val="bg1"/>
                        </a:gs>
                      </a:gsLst>
                      <a:lin ang="0" scaled="0"/>
                    </a:gradFill>
                    <a:cs typeface="Segoe UI Semibold" panose="020B0702040204020203" pitchFamily="34" charset="0"/>
                  </a:rPr>
                </a:br>
                <a:r>
                  <a:rPr lang="en-US" sz="1300" kern="0" dirty="0">
                    <a:gradFill>
                      <a:gsLst>
                        <a:gs pos="93162">
                          <a:schemeClr val="bg1"/>
                        </a:gs>
                        <a:gs pos="68000">
                          <a:schemeClr val="bg1"/>
                        </a:gs>
                      </a:gsLst>
                      <a:lin ang="0" scaled="0"/>
                    </a:gradFill>
                    <a:cs typeface="Segoe UI Semibold" panose="020B0702040204020203" pitchFamily="34" charset="0"/>
                  </a:rPr>
                  <a:t>Mobile Report Publisher</a:t>
                </a:r>
              </a:p>
            </p:txBody>
          </p:sp>
          <p:sp>
            <p:nvSpPr>
              <p:cNvPr id="92" name="Rectangle 91"/>
              <p:cNvSpPr/>
              <p:nvPr/>
            </p:nvSpPr>
            <p:spPr bwMode="auto">
              <a:xfrm>
                <a:off x="423639" y="3664522"/>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SQL Server Report Builder/</a:t>
                </a:r>
              </a:p>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Report Designer</a:t>
                </a:r>
              </a:p>
            </p:txBody>
          </p:sp>
          <p:sp>
            <p:nvSpPr>
              <p:cNvPr id="93" name="Rectangle 92"/>
              <p:cNvSpPr/>
              <p:nvPr/>
            </p:nvSpPr>
            <p:spPr bwMode="auto">
              <a:xfrm>
                <a:off x="432504" y="213023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Excel</a:t>
                </a:r>
              </a:p>
            </p:txBody>
          </p:sp>
        </p:grpSp>
      </p:grpSp>
      <p:sp>
        <p:nvSpPr>
          <p:cNvPr id="13" name="TextBox 12"/>
          <p:cNvSpPr txBox="1"/>
          <p:nvPr/>
        </p:nvSpPr>
        <p:spPr>
          <a:xfrm>
            <a:off x="3162400" y="2909766"/>
            <a:ext cx="1389328"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On-premises</a:t>
            </a:r>
          </a:p>
        </p:txBody>
      </p:sp>
      <p:sp>
        <p:nvSpPr>
          <p:cNvPr id="96" name="TextBox 95"/>
          <p:cNvSpPr txBox="1"/>
          <p:nvPr/>
        </p:nvSpPr>
        <p:spPr>
          <a:xfrm>
            <a:off x="7734281" y="2907012"/>
            <a:ext cx="1152214"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Cloud</a:t>
            </a:r>
          </a:p>
        </p:txBody>
      </p:sp>
      <p:grpSp>
        <p:nvGrpSpPr>
          <p:cNvPr id="14" name="Group 13"/>
          <p:cNvGrpSpPr/>
          <p:nvPr/>
        </p:nvGrpSpPr>
        <p:grpSpPr>
          <a:xfrm>
            <a:off x="5920114" y="3164060"/>
            <a:ext cx="2583598" cy="3148228"/>
            <a:chOff x="5920072" y="3015195"/>
            <a:chExt cx="2583964" cy="3148674"/>
          </a:xfrm>
        </p:grpSpPr>
        <p:grpSp>
          <p:nvGrpSpPr>
            <p:cNvPr id="245" name="Group 244"/>
            <p:cNvGrpSpPr/>
            <p:nvPr/>
          </p:nvGrpSpPr>
          <p:grpSpPr>
            <a:xfrm>
              <a:off x="5920072" y="3015195"/>
              <a:ext cx="2583964" cy="3148674"/>
              <a:chOff x="5920072" y="3015588"/>
              <a:chExt cx="2583964" cy="3148674"/>
            </a:xfrm>
            <a:effectLst/>
          </p:grpSpPr>
          <p:sp>
            <p:nvSpPr>
              <p:cNvPr id="246" name="Rectangle 245"/>
              <p:cNvSpPr/>
              <p:nvPr/>
            </p:nvSpPr>
            <p:spPr bwMode="auto">
              <a:xfrm>
                <a:off x="5969000" y="3192462"/>
                <a:ext cx="2535036" cy="2971800"/>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cxnSp>
            <p:nvCxnSpPr>
              <p:cNvPr id="248" name="Straight Connector 247"/>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249" name="TextBox 248"/>
              <p:cNvSpPr txBox="1"/>
              <p:nvPr/>
            </p:nvSpPr>
            <p:spPr>
              <a:xfrm>
                <a:off x="5920072" y="5660363"/>
                <a:ext cx="2583798"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Non-Microsoft cloud data</a:t>
                </a:r>
              </a:p>
            </p:txBody>
          </p:sp>
        </p:grpSp>
        <p:pic>
          <p:nvPicPr>
            <p:cNvPr id="110" name="Picture 10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111" name="Picture 11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112" name="Picture 4" descr="http://tctechcrunch2011.files.wordpress.com/2012/11/twilio-logo-6a141664f35a78e9ac08eed627c2a859.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118" name="Picture 117"/>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121" name="Picture 12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126" name="Group 125"/>
          <p:cNvGrpSpPr/>
          <p:nvPr/>
        </p:nvGrpSpPr>
        <p:grpSpPr>
          <a:xfrm>
            <a:off x="3636344" y="2532149"/>
            <a:ext cx="541793" cy="436196"/>
            <a:chOff x="7761290" y="5683723"/>
            <a:chExt cx="875416" cy="704797"/>
          </a:xfrm>
          <a:solidFill>
            <a:schemeClr val="bg1"/>
          </a:solidFill>
        </p:grpSpPr>
        <p:sp>
          <p:nvSpPr>
            <p:cNvPr id="132" name="Freeform 131"/>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3" name="Freeform 132"/>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4" name="Freeform 133"/>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125" name="Freeform 124"/>
          <p:cNvSpPr>
            <a:spLocks noChangeAspect="1"/>
          </p:cNvSpPr>
          <p:nvPr/>
        </p:nvSpPr>
        <p:spPr bwMode="auto">
          <a:xfrm>
            <a:off x="7728128" y="2294382"/>
            <a:ext cx="487904" cy="319995"/>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p:spPr>
        <p:txBody>
          <a:bodyPr vert="horz" wrap="square" lIns="91388" tIns="45694" rIns="91388" bIns="456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endParaRPr>
          </a:p>
        </p:txBody>
      </p:sp>
      <p:cxnSp>
        <p:nvCxnSpPr>
          <p:cNvPr id="209" name="Elbow Connector 208"/>
          <p:cNvCxnSpPr/>
          <p:nvPr/>
        </p:nvCxnSpPr>
        <p:spPr>
          <a:xfrm rot="10800000">
            <a:off x="8616502" y="2559316"/>
            <a:ext cx="119221" cy="3031630"/>
          </a:xfrm>
          <a:prstGeom prst="bentConnector2">
            <a:avLst/>
          </a:prstGeom>
          <a:noFill/>
          <a:ln w="22225" cap="flat" cmpd="sng" algn="ctr">
            <a:solidFill>
              <a:srgbClr val="0072C6"/>
            </a:solidFill>
            <a:prstDash val="solid"/>
            <a:miter lim="800000"/>
            <a:headEnd type="none" w="med" len="sm"/>
            <a:tailEnd type="none"/>
          </a:ln>
          <a:effectLst/>
        </p:spPr>
      </p:cxnSp>
      <p:grpSp>
        <p:nvGrpSpPr>
          <p:cNvPr id="19" name="Group 18"/>
          <p:cNvGrpSpPr/>
          <p:nvPr/>
        </p:nvGrpSpPr>
        <p:grpSpPr>
          <a:xfrm>
            <a:off x="8702873" y="4864348"/>
            <a:ext cx="3366176" cy="1426051"/>
            <a:chOff x="8532139" y="4623509"/>
            <a:chExt cx="3300472" cy="1398216"/>
          </a:xfrm>
        </p:grpSpPr>
        <p:sp>
          <p:nvSpPr>
            <p:cNvPr id="101" name="Rectangle 100"/>
            <p:cNvSpPr/>
            <p:nvPr/>
          </p:nvSpPr>
          <p:spPr bwMode="auto">
            <a:xfrm>
              <a:off x="8564348" y="4650125"/>
              <a:ext cx="3268263" cy="137160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02" name="TextBox 101"/>
            <p:cNvSpPr txBox="1"/>
            <p:nvPr/>
          </p:nvSpPr>
          <p:spPr>
            <a:xfrm>
              <a:off x="8532139" y="4623509"/>
              <a:ext cx="1613548" cy="479709"/>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Apps</a:t>
              </a:r>
            </a:p>
          </p:txBody>
        </p:sp>
        <p:pic>
          <p:nvPicPr>
            <p:cNvPr id="103" name="Picture 1" descr="image00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p:nvPr/>
        </p:nvGrpSpPr>
        <p:grpSpPr>
          <a:xfrm>
            <a:off x="8702873" y="3252094"/>
            <a:ext cx="3366176" cy="1546526"/>
            <a:chOff x="8532139" y="3042725"/>
            <a:chExt cx="3300472" cy="1516340"/>
          </a:xfrm>
        </p:grpSpPr>
        <p:grpSp>
          <p:nvGrpSpPr>
            <p:cNvPr id="267" name="Group 266"/>
            <p:cNvGrpSpPr/>
            <p:nvPr/>
          </p:nvGrpSpPr>
          <p:grpSpPr>
            <a:xfrm>
              <a:off x="8532139" y="3042725"/>
              <a:ext cx="3300472" cy="1475921"/>
              <a:chOff x="8778197" y="4074975"/>
              <a:chExt cx="3074132" cy="1527050"/>
            </a:xfrm>
            <a:effectLst/>
          </p:grpSpPr>
          <p:sp>
            <p:nvSpPr>
              <p:cNvPr id="268" name="Rectangle 267"/>
              <p:cNvSpPr/>
              <p:nvPr/>
            </p:nvSpPr>
            <p:spPr bwMode="auto">
              <a:xfrm>
                <a:off x="8807823" y="4088303"/>
                <a:ext cx="3044506" cy="1513722"/>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91427"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69" name="TextBox 268"/>
              <p:cNvSpPr txBox="1"/>
              <p:nvPr/>
            </p:nvSpPr>
            <p:spPr>
              <a:xfrm>
                <a:off x="8778197" y="4074975"/>
                <a:ext cx="1645902" cy="496327"/>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Mobile</a:t>
                </a:r>
                <a:r>
                  <a:rPr lang="en-US" sz="1399" dirty="0">
                    <a:gradFill>
                      <a:gsLst>
                        <a:gs pos="6863">
                          <a:schemeClr val="tx2"/>
                        </a:gs>
                        <a:gs pos="17000">
                          <a:schemeClr val="tx2"/>
                        </a:gs>
                      </a:gsLst>
                      <a:lin ang="0" scaled="0"/>
                    </a:gradFill>
                  </a:rPr>
                  <a:t> </a:t>
                </a:r>
              </a:p>
            </p:txBody>
          </p:sp>
        </p:grp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6647" y="3338893"/>
              <a:ext cx="2537788" cy="1220172"/>
            </a:xfrm>
            <a:prstGeom prst="rect">
              <a:avLst/>
            </a:prstGeom>
          </p:spPr>
        </p:pic>
      </p:grpSp>
      <p:cxnSp>
        <p:nvCxnSpPr>
          <p:cNvPr id="105" name="Straight Arrow Connector 104"/>
          <p:cNvCxnSpPr/>
          <p:nvPr/>
        </p:nvCxnSpPr>
        <p:spPr>
          <a:xfrm flipH="1">
            <a:off x="8616502" y="4121764"/>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08" name="Straight Arrow Connector 107"/>
          <p:cNvCxnSpPr/>
          <p:nvPr/>
        </p:nvCxnSpPr>
        <p:spPr>
          <a:xfrm flipH="1">
            <a:off x="8633892" y="5590946"/>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3" name="Group 2"/>
          <p:cNvGrpSpPr/>
          <p:nvPr/>
        </p:nvGrpSpPr>
        <p:grpSpPr>
          <a:xfrm>
            <a:off x="8447372" y="1723069"/>
            <a:ext cx="3621678" cy="1438763"/>
            <a:chOff x="8281624" y="1543545"/>
            <a:chExt cx="3550987" cy="1410680"/>
          </a:xfrm>
          <a:solidFill>
            <a:schemeClr val="bg1">
              <a:lumMod val="95000"/>
            </a:schemeClr>
          </a:solidFill>
        </p:grpSpPr>
        <p:grpSp>
          <p:nvGrpSpPr>
            <p:cNvPr id="5" name="Group 4"/>
            <p:cNvGrpSpPr/>
            <p:nvPr/>
          </p:nvGrpSpPr>
          <p:grpSpPr>
            <a:xfrm>
              <a:off x="8281624" y="1543545"/>
              <a:ext cx="3550987" cy="1410680"/>
              <a:chOff x="8281624" y="1548883"/>
              <a:chExt cx="3550987" cy="1554481"/>
            </a:xfrm>
            <a:grpFill/>
          </p:grpSpPr>
          <p:sp>
            <p:nvSpPr>
              <p:cNvPr id="193" name="Rectangle 192"/>
              <p:cNvSpPr/>
              <p:nvPr/>
            </p:nvSpPr>
            <p:spPr bwMode="auto">
              <a:xfrm>
                <a:off x="8563791" y="1548884"/>
                <a:ext cx="3268820" cy="155448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94" name="TextBox 193"/>
              <p:cNvSpPr txBox="1"/>
              <p:nvPr/>
            </p:nvSpPr>
            <p:spPr>
              <a:xfrm>
                <a:off x="8563791" y="1548883"/>
                <a:ext cx="1613547" cy="46876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Web</a:t>
                </a:r>
              </a:p>
            </p:txBody>
          </p:sp>
          <p:cxnSp>
            <p:nvCxnSpPr>
              <p:cNvPr id="208" name="Straight Arrow Connector 207"/>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3984" y="1638717"/>
              <a:ext cx="2194560" cy="1290692"/>
            </a:xfrm>
            <a:prstGeom prst="rect">
              <a:avLst/>
            </a:prstGeom>
            <a:grpFill/>
          </p:spPr>
        </p:pic>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Microsoft business intelligence &amp; analytics</a:t>
            </a:r>
          </a:p>
        </p:txBody>
      </p:sp>
    </p:spTree>
    <p:extLst>
      <p:ext uri="{BB962C8B-B14F-4D97-AF65-F5344CB8AC3E}">
        <p14:creationId xmlns:p14="http://schemas.microsoft.com/office/powerpoint/2010/main" val="104225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par>
                                <p:cTn id="12" presetID="10" presetClass="entr" presetSubtype="0" fill="hold" nodeType="with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500"/>
                                        <p:tgtEl>
                                          <p:spTgt spid="281"/>
                                        </p:tgtEl>
                                      </p:cBhvr>
                                    </p:animEffect>
                                  </p:childTnLst>
                                </p:cTn>
                              </p:par>
                              <p:par>
                                <p:cTn id="15" presetID="10"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9103" y="477930"/>
            <a:ext cx="5307125" cy="3809454"/>
          </a:xfrm>
        </p:spPr>
        <p:txBody>
          <a:bodyPr>
            <a:normAutofit/>
          </a:bodyPr>
          <a:lstStyle/>
          <a:p>
            <a:pPr algn="l"/>
            <a:r>
              <a:rPr lang="en-US" sz="3264" dirty="0">
                <a:solidFill>
                  <a:srgbClr val="002050"/>
                </a:solidFill>
                <a:latin typeface="Segoe UI Light" charset="0"/>
                <a:ea typeface="Segoe UI Light" charset="0"/>
                <a:cs typeface="Segoe UI Light" charset="0"/>
              </a:rPr>
              <a:t>Students are the core of every institution of learning. </a:t>
            </a:r>
          </a:p>
        </p:txBody>
      </p:sp>
      <p:sp>
        <p:nvSpPr>
          <p:cNvPr id="5" name="Slide Number Placeholder 4"/>
          <p:cNvSpPr>
            <a:spLocks noGrp="1"/>
          </p:cNvSpPr>
          <p:nvPr>
            <p:ph type="sldNum" sz="quarter" idx="12"/>
          </p:nvPr>
        </p:nvSpPr>
        <p:spPr/>
        <p:txBody>
          <a:bodyPr/>
          <a:lstStyle/>
          <a:p>
            <a:fld id="{2A9D0E39-73A1-0840-B2C4-680E6D92E3E4}" type="slidenum">
              <a:rPr lang="en-US" smtClean="0"/>
              <a:t>4</a:t>
            </a:fld>
            <a:endParaRPr lang="en-US"/>
          </a:p>
        </p:txBody>
      </p:sp>
      <p:pic>
        <p:nvPicPr>
          <p:cNvPr id="8" name="Picture 7"/>
          <p:cNvPicPr>
            <a:picLocks noChangeAspect="1"/>
          </p:cNvPicPr>
          <p:nvPr/>
        </p:nvPicPr>
        <p:blipFill>
          <a:blip r:embed="rId3"/>
          <a:stretch>
            <a:fillRect/>
          </a:stretch>
        </p:blipFill>
        <p:spPr>
          <a:xfrm>
            <a:off x="882" y="479254"/>
            <a:ext cx="12434711" cy="6036016"/>
          </a:xfrm>
          <a:prstGeom prst="rect">
            <a:avLst/>
          </a:prstGeom>
        </p:spPr>
      </p:pic>
    </p:spTree>
    <p:extLst>
      <p:ext uri="{BB962C8B-B14F-4D97-AF65-F5344CB8AC3E}">
        <p14:creationId xmlns:p14="http://schemas.microsoft.com/office/powerpoint/2010/main" val="123851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0188" y="6683375"/>
            <a:ext cx="776287" cy="311150"/>
          </a:xfrm>
          <a:prstGeom prst="rect">
            <a:avLst/>
          </a:prstGeom>
        </p:spPr>
        <p:txBody>
          <a:bodyPr/>
          <a:lstStyle/>
          <a:p>
            <a:fld id="{FAADACFB-7C71-4E89-89D2-7BBA40B7BFA9}" type="slidenum">
              <a:rPr lang="en-US" smtClean="0">
                <a:solidFill>
                  <a:srgbClr val="505050"/>
                </a:solidFill>
              </a:rPr>
              <a:pPr/>
              <a:t>40</a:t>
            </a:fld>
            <a:endParaRPr lang="en-US" dirty="0">
              <a:solidFill>
                <a:srgbClr val="505050"/>
              </a:solidFill>
            </a:endParaRPr>
          </a:p>
        </p:txBody>
      </p:sp>
      <p:pic>
        <p:nvPicPr>
          <p:cNvPr id="9" name="Picture 8"/>
          <p:cNvPicPr>
            <a:picLocks noChangeAspect="1"/>
          </p:cNvPicPr>
          <p:nvPr/>
        </p:nvPicPr>
        <p:blipFill>
          <a:blip r:embed="rId3"/>
          <a:stretch>
            <a:fillRect/>
          </a:stretch>
        </p:blipFill>
        <p:spPr>
          <a:xfrm>
            <a:off x="181973" y="-24536"/>
            <a:ext cx="12254501" cy="7043088"/>
          </a:xfrm>
          <a:prstGeom prst="rect">
            <a:avLst/>
          </a:prstGeom>
        </p:spPr>
      </p:pic>
      <p:sp>
        <p:nvSpPr>
          <p:cNvPr id="4" name="Rectangle 38"/>
          <p:cNvSpPr/>
          <p:nvPr/>
        </p:nvSpPr>
        <p:spPr>
          <a:xfrm>
            <a:off x="0" y="-1"/>
            <a:ext cx="5405863" cy="699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51156"/>
            <a:endParaRPr lang="en-US" sz="1248" dirty="0">
              <a:solidFill>
                <a:srgbClr val="FFFFFF"/>
              </a:solidFill>
            </a:endParaRPr>
          </a:p>
        </p:txBody>
      </p:sp>
      <p:sp>
        <p:nvSpPr>
          <p:cNvPr id="8" name="Rectangle 7"/>
          <p:cNvSpPr/>
          <p:nvPr/>
        </p:nvSpPr>
        <p:spPr>
          <a:xfrm>
            <a:off x="300936" y="1897062"/>
            <a:ext cx="4893265" cy="2246769"/>
          </a:xfrm>
          <a:prstGeom prst="rect">
            <a:avLst/>
          </a:prstGeom>
        </p:spPr>
        <p:txBody>
          <a:bodyPr wrap="square">
            <a:spAutoFit/>
          </a:bodyPr>
          <a:lstStyle/>
          <a:p>
            <a:pPr marL="116575" defTabSz="932563">
              <a:spcAft>
                <a:spcPts val="612"/>
              </a:spcAft>
            </a:pPr>
            <a:r>
              <a:rPr lang="en-US" sz="2800" spc="-104" dirty="0">
                <a:ln w="3175">
                  <a:noFill/>
                </a:ln>
                <a:solidFill>
                  <a:schemeClr val="bg2"/>
                </a:solidFill>
                <a:cs typeface="Arial" charset="0"/>
              </a:rPr>
              <a:t>Power BI transforms your company’s data into rich visuals and analytics. Stay in the know, spot trends as they happen, and push your business further</a:t>
            </a:r>
          </a:p>
        </p:txBody>
      </p:sp>
      <p:sp>
        <p:nvSpPr>
          <p:cNvPr id="10" name="TextBox 9"/>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377525788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964466" y="237102"/>
            <a:ext cx="6151347" cy="6599354"/>
          </a:xfrm>
          <a:prstGeom prst="rect">
            <a:avLst/>
          </a:prstGeom>
        </p:spPr>
      </p:pic>
      <p:grpSp>
        <p:nvGrpSpPr>
          <p:cNvPr id="5" name="Group 4"/>
          <p:cNvGrpSpPr/>
          <p:nvPr/>
        </p:nvGrpSpPr>
        <p:grpSpPr>
          <a:xfrm>
            <a:off x="-25323" y="-9206"/>
            <a:ext cx="5557889" cy="7003236"/>
            <a:chOff x="-25322" y="-9206"/>
            <a:chExt cx="5481560" cy="7003236"/>
          </a:xfrm>
          <a:solidFill>
            <a:schemeClr val="accent1"/>
          </a:solidFill>
        </p:grpSpPr>
        <p:sp>
          <p:nvSpPr>
            <p:cNvPr id="6" name="Rectangle 5"/>
            <p:cNvSpPr/>
            <p:nvPr/>
          </p:nvSpPr>
          <p:spPr bwMode="auto">
            <a:xfrm>
              <a:off x="-25322" y="-9206"/>
              <a:ext cx="5481559" cy="700323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7" name="Rectangle 6"/>
            <p:cNvSpPr/>
            <p:nvPr/>
          </p:nvSpPr>
          <p:spPr>
            <a:xfrm>
              <a:off x="274638" y="2476749"/>
              <a:ext cx="5181600" cy="1846659"/>
            </a:xfrm>
            <a:prstGeom prst="rect">
              <a:avLst/>
            </a:prstGeom>
            <a:noFill/>
          </p:spPr>
          <p:txBody>
            <a:bodyPr wrap="square" lIns="146304" tIns="91440" rIns="146304" bIns="91440">
              <a:spAutoFit/>
            </a:bodyPr>
            <a:lstStyle/>
            <a:p>
              <a:pPr marL="116575" defTabSz="932563">
                <a:spcAft>
                  <a:spcPts val="612"/>
                </a:spcAft>
              </a:pPr>
              <a:r>
                <a:rPr lang="en-US" sz="3600" spc="-104" dirty="0">
                  <a:ln w="3175">
                    <a:noFill/>
                  </a:ln>
                  <a:solidFill>
                    <a:schemeClr val="bg2"/>
                  </a:solidFill>
                  <a:latin typeface="Segoe UI Semibold" panose="020B0702040204020203" pitchFamily="34" charset="0"/>
                  <a:cs typeface="Segoe UI Semibold" panose="020B0702040204020203" pitchFamily="34" charset="0"/>
                </a:rPr>
                <a:t>Visualize any data </a:t>
              </a:r>
              <a:br>
                <a:rPr lang="en-US" sz="3600" spc="-104" dirty="0">
                  <a:ln w="3175">
                    <a:noFill/>
                  </a:ln>
                  <a:solidFill>
                    <a:schemeClr val="bg2"/>
                  </a:solidFill>
                  <a:latin typeface="Segoe UI Semibold" panose="020B0702040204020203" pitchFamily="34" charset="0"/>
                  <a:cs typeface="Segoe UI Semibold" panose="020B0702040204020203" pitchFamily="34" charset="0"/>
                </a:rPr>
              </a:br>
              <a:r>
                <a:rPr lang="en-US" sz="3600" spc="-104" dirty="0">
                  <a:ln w="3175">
                    <a:noFill/>
                  </a:ln>
                  <a:solidFill>
                    <a:schemeClr val="bg2"/>
                  </a:solidFill>
                  <a:latin typeface="Segoe UI Semibold" panose="020B0702040204020203" pitchFamily="34" charset="0"/>
                  <a:cs typeface="Segoe UI Semibold" panose="020B0702040204020203" pitchFamily="34" charset="0"/>
                </a:rPr>
                <a:t>any way with Power BI custom visuals</a:t>
              </a:r>
            </a:p>
          </p:txBody>
        </p:sp>
      </p:grpSp>
    </p:spTree>
    <p:extLst>
      <p:ext uri="{BB962C8B-B14F-4D97-AF65-F5344CB8AC3E}">
        <p14:creationId xmlns:p14="http://schemas.microsoft.com/office/powerpoint/2010/main" val="216017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discussion</a:t>
            </a:r>
          </a:p>
        </p:txBody>
      </p:sp>
      <p:sp>
        <p:nvSpPr>
          <p:cNvPr id="3" name="Text Placeholder 2"/>
          <p:cNvSpPr>
            <a:spLocks noGrp="1"/>
          </p:cNvSpPr>
          <p:nvPr>
            <p:ph type="body" sz="quarter" idx="10"/>
          </p:nvPr>
        </p:nvSpPr>
        <p:spPr>
          <a:xfrm>
            <a:off x="275483" y="1365552"/>
            <a:ext cx="11887100" cy="5524704"/>
          </a:xfrm>
        </p:spPr>
        <p:txBody>
          <a:bodyPr/>
          <a:lstStyle/>
          <a:p>
            <a:pPr marL="1314197">
              <a:lnSpc>
                <a:spcPct val="100000"/>
              </a:lnSpc>
              <a:spcBef>
                <a:spcPts val="2400"/>
              </a:spcBef>
              <a:buClr>
                <a:schemeClr val="accent1"/>
              </a:buClr>
            </a:pPr>
            <a:r>
              <a:rPr lang="en-US" dirty="0">
                <a:solidFill>
                  <a:schemeClr val="accent1"/>
                </a:solidFill>
              </a:rPr>
              <a:t>Overview</a:t>
            </a:r>
          </a:p>
          <a:p>
            <a:pPr marL="1314197">
              <a:lnSpc>
                <a:spcPct val="100000"/>
              </a:lnSpc>
              <a:spcBef>
                <a:spcPts val="2400"/>
              </a:spcBef>
              <a:buClr>
                <a:schemeClr val="accent1"/>
              </a:buClr>
            </a:pPr>
            <a:r>
              <a:rPr lang="en-US" dirty="0">
                <a:solidFill>
                  <a:schemeClr val="accent1"/>
                </a:solidFill>
              </a:rPr>
              <a:t>Power BI Premium</a:t>
            </a:r>
          </a:p>
          <a:p>
            <a:pPr marL="1314197">
              <a:lnSpc>
                <a:spcPct val="100000"/>
              </a:lnSpc>
              <a:spcBef>
                <a:spcPts val="2400"/>
              </a:spcBef>
              <a:buClr>
                <a:schemeClr val="accent1"/>
              </a:buClr>
            </a:pPr>
            <a:r>
              <a:rPr lang="en-US" dirty="0">
                <a:solidFill>
                  <a:schemeClr val="accent1"/>
                </a:solidFill>
              </a:rPr>
              <a:t>Power BI service</a:t>
            </a:r>
          </a:p>
          <a:p>
            <a:pPr marL="1314197">
              <a:lnSpc>
                <a:spcPct val="100000"/>
              </a:lnSpc>
              <a:spcBef>
                <a:spcPts val="2400"/>
              </a:spcBef>
              <a:buClr>
                <a:schemeClr val="accent1"/>
              </a:buClr>
            </a:pPr>
            <a:r>
              <a:rPr lang="en-US" dirty="0">
                <a:solidFill>
                  <a:schemeClr val="accent1"/>
                </a:solidFill>
              </a:rPr>
              <a:t>Power BI data sources</a:t>
            </a:r>
          </a:p>
          <a:p>
            <a:pPr marL="1314197">
              <a:lnSpc>
                <a:spcPct val="100000"/>
              </a:lnSpc>
              <a:spcBef>
                <a:spcPts val="2400"/>
              </a:spcBef>
              <a:buClr>
                <a:schemeClr val="accent1"/>
              </a:buClr>
            </a:pPr>
            <a:r>
              <a:rPr lang="en-US" dirty="0">
                <a:solidFill>
                  <a:schemeClr val="accent1"/>
                </a:solidFill>
              </a:rPr>
              <a:t>Power BI Desktop</a:t>
            </a:r>
          </a:p>
          <a:p>
            <a:pPr marL="1314197">
              <a:lnSpc>
                <a:spcPct val="100000"/>
              </a:lnSpc>
              <a:spcBef>
                <a:spcPts val="2400"/>
              </a:spcBef>
              <a:buClr>
                <a:schemeClr val="accent1"/>
              </a:buClr>
            </a:pPr>
            <a:r>
              <a:rPr lang="en-US" dirty="0">
                <a:solidFill>
                  <a:schemeClr val="accent1"/>
                </a:solidFill>
              </a:rPr>
              <a:t>Summary</a:t>
            </a:r>
          </a:p>
        </p:txBody>
      </p:sp>
      <p:cxnSp>
        <p:nvCxnSpPr>
          <p:cNvPr id="6" name="Straight Connector 5"/>
          <p:cNvCxnSpPr>
            <a:cxnSpLocks/>
          </p:cNvCxnSpPr>
          <p:nvPr/>
        </p:nvCxnSpPr>
        <p:spPr>
          <a:xfrm>
            <a:off x="458019" y="2202046"/>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58019" y="3059174"/>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458019" y="3916302"/>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458019" y="5630559"/>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58019" y="4773431"/>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45"/>
          <p:cNvSpPr/>
          <p:nvPr/>
        </p:nvSpPr>
        <p:spPr bwMode="auto">
          <a:xfrm>
            <a:off x="605243" y="3258882"/>
            <a:ext cx="666657" cy="51503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grpSp>
        <p:nvGrpSpPr>
          <p:cNvPr id="19" name="Group 18"/>
          <p:cNvGrpSpPr/>
          <p:nvPr/>
        </p:nvGrpSpPr>
        <p:grpSpPr>
          <a:xfrm>
            <a:off x="744542" y="1472037"/>
            <a:ext cx="530455" cy="526311"/>
            <a:chOff x="1812596" y="2427289"/>
            <a:chExt cx="406399" cy="403226"/>
          </a:xfrm>
          <a:solidFill>
            <a:schemeClr val="accent1"/>
          </a:solidFill>
        </p:grpSpPr>
        <p:sp>
          <p:nvSpPr>
            <p:cNvPr id="20"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21"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sp>
        <p:nvSpPr>
          <p:cNvPr id="39" name="Rectangle 26"/>
          <p:cNvSpPr/>
          <p:nvPr/>
        </p:nvSpPr>
        <p:spPr>
          <a:xfrm>
            <a:off x="666953" y="2373300"/>
            <a:ext cx="543234" cy="530652"/>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43" name="Group 42"/>
          <p:cNvGrpSpPr/>
          <p:nvPr/>
        </p:nvGrpSpPr>
        <p:grpSpPr>
          <a:xfrm>
            <a:off x="687230" y="5743632"/>
            <a:ext cx="469679" cy="559527"/>
            <a:chOff x="2213298" y="6286709"/>
            <a:chExt cx="715594" cy="852489"/>
          </a:xfrm>
        </p:grpSpPr>
        <p:sp>
          <p:nvSpPr>
            <p:cNvPr id="42" name="Rectangle 41"/>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3"/>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58" name="Group 57"/>
          <p:cNvGrpSpPr/>
          <p:nvPr/>
        </p:nvGrpSpPr>
        <p:grpSpPr>
          <a:xfrm>
            <a:off x="605242" y="4930869"/>
            <a:ext cx="751728" cy="539792"/>
            <a:chOff x="2217630" y="5833671"/>
            <a:chExt cx="1446670" cy="1038810"/>
          </a:xfrm>
          <a:solidFill>
            <a:schemeClr val="accent1"/>
          </a:solidFill>
        </p:grpSpPr>
        <p:sp>
          <p:nvSpPr>
            <p:cNvPr id="34"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9" name="Group 48"/>
            <p:cNvGrpSpPr/>
            <p:nvPr/>
          </p:nvGrpSpPr>
          <p:grpSpPr>
            <a:xfrm>
              <a:off x="3003012" y="5833671"/>
              <a:ext cx="661288" cy="1004082"/>
              <a:chOff x="11349619" y="142958"/>
              <a:chExt cx="661288" cy="1004082"/>
            </a:xfrm>
            <a:grpFill/>
          </p:grpSpPr>
          <p:sp>
            <p:nvSpPr>
              <p:cNvPr id="50"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51"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2" name="Group 51"/>
              <p:cNvGrpSpPr/>
              <p:nvPr/>
            </p:nvGrpSpPr>
            <p:grpSpPr>
              <a:xfrm>
                <a:off x="11483389" y="309294"/>
                <a:ext cx="154038" cy="79522"/>
                <a:chOff x="10813256" y="125015"/>
                <a:chExt cx="806725" cy="416470"/>
              </a:xfrm>
              <a:grpFill/>
            </p:grpSpPr>
            <p:sp>
              <p:nvSpPr>
                <p:cNvPr id="56"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3" name="Group 52"/>
              <p:cNvGrpSpPr/>
              <p:nvPr/>
            </p:nvGrpSpPr>
            <p:grpSpPr>
              <a:xfrm flipH="1">
                <a:off x="11693656" y="309294"/>
                <a:ext cx="154038" cy="79522"/>
                <a:chOff x="10813256" y="125015"/>
                <a:chExt cx="806725" cy="416470"/>
              </a:xfrm>
              <a:grpFill/>
            </p:grpSpPr>
            <p:sp>
              <p:nvSpPr>
                <p:cNvPr id="54"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5"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63" name="Freeform 5">
            <a:extLst>
              <a:ext uri="{FF2B5EF4-FFF2-40B4-BE49-F238E27FC236}">
                <a16:creationId xmlns:a16="http://schemas.microsoft.com/office/drawing/2014/main" id="{B2ACBD06-125B-4A50-AE90-0258D7A3E29F}"/>
              </a:ext>
            </a:extLst>
          </p:cNvPr>
          <p:cNvSpPr>
            <a:spLocks noEditPoints="1"/>
          </p:cNvSpPr>
          <p:nvPr/>
        </p:nvSpPr>
        <p:spPr bwMode="auto">
          <a:xfrm>
            <a:off x="738094" y="4154021"/>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7112283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62801" y="434893"/>
            <a:ext cx="914994" cy="907845"/>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6780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4" name="Rectangle 5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 name="Picture 4"/>
          <p:cNvPicPr>
            <a:picLocks noChangeAspect="1"/>
          </p:cNvPicPr>
          <p:nvPr/>
        </p:nvPicPr>
        <p:blipFill rotWithShape="1">
          <a:blip r:embed="rId3"/>
          <a:stretch/>
        </p:blipFill>
        <p:spPr>
          <a:xfrm>
            <a:off x="7662377" y="2593042"/>
            <a:ext cx="4031001" cy="2547196"/>
          </a:xfrm>
          <a:prstGeom prst="rect">
            <a:avLst/>
          </a:prstGeom>
          <a:effectLst>
            <a:innerShdw blurRad="38100">
              <a:prstClr val="black"/>
            </a:innerShdw>
          </a:effectLst>
        </p:spPr>
      </p:pic>
      <p:sp>
        <p:nvSpPr>
          <p:cNvPr id="62" name="Title 61"/>
          <p:cNvSpPr>
            <a:spLocks noGrp="1"/>
          </p:cNvSpPr>
          <p:nvPr>
            <p:ph type="title"/>
          </p:nvPr>
        </p:nvSpPr>
        <p:spPr/>
        <p:txBody>
          <a:bodyPr/>
          <a:lstStyle/>
          <a:p>
            <a:r>
              <a:rPr lang="en-US" dirty="0"/>
              <a:t>Connecting any user, in any business, anywhere, with their data</a:t>
            </a:r>
          </a:p>
        </p:txBody>
      </p:sp>
      <p:grpSp>
        <p:nvGrpSpPr>
          <p:cNvPr id="9" name="Group 8"/>
          <p:cNvGrpSpPr/>
          <p:nvPr/>
        </p:nvGrpSpPr>
        <p:grpSpPr>
          <a:xfrm>
            <a:off x="458018" y="2383670"/>
            <a:ext cx="6295073" cy="3083861"/>
            <a:chOff x="448214" y="2011319"/>
            <a:chExt cx="6172200" cy="3023668"/>
          </a:xfrm>
        </p:grpSpPr>
        <p:sp>
          <p:nvSpPr>
            <p:cNvPr id="20" name="Rectangle 19"/>
            <p:cNvSpPr/>
            <p:nvPr/>
          </p:nvSpPr>
          <p:spPr bwMode="auto">
            <a:xfrm>
              <a:off x="448214" y="2374288"/>
              <a:ext cx="6172200" cy="2660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Industry-leading SaaS service</a:t>
              </a:r>
            </a:p>
            <a:p>
              <a:pPr defTabSz="932293" fontAlgn="base">
                <a:spcBef>
                  <a:spcPts val="204"/>
                </a:spcBef>
                <a:spcAft>
                  <a:spcPts val="306"/>
                </a:spcAft>
                <a:buSzPct val="100000"/>
              </a:pPr>
              <a:r>
                <a:rPr lang="en-US" sz="1632" dirty="0">
                  <a:solidFill>
                    <a:schemeClr val="tx1"/>
                  </a:solidFill>
                </a:rPr>
                <a:t>5 seconds to sign up, 5 minutes WOW</a:t>
              </a:r>
            </a:p>
            <a:p>
              <a:pPr defTabSz="932293" fontAlgn="base">
                <a:spcBef>
                  <a:spcPts val="612"/>
                </a:spcBef>
                <a:buSzPct val="100000"/>
              </a:pPr>
              <a:r>
                <a:rPr lang="en-US" sz="1836" dirty="0">
                  <a:solidFill>
                    <a:schemeClr val="tx2"/>
                  </a:solidFill>
                  <a:cs typeface="Segoe UI Semibold" panose="020B0702040204020203" pitchFamily="34" charset="0"/>
                </a:rPr>
                <a:t>Large Power BI ecosystem</a:t>
              </a:r>
            </a:p>
            <a:p>
              <a:pPr defTabSz="932293" fontAlgn="base">
                <a:spcBef>
                  <a:spcPts val="204"/>
                </a:spcBef>
                <a:spcAft>
                  <a:spcPts val="306"/>
                </a:spcAft>
                <a:buSzPct val="100000"/>
              </a:pPr>
              <a:r>
                <a:rPr lang="en-US" sz="1632" dirty="0">
                  <a:solidFill>
                    <a:schemeClr val="tx1"/>
                  </a:solidFill>
                </a:rPr>
                <a:t>ISVs, SIs and partners creating unparalleled momentum </a:t>
              </a:r>
            </a:p>
            <a:p>
              <a:pPr defTabSz="932293" fontAlgn="base">
                <a:spcBef>
                  <a:spcPts val="612"/>
                </a:spcBef>
                <a:buSzPct val="100000"/>
              </a:pPr>
              <a:r>
                <a:rPr lang="en-US" sz="1836" dirty="0">
                  <a:solidFill>
                    <a:schemeClr val="tx2"/>
                  </a:solidFill>
                  <a:cs typeface="Segoe UI Semibold" panose="020B0702040204020203" pitchFamily="34" charset="0"/>
                </a:rPr>
                <a:t>Integrated across Microsoft products</a:t>
              </a:r>
            </a:p>
            <a:p>
              <a:pPr defTabSz="932293" fontAlgn="base">
                <a:spcBef>
                  <a:spcPts val="204"/>
                </a:spcBef>
                <a:spcAft>
                  <a:spcPts val="306"/>
                </a:spcAft>
                <a:buSzPct val="100000"/>
              </a:pPr>
              <a:r>
                <a:rPr lang="en-US" sz="1632" dirty="0">
                  <a:solidFill>
                    <a:schemeClr val="tx1"/>
                  </a:solidFill>
                </a:rPr>
                <a:t>Customers benefit from integration with other Microsoft products</a:t>
              </a:r>
            </a:p>
          </p:txBody>
        </p:sp>
        <p:sp>
          <p:nvSpPr>
            <p:cNvPr id="23" name="Rectangle 22"/>
            <p:cNvSpPr/>
            <p:nvPr/>
          </p:nvSpPr>
          <p:spPr>
            <a:xfrm>
              <a:off x="457200" y="2011319"/>
              <a:ext cx="1136530" cy="339067"/>
            </a:xfrm>
            <a:prstGeom prst="rect">
              <a:avLst/>
            </a:prstGeom>
          </p:spPr>
          <p:txBody>
            <a:bodyPr wrap="none" lIns="0" tIns="0" rIns="0" bIns="0">
              <a:spAutoFit/>
            </a:bodyPr>
            <a:lstStyle/>
            <a:p>
              <a:pPr defTabSz="932563">
                <a:lnSpc>
                  <a:spcPct val="90000"/>
                </a:lnSpc>
                <a:spcBef>
                  <a:spcPct val="20000"/>
                </a:spcBef>
                <a:buSzPct val="90000"/>
              </a:pPr>
              <a:r>
                <a:rPr lang="en-US" sz="2448" dirty="0">
                  <a:solidFill>
                    <a:schemeClr val="tx2"/>
                  </a:solidFill>
                  <a:latin typeface="Segoe UI Light"/>
                </a:rPr>
                <a:t>Power BI</a:t>
              </a:r>
            </a:p>
          </p:txBody>
        </p:sp>
        <p:sp>
          <p:nvSpPr>
            <p:cNvPr id="28" name="Rectangle 27"/>
            <p:cNvSpPr/>
            <p:nvPr/>
          </p:nvSpPr>
          <p:spPr bwMode="auto">
            <a:xfrm>
              <a:off x="448214" y="2374288"/>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499016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
        <p:nvSpPr>
          <p:cNvPr id="55" name="Freeform: Shape 54"/>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6324176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Key benefits and differentiators of Power BI</a:t>
            </a:r>
            <a:endParaRPr lang="en-US" dirty="0"/>
          </a:p>
        </p:txBody>
      </p:sp>
      <p:sp>
        <p:nvSpPr>
          <p:cNvPr id="20" name="Text Placeholder 19"/>
          <p:cNvSpPr>
            <a:spLocks noGrp="1"/>
          </p:cNvSpPr>
          <p:nvPr>
            <p:ph type="body" sz="quarter" idx="4294967295"/>
          </p:nvPr>
        </p:nvSpPr>
        <p:spPr>
          <a:xfrm>
            <a:off x="1274907" y="1418648"/>
            <a:ext cx="5979348" cy="652499"/>
          </a:xfrm>
        </p:spPr>
        <p:txBody>
          <a:bodyPr vert="horz" wrap="square" lIns="0" tIns="0" rIns="0" bIns="0" rtlCol="0" anchor="ctr">
            <a:noAutofit/>
          </a:bodyPr>
          <a:lstStyle/>
          <a:p>
            <a:pPr marL="0" indent="0" defTabSz="932384" fontAlgn="base">
              <a:lnSpc>
                <a:spcPct val="100000"/>
              </a:lnSpc>
              <a:spcBef>
                <a:spcPts val="2040"/>
              </a:spcBef>
              <a:spcAft>
                <a:spcPct val="0"/>
              </a:spcAft>
              <a:buNone/>
            </a:pPr>
            <a:r>
              <a:rPr lang="en-US" sz="2040" dirty="0">
                <a:ln w="3175">
                  <a:noFill/>
                </a:ln>
                <a:solidFill>
                  <a:schemeClr val="tx1"/>
                </a:solidFill>
              </a:rPr>
              <a:t>Pre-built dashboards and reports for popular SaaS solutions</a:t>
            </a:r>
          </a:p>
        </p:txBody>
      </p:sp>
      <p:grpSp>
        <p:nvGrpSpPr>
          <p:cNvPr id="75" name="Group 74"/>
          <p:cNvGrpSpPr/>
          <p:nvPr/>
        </p:nvGrpSpPr>
        <p:grpSpPr>
          <a:xfrm>
            <a:off x="552519" y="5055837"/>
            <a:ext cx="466235" cy="468846"/>
            <a:chOff x="4862621" y="5295900"/>
            <a:chExt cx="575101" cy="592606"/>
          </a:xfrm>
          <a:solidFill>
            <a:schemeClr val="tx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18" name="Straight Connector 117"/>
          <p:cNvCxnSpPr>
            <a:cxnSpLocks/>
          </p:cNvCxnSpPr>
          <p:nvPr/>
        </p:nvCxnSpPr>
        <p:spPr>
          <a:xfrm>
            <a:off x="458018" y="218806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458018" y="307440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458018" y="396074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458018" y="484708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a:off x="458018" y="573342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Freeform 44"/>
          <p:cNvSpPr/>
          <p:nvPr/>
        </p:nvSpPr>
        <p:spPr>
          <a:xfrm>
            <a:off x="575011" y="3385071"/>
            <a:ext cx="476869" cy="2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Freeform 56"/>
          <p:cNvSpPr/>
          <p:nvPr/>
        </p:nvSpPr>
        <p:spPr>
          <a:xfrm>
            <a:off x="604023" y="1506887"/>
            <a:ext cx="473741" cy="476021"/>
          </a:xfrm>
          <a:custGeom>
            <a:avLst/>
            <a:gdLst>
              <a:gd name="connsiteX0" fmla="*/ 1730270 w 3800476"/>
              <a:gd name="connsiteY0" fmla="*/ 912193 h 3818778"/>
              <a:gd name="connsiteX1" fmla="*/ 1730270 w 3800476"/>
              <a:gd name="connsiteY1" fmla="*/ 915464 h 3818778"/>
              <a:gd name="connsiteX2" fmla="*/ 1730128 w 3800476"/>
              <a:gd name="connsiteY2" fmla="*/ 915549 h 3818778"/>
              <a:gd name="connsiteX3" fmla="*/ 2767375 w 3800476"/>
              <a:gd name="connsiteY3" fmla="*/ 474983 h 3818778"/>
              <a:gd name="connsiteX4" fmla="*/ 2807030 w 3800476"/>
              <a:gd name="connsiteY4" fmla="*/ 529133 h 3818778"/>
              <a:gd name="connsiteX5" fmla="*/ 2062149 w 3800476"/>
              <a:gd name="connsiteY5" fmla="*/ 1074623 h 3818778"/>
              <a:gd name="connsiteX6" fmla="*/ 2072852 w 3800476"/>
              <a:gd name="connsiteY6" fmla="*/ 1103674 h 3818778"/>
              <a:gd name="connsiteX7" fmla="*/ 2004809 w 3800476"/>
              <a:gd name="connsiteY7" fmla="*/ 1250778 h 3818778"/>
              <a:gd name="connsiteX8" fmla="*/ 1667138 w 3800476"/>
              <a:gd name="connsiteY8" fmla="*/ 1458827 h 3818778"/>
              <a:gd name="connsiteX9" fmla="*/ 1579563 w 3800476"/>
              <a:gd name="connsiteY9" fmla="*/ 1526429 h 3818778"/>
              <a:gd name="connsiteX10" fmla="*/ 1460500 w 3800476"/>
              <a:gd name="connsiteY10" fmla="*/ 1548654 h 3818778"/>
              <a:gd name="connsiteX11" fmla="*/ 1362075 w 3800476"/>
              <a:gd name="connsiteY11" fmla="*/ 1428004 h 3818778"/>
              <a:gd name="connsiteX12" fmla="*/ 1362075 w 3800476"/>
              <a:gd name="connsiteY12" fmla="*/ 1145429 h 3818778"/>
              <a:gd name="connsiteX13" fmla="*/ 1270992 w 3800476"/>
              <a:gd name="connsiteY13" fmla="*/ 1154756 h 3818778"/>
              <a:gd name="connsiteX14" fmla="*/ 1241424 w 3800476"/>
              <a:gd name="connsiteY14" fmla="*/ 1155478 h 3818778"/>
              <a:gd name="connsiteX15" fmla="*/ 1241424 w 3800476"/>
              <a:gd name="connsiteY15" fmla="*/ 2011060 h 3818778"/>
              <a:gd name="connsiteX16" fmla="*/ 1241424 w 3800476"/>
              <a:gd name="connsiteY16" fmla="*/ 2037603 h 3818778"/>
              <a:gd name="connsiteX17" fmla="*/ 1241424 w 3800476"/>
              <a:gd name="connsiteY17" fmla="*/ 3626690 h 3818778"/>
              <a:gd name="connsiteX18" fmla="*/ 1049336 w 3800476"/>
              <a:gd name="connsiteY18" fmla="*/ 3818778 h 3818778"/>
              <a:gd name="connsiteX19" fmla="*/ 857248 w 3800476"/>
              <a:gd name="connsiteY19" fmla="*/ 3626690 h 3818778"/>
              <a:gd name="connsiteX20" fmla="*/ 857249 w 3800476"/>
              <a:gd name="connsiteY20" fmla="*/ 2037603 h 3818778"/>
              <a:gd name="connsiteX21" fmla="*/ 768349 w 3800476"/>
              <a:gd name="connsiteY21" fmla="*/ 2037603 h 3818778"/>
              <a:gd name="connsiteX22" fmla="*/ 768349 w 3800476"/>
              <a:gd name="connsiteY22" fmla="*/ 3626690 h 3818778"/>
              <a:gd name="connsiteX23" fmla="*/ 576261 w 3800476"/>
              <a:gd name="connsiteY23" fmla="*/ 3818778 h 3818778"/>
              <a:gd name="connsiteX24" fmla="*/ 384173 w 3800476"/>
              <a:gd name="connsiteY24" fmla="*/ 3626690 h 3818778"/>
              <a:gd name="connsiteX25" fmla="*/ 384174 w 3800476"/>
              <a:gd name="connsiteY25" fmla="*/ 2037603 h 3818778"/>
              <a:gd name="connsiteX26" fmla="*/ 384173 w 3800476"/>
              <a:gd name="connsiteY26" fmla="*/ 2037603 h 3818778"/>
              <a:gd name="connsiteX27" fmla="*/ 384173 w 3800476"/>
              <a:gd name="connsiteY27" fmla="*/ 1161304 h 3818778"/>
              <a:gd name="connsiteX28" fmla="*/ 295274 w 3800476"/>
              <a:gd name="connsiteY28" fmla="*/ 1161304 h 3818778"/>
              <a:gd name="connsiteX29" fmla="*/ 295274 w 3800476"/>
              <a:gd name="connsiteY29" fmla="*/ 1971922 h 3818778"/>
              <a:gd name="connsiteX30" fmla="*/ 148657 w 3800476"/>
              <a:gd name="connsiteY30" fmla="*/ 2118539 h 3818778"/>
              <a:gd name="connsiteX31" fmla="*/ 2040 w 3800476"/>
              <a:gd name="connsiteY31" fmla="*/ 1971922 h 3818778"/>
              <a:gd name="connsiteX32" fmla="*/ 2041 w 3800476"/>
              <a:gd name="connsiteY32" fmla="*/ 1161304 h 3818778"/>
              <a:gd name="connsiteX33" fmla="*/ 0 w 3800476"/>
              <a:gd name="connsiteY33" fmla="*/ 1161304 h 3818778"/>
              <a:gd name="connsiteX34" fmla="*/ 0 w 3800476"/>
              <a:gd name="connsiteY34" fmla="*/ 1008904 h 3818778"/>
              <a:gd name="connsiteX35" fmla="*/ 295275 w 3800476"/>
              <a:gd name="connsiteY35" fmla="*/ 732679 h 3818778"/>
              <a:gd name="connsiteX36" fmla="*/ 660400 w 3800476"/>
              <a:gd name="connsiteY36" fmla="*/ 726329 h 3818778"/>
              <a:gd name="connsiteX37" fmla="*/ 825500 w 3800476"/>
              <a:gd name="connsiteY37" fmla="*/ 989854 h 3818778"/>
              <a:gd name="connsiteX38" fmla="*/ 977900 w 3800476"/>
              <a:gd name="connsiteY38" fmla="*/ 729504 h 3818778"/>
              <a:gd name="connsiteX39" fmla="*/ 1298575 w 3800476"/>
              <a:gd name="connsiteY39" fmla="*/ 726329 h 3818778"/>
              <a:gd name="connsiteX40" fmla="*/ 1638796 w 3800476"/>
              <a:gd name="connsiteY40" fmla="*/ 1025176 h 3818778"/>
              <a:gd name="connsiteX41" fmla="*/ 1657008 w 3800476"/>
              <a:gd name="connsiteY41" fmla="*/ 1120645 h 3818778"/>
              <a:gd name="connsiteX42" fmla="*/ 1850990 w 3800476"/>
              <a:gd name="connsiteY42" fmla="*/ 1001126 h 3818778"/>
              <a:gd name="connsiteX43" fmla="*/ 2012979 w 3800476"/>
              <a:gd name="connsiteY43" fmla="*/ 1006499 h 3818778"/>
              <a:gd name="connsiteX44" fmla="*/ 2024596 w 3800476"/>
              <a:gd name="connsiteY44" fmla="*/ 1018934 h 3818778"/>
              <a:gd name="connsiteX45" fmla="*/ 1577976 w 3800476"/>
              <a:gd name="connsiteY45" fmla="*/ 184617 h 3818778"/>
              <a:gd name="connsiteX46" fmla="*/ 3800476 w 3800476"/>
              <a:gd name="connsiteY46" fmla="*/ 184617 h 3818778"/>
              <a:gd name="connsiteX47" fmla="*/ 3800476 w 3800476"/>
              <a:gd name="connsiteY47" fmla="*/ 1860200 h 3818778"/>
              <a:gd name="connsiteX48" fmla="*/ 1577976 w 3800476"/>
              <a:gd name="connsiteY48" fmla="*/ 1860200 h 3818778"/>
              <a:gd name="connsiteX49" fmla="*/ 1577976 w 3800476"/>
              <a:gd name="connsiteY49" fmla="*/ 1672743 h 3818778"/>
              <a:gd name="connsiteX50" fmla="*/ 1730270 w 3800476"/>
              <a:gd name="connsiteY50" fmla="*/ 1554292 h 3818778"/>
              <a:gd name="connsiteX51" fmla="*/ 1730270 w 3800476"/>
              <a:gd name="connsiteY51" fmla="*/ 1707906 h 3818778"/>
              <a:gd name="connsiteX52" fmla="*/ 3648182 w 3800476"/>
              <a:gd name="connsiteY52" fmla="*/ 1707906 h 3818778"/>
              <a:gd name="connsiteX53" fmla="*/ 3648182 w 3800476"/>
              <a:gd name="connsiteY53" fmla="*/ 336911 h 3818778"/>
              <a:gd name="connsiteX54" fmla="*/ 1730270 w 3800476"/>
              <a:gd name="connsiteY54" fmla="*/ 336911 h 3818778"/>
              <a:gd name="connsiteX55" fmla="*/ 1730270 w 3800476"/>
              <a:gd name="connsiteY55" fmla="*/ 909732 h 3818778"/>
              <a:gd name="connsiteX56" fmla="*/ 1677989 w 3800476"/>
              <a:gd name="connsiteY56" fmla="*/ 933497 h 3818778"/>
              <a:gd name="connsiteX57" fmla="*/ 1606998 w 3800476"/>
              <a:gd name="connsiteY57" fmla="*/ 792743 h 3818778"/>
              <a:gd name="connsiteX58" fmla="*/ 1577976 w 3800476"/>
              <a:gd name="connsiteY58" fmla="*/ 765497 h 3818778"/>
              <a:gd name="connsiteX59" fmla="*/ 812038 w 3800476"/>
              <a:gd name="connsiteY59" fmla="*/ 0 h 3818778"/>
              <a:gd name="connsiteX60" fmla="*/ 1141996 w 3800476"/>
              <a:gd name="connsiteY60" fmla="*/ 329958 h 3818778"/>
              <a:gd name="connsiteX61" fmla="*/ 812038 w 3800476"/>
              <a:gd name="connsiteY61" fmla="*/ 659916 h 3818778"/>
              <a:gd name="connsiteX62" fmla="*/ 482080 w 3800476"/>
              <a:gd name="connsiteY62" fmla="*/ 329958 h 3818778"/>
              <a:gd name="connsiteX63" fmla="*/ 812038 w 3800476"/>
              <a:gd name="connsiteY63" fmla="*/ 0 h 38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00476" h="3818778">
                <a:moveTo>
                  <a:pt x="1730270" y="912193"/>
                </a:moveTo>
                <a:lnTo>
                  <a:pt x="1730270" y="915464"/>
                </a:lnTo>
                <a:lnTo>
                  <a:pt x="1730128" y="915549"/>
                </a:lnTo>
                <a:close/>
                <a:moveTo>
                  <a:pt x="2767375" y="474983"/>
                </a:moveTo>
                <a:lnTo>
                  <a:pt x="2807030" y="529133"/>
                </a:lnTo>
                <a:lnTo>
                  <a:pt x="2062149" y="1074623"/>
                </a:lnTo>
                <a:lnTo>
                  <a:pt x="2072852" y="1103674"/>
                </a:lnTo>
                <a:cubicBezTo>
                  <a:pt x="2081507" y="1160152"/>
                  <a:pt x="2056513" y="1218921"/>
                  <a:pt x="2004809" y="1250778"/>
                </a:cubicBezTo>
                <a:lnTo>
                  <a:pt x="1667138" y="1458827"/>
                </a:lnTo>
                <a:lnTo>
                  <a:pt x="1579563" y="1526429"/>
                </a:lnTo>
                <a:cubicBezTo>
                  <a:pt x="1544638" y="1543362"/>
                  <a:pt x="1504950" y="1552358"/>
                  <a:pt x="1460500" y="1548654"/>
                </a:cubicBezTo>
                <a:cubicBezTo>
                  <a:pt x="1383242" y="1517962"/>
                  <a:pt x="1363133" y="1468221"/>
                  <a:pt x="1362075" y="1428004"/>
                </a:cubicBezTo>
                <a:lnTo>
                  <a:pt x="1362075" y="1145429"/>
                </a:lnTo>
                <a:cubicBezTo>
                  <a:pt x="1369219" y="1149927"/>
                  <a:pt x="1333500" y="1152837"/>
                  <a:pt x="1270992" y="1154756"/>
                </a:cubicBezTo>
                <a:lnTo>
                  <a:pt x="1241424" y="1155478"/>
                </a:lnTo>
                <a:lnTo>
                  <a:pt x="1241424" y="2011060"/>
                </a:lnTo>
                <a:lnTo>
                  <a:pt x="1241424" y="2037603"/>
                </a:lnTo>
                <a:lnTo>
                  <a:pt x="1241424" y="3626690"/>
                </a:lnTo>
                <a:cubicBezTo>
                  <a:pt x="1241424" y="3732777"/>
                  <a:pt x="1155423" y="3818778"/>
                  <a:pt x="1049336" y="3818778"/>
                </a:cubicBezTo>
                <a:cubicBezTo>
                  <a:pt x="943249" y="3818778"/>
                  <a:pt x="857248" y="3732777"/>
                  <a:pt x="857248" y="3626690"/>
                </a:cubicBezTo>
                <a:lnTo>
                  <a:pt x="857249" y="2037603"/>
                </a:lnTo>
                <a:lnTo>
                  <a:pt x="768349" y="2037603"/>
                </a:lnTo>
                <a:lnTo>
                  <a:pt x="768349" y="3626690"/>
                </a:lnTo>
                <a:cubicBezTo>
                  <a:pt x="768349" y="3732777"/>
                  <a:pt x="682348" y="3818778"/>
                  <a:pt x="576261" y="3818778"/>
                </a:cubicBezTo>
                <a:cubicBezTo>
                  <a:pt x="470174" y="3818778"/>
                  <a:pt x="384173" y="3732777"/>
                  <a:pt x="384173" y="3626690"/>
                </a:cubicBezTo>
                <a:lnTo>
                  <a:pt x="384174" y="2037603"/>
                </a:lnTo>
                <a:lnTo>
                  <a:pt x="384173" y="2037603"/>
                </a:lnTo>
                <a:lnTo>
                  <a:pt x="384173" y="1161304"/>
                </a:lnTo>
                <a:lnTo>
                  <a:pt x="295274" y="1161304"/>
                </a:lnTo>
                <a:lnTo>
                  <a:pt x="295274" y="1971922"/>
                </a:lnTo>
                <a:cubicBezTo>
                  <a:pt x="295274" y="2052896"/>
                  <a:pt x="229631" y="2118539"/>
                  <a:pt x="148657" y="2118539"/>
                </a:cubicBezTo>
                <a:cubicBezTo>
                  <a:pt x="67683" y="2118539"/>
                  <a:pt x="2040" y="2052896"/>
                  <a:pt x="2040" y="1971922"/>
                </a:cubicBezTo>
                <a:lnTo>
                  <a:pt x="2041" y="1161304"/>
                </a:lnTo>
                <a:lnTo>
                  <a:pt x="0" y="1161304"/>
                </a:lnTo>
                <a:lnTo>
                  <a:pt x="0" y="1008904"/>
                </a:lnTo>
                <a:cubicBezTo>
                  <a:pt x="95250" y="831104"/>
                  <a:pt x="161925" y="783479"/>
                  <a:pt x="295275" y="732679"/>
                </a:cubicBezTo>
                <a:lnTo>
                  <a:pt x="660400" y="726329"/>
                </a:lnTo>
                <a:lnTo>
                  <a:pt x="825500" y="989854"/>
                </a:lnTo>
                <a:lnTo>
                  <a:pt x="977900" y="729504"/>
                </a:lnTo>
                <a:lnTo>
                  <a:pt x="1298575" y="726329"/>
                </a:lnTo>
                <a:cubicBezTo>
                  <a:pt x="1541463" y="822372"/>
                  <a:pt x="1609328" y="916631"/>
                  <a:pt x="1638796" y="1025176"/>
                </a:cubicBezTo>
                <a:lnTo>
                  <a:pt x="1657008" y="1120645"/>
                </a:lnTo>
                <a:lnTo>
                  <a:pt x="1850990" y="1001126"/>
                </a:lnTo>
                <a:cubicBezTo>
                  <a:pt x="1902694" y="969269"/>
                  <a:pt x="1966426" y="973372"/>
                  <a:pt x="2012979" y="1006499"/>
                </a:cubicBezTo>
                <a:lnTo>
                  <a:pt x="2024596" y="1018934"/>
                </a:lnTo>
                <a:close/>
                <a:moveTo>
                  <a:pt x="1577976" y="184617"/>
                </a:moveTo>
                <a:lnTo>
                  <a:pt x="3800476" y="184617"/>
                </a:lnTo>
                <a:lnTo>
                  <a:pt x="3800476" y="1860200"/>
                </a:lnTo>
                <a:lnTo>
                  <a:pt x="1577976" y="1860200"/>
                </a:lnTo>
                <a:lnTo>
                  <a:pt x="1577976" y="1672743"/>
                </a:lnTo>
                <a:lnTo>
                  <a:pt x="1730270" y="1554292"/>
                </a:lnTo>
                <a:lnTo>
                  <a:pt x="1730270" y="1707906"/>
                </a:lnTo>
                <a:lnTo>
                  <a:pt x="3648182" y="1707906"/>
                </a:lnTo>
                <a:lnTo>
                  <a:pt x="3648182" y="336911"/>
                </a:lnTo>
                <a:lnTo>
                  <a:pt x="1730270" y="336911"/>
                </a:lnTo>
                <a:lnTo>
                  <a:pt x="1730270" y="909732"/>
                </a:lnTo>
                <a:lnTo>
                  <a:pt x="1677989" y="933497"/>
                </a:lnTo>
                <a:cubicBezTo>
                  <a:pt x="1669060" y="888254"/>
                  <a:pt x="1649414" y="840331"/>
                  <a:pt x="1606998" y="792743"/>
                </a:cubicBezTo>
                <a:lnTo>
                  <a:pt x="1577976" y="765497"/>
                </a:lnTo>
                <a:close/>
                <a:moveTo>
                  <a:pt x="812038" y="0"/>
                </a:moveTo>
                <a:cubicBezTo>
                  <a:pt x="994269" y="0"/>
                  <a:pt x="1141996" y="147727"/>
                  <a:pt x="1141996" y="329958"/>
                </a:cubicBezTo>
                <a:cubicBezTo>
                  <a:pt x="1141996" y="512189"/>
                  <a:pt x="994269" y="659916"/>
                  <a:pt x="812038" y="659916"/>
                </a:cubicBezTo>
                <a:cubicBezTo>
                  <a:pt x="629807" y="659916"/>
                  <a:pt x="482080" y="512189"/>
                  <a:pt x="482080" y="329958"/>
                </a:cubicBezTo>
                <a:cubicBezTo>
                  <a:pt x="482080" y="147727"/>
                  <a:pt x="629807" y="0"/>
                  <a:pt x="812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61" name="Group 160"/>
          <p:cNvGrpSpPr/>
          <p:nvPr/>
        </p:nvGrpSpPr>
        <p:grpSpPr>
          <a:xfrm>
            <a:off x="526196" y="4139094"/>
            <a:ext cx="574498" cy="529650"/>
            <a:chOff x="3263901" y="1714500"/>
            <a:chExt cx="3874494" cy="3572047"/>
          </a:xfrm>
          <a:solidFill>
            <a:schemeClr val="accent1"/>
          </a:solidFill>
        </p:grpSpPr>
        <p:sp>
          <p:nvSpPr>
            <p:cNvPr id="162" name="Rectangle 161"/>
            <p:cNvSpPr/>
            <p:nvPr/>
          </p:nvSpPr>
          <p:spPr>
            <a:xfrm>
              <a:off x="3263901" y="3479546"/>
              <a:ext cx="714700" cy="1807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3" name="Rectangle 162"/>
            <p:cNvSpPr/>
            <p:nvPr/>
          </p:nvSpPr>
          <p:spPr>
            <a:xfrm>
              <a:off x="4317166" y="2971800"/>
              <a:ext cx="714700" cy="2314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4" name="Rectangle 163"/>
            <p:cNvSpPr/>
            <p:nvPr/>
          </p:nvSpPr>
          <p:spPr>
            <a:xfrm>
              <a:off x="5370431" y="2654300"/>
              <a:ext cx="714700" cy="26322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5" name="Rectangle 164"/>
            <p:cNvSpPr/>
            <p:nvPr/>
          </p:nvSpPr>
          <p:spPr>
            <a:xfrm>
              <a:off x="6423695" y="2387600"/>
              <a:ext cx="714700" cy="2898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Oval 165"/>
            <p:cNvSpPr/>
            <p:nvPr/>
          </p:nvSpPr>
          <p:spPr bwMode="auto">
            <a:xfrm>
              <a:off x="3418052" y="26543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71317" y="23114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5524582" y="21082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6577846" y="17145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rot="20561205">
              <a:off x="3482976" y="2676525"/>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rot="20982562">
              <a:off x="4535487" y="2395537"/>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rot="20374334">
              <a:off x="5611813" y="2085973"/>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4" name="Group 173"/>
          <p:cNvGrpSpPr/>
          <p:nvPr/>
        </p:nvGrpSpPr>
        <p:grpSpPr>
          <a:xfrm>
            <a:off x="525144" y="5938249"/>
            <a:ext cx="526109" cy="476695"/>
            <a:chOff x="457506" y="3489225"/>
            <a:chExt cx="1391452" cy="1260762"/>
          </a:xfrm>
          <a:solidFill>
            <a:schemeClr val="accent1"/>
          </a:solidFill>
        </p:grpSpPr>
        <p:grpSp>
          <p:nvGrpSpPr>
            <p:cNvPr id="175" name="Group 174"/>
            <p:cNvGrpSpPr/>
            <p:nvPr/>
          </p:nvGrpSpPr>
          <p:grpSpPr>
            <a:xfrm>
              <a:off x="457506" y="3489225"/>
              <a:ext cx="994457" cy="599016"/>
              <a:chOff x="863600" y="2393157"/>
              <a:chExt cx="876300" cy="527844"/>
            </a:xfrm>
            <a:grpFill/>
          </p:grpSpPr>
          <p:sp>
            <p:nvSpPr>
              <p:cNvPr id="182" name="Freeform 683"/>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3" name="Freeform 88"/>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6" name="Group 175"/>
            <p:cNvGrpSpPr/>
            <p:nvPr/>
          </p:nvGrpSpPr>
          <p:grpSpPr>
            <a:xfrm>
              <a:off x="656003" y="3801430"/>
              <a:ext cx="994457" cy="599016"/>
              <a:chOff x="863600" y="2393157"/>
              <a:chExt cx="876300" cy="527844"/>
            </a:xfrm>
            <a:grpFill/>
          </p:grpSpPr>
          <p:sp>
            <p:nvSpPr>
              <p:cNvPr id="180" name="Freeform 681"/>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1" name="Freeform 682"/>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7" name="Group 176"/>
            <p:cNvGrpSpPr/>
            <p:nvPr/>
          </p:nvGrpSpPr>
          <p:grpSpPr>
            <a:xfrm>
              <a:off x="854501" y="4150971"/>
              <a:ext cx="994457" cy="599016"/>
              <a:chOff x="863600" y="2393157"/>
              <a:chExt cx="876300" cy="527844"/>
            </a:xfrm>
            <a:grpFill/>
          </p:grpSpPr>
          <p:sp>
            <p:nvSpPr>
              <p:cNvPr id="178" name="Freeform 679"/>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79" name="Freeform 680"/>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sp>
        <p:nvSpPr>
          <p:cNvPr id="184" name="Oval 5"/>
          <p:cNvSpPr/>
          <p:nvPr/>
        </p:nvSpPr>
        <p:spPr bwMode="auto">
          <a:xfrm>
            <a:off x="576375" y="2419270"/>
            <a:ext cx="423938" cy="423938"/>
          </a:xfrm>
          <a:custGeom>
            <a:avLst/>
            <a:gdLst/>
            <a:ahLst/>
            <a:cxnLst/>
            <a:rect l="l" t="t" r="r" b="b"/>
            <a:pathLst>
              <a:path w="6675120" h="6675120">
                <a:moveTo>
                  <a:pt x="3077356" y="1816100"/>
                </a:moveTo>
                <a:lnTo>
                  <a:pt x="3648856" y="1816100"/>
                </a:lnTo>
                <a:lnTo>
                  <a:pt x="3648856" y="3810000"/>
                </a:lnTo>
                <a:lnTo>
                  <a:pt x="4474356" y="2984500"/>
                </a:lnTo>
                <a:lnTo>
                  <a:pt x="4474356" y="3702050"/>
                </a:lnTo>
                <a:lnTo>
                  <a:pt x="3325006" y="4876800"/>
                </a:lnTo>
                <a:lnTo>
                  <a:pt x="2226456" y="3657600"/>
                </a:lnTo>
                <a:cubicBezTo>
                  <a:pt x="2228573" y="3420533"/>
                  <a:pt x="2230689" y="3183467"/>
                  <a:pt x="2232806" y="2946400"/>
                </a:cubicBezTo>
                <a:lnTo>
                  <a:pt x="3077356" y="3848100"/>
                </a:lnTo>
                <a:close/>
                <a:moveTo>
                  <a:pt x="3337560" y="479744"/>
                </a:moveTo>
                <a:cubicBezTo>
                  <a:pt x="1759232" y="479744"/>
                  <a:pt x="479744" y="1759232"/>
                  <a:pt x="479744" y="3337560"/>
                </a:cubicBezTo>
                <a:cubicBezTo>
                  <a:pt x="479744" y="4915888"/>
                  <a:pt x="1759232" y="6195376"/>
                  <a:pt x="3337560" y="6195376"/>
                </a:cubicBezTo>
                <a:cubicBezTo>
                  <a:pt x="4915888" y="6195376"/>
                  <a:pt x="6195376" y="4915888"/>
                  <a:pt x="6195376" y="3337560"/>
                </a:cubicBezTo>
                <a:cubicBezTo>
                  <a:pt x="6195376" y="1759232"/>
                  <a:pt x="4915888" y="479744"/>
                  <a:pt x="3337560" y="479744"/>
                </a:cubicBezTo>
                <a:close/>
                <a:moveTo>
                  <a:pt x="3337560" y="0"/>
                </a:moveTo>
                <a:cubicBezTo>
                  <a:pt x="5180843" y="0"/>
                  <a:pt x="6675120" y="1494277"/>
                  <a:pt x="6675120" y="3337560"/>
                </a:cubicBezTo>
                <a:cubicBezTo>
                  <a:pt x="6675120" y="5180843"/>
                  <a:pt x="5180843" y="6675120"/>
                  <a:pt x="3337560" y="6675120"/>
                </a:cubicBezTo>
                <a:cubicBezTo>
                  <a:pt x="1494277" y="6675120"/>
                  <a:pt x="0" y="5180843"/>
                  <a:pt x="0" y="3337560"/>
                </a:cubicBezTo>
                <a:cubicBezTo>
                  <a:pt x="0" y="1494277"/>
                  <a:pt x="1494277" y="0"/>
                  <a:pt x="3337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prstClr val="white"/>
              </a:solidFill>
            </a:endParaRPr>
          </a:p>
        </p:txBody>
      </p:sp>
      <p:sp>
        <p:nvSpPr>
          <p:cNvPr id="31" name="Rectangle 30"/>
          <p:cNvSpPr/>
          <p:nvPr/>
        </p:nvSpPr>
        <p:spPr>
          <a:xfrm>
            <a:off x="1274907" y="2304827"/>
            <a:ext cx="3974744" cy="652822"/>
          </a:xfrm>
          <a:prstGeom prst="rect">
            <a:avLst/>
          </a:prstGeom>
        </p:spPr>
        <p:txBody>
          <a:bodyPr wrap="none"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Live, real-time dashboard updates</a:t>
            </a:r>
          </a:p>
        </p:txBody>
      </p:sp>
      <p:sp>
        <p:nvSpPr>
          <p:cNvPr id="33" name="Rectangle 32"/>
          <p:cNvSpPr/>
          <p:nvPr/>
        </p:nvSpPr>
        <p:spPr>
          <a:xfrm>
            <a:off x="1274907" y="319116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Secure, live connection to your data sources, </a:t>
            </a:r>
            <a:br>
              <a:rPr lang="en-US" sz="2040" dirty="0">
                <a:ln w="3175">
                  <a:noFill/>
                </a:ln>
                <a:solidFill>
                  <a:srgbClr val="353535"/>
                </a:solidFill>
                <a:latin typeface="Segoe UI Light"/>
              </a:rPr>
            </a:br>
            <a:r>
              <a:rPr lang="en-US" sz="2040" dirty="0">
                <a:ln w="3175">
                  <a:noFill/>
                </a:ln>
                <a:solidFill>
                  <a:srgbClr val="353535"/>
                </a:solidFill>
                <a:latin typeface="Segoe UI Light"/>
              </a:rPr>
              <a:t>on-premises and in the cloud</a:t>
            </a:r>
          </a:p>
        </p:txBody>
      </p:sp>
      <p:sp>
        <p:nvSpPr>
          <p:cNvPr id="35" name="Rectangle 34"/>
          <p:cNvSpPr/>
          <p:nvPr/>
        </p:nvSpPr>
        <p:spPr>
          <a:xfrm>
            <a:off x="1274907" y="407750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Auto insights and intuitive data exploration using natural language query</a:t>
            </a:r>
          </a:p>
        </p:txBody>
      </p:sp>
      <p:sp>
        <p:nvSpPr>
          <p:cNvPr id="37" name="Rectangle 36"/>
          <p:cNvSpPr/>
          <p:nvPr/>
        </p:nvSpPr>
        <p:spPr>
          <a:xfrm>
            <a:off x="1274907" y="496384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Integrated with familiar Microsoft products, utilizing commitment for scale &amp; availability in Azure </a:t>
            </a:r>
          </a:p>
        </p:txBody>
      </p:sp>
      <p:sp>
        <p:nvSpPr>
          <p:cNvPr id="39" name="Rectangle 38"/>
          <p:cNvSpPr/>
          <p:nvPr/>
        </p:nvSpPr>
        <p:spPr>
          <a:xfrm>
            <a:off x="1274907" y="5850185"/>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Fast deployment, hybrid configuration, secure and integrated with existing IT systems</a:t>
            </a:r>
          </a:p>
        </p:txBody>
      </p:sp>
      <p:sp>
        <p:nvSpPr>
          <p:cNvPr id="65"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6" name="Rectangle 65"/>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7" name="Picture 66"/>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68" name="Rectangle 67"/>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69" name="Rectangle 68"/>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 name="Group 69"/>
          <p:cNvGrpSpPr/>
          <p:nvPr/>
        </p:nvGrpSpPr>
        <p:grpSpPr>
          <a:xfrm>
            <a:off x="11369534" y="2100058"/>
            <a:ext cx="715728" cy="1574568"/>
            <a:chOff x="10287334" y="1977366"/>
            <a:chExt cx="701758" cy="1543834"/>
          </a:xfrm>
        </p:grpSpPr>
        <p:grpSp>
          <p:nvGrpSpPr>
            <p:cNvPr id="71" name="Group 70"/>
            <p:cNvGrpSpPr/>
            <p:nvPr/>
          </p:nvGrpSpPr>
          <p:grpSpPr>
            <a:xfrm>
              <a:off x="10287334" y="1977366"/>
              <a:ext cx="701758" cy="1543834"/>
              <a:chOff x="5232401" y="4147620"/>
              <a:chExt cx="1005814" cy="2212744"/>
            </a:xfrm>
          </p:grpSpPr>
          <p:sp>
            <p:nvSpPr>
              <p:cNvPr id="73"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74" name="Rectangle 73"/>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80"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72" name="Picture 71"/>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85" name="Picture 84"/>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86" name="Freeform: Shape 8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87" name="Freeform: Shape 8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8975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2040"/>
              </a:spcBef>
              <a:spcAft>
                <a:spcPct val="0"/>
              </a:spcAft>
              <a:buSzPct val="90000"/>
            </a:pPr>
            <a:r>
              <a:rPr lang="en-US" sz="1632" dirty="0">
                <a:ln w="3175">
                  <a:noFill/>
                </a:ln>
                <a:solidFill>
                  <a:srgbClr val="353535"/>
                </a:solidFill>
              </a:rPr>
              <a:t>Cloud-based SaaS solutions</a:t>
            </a:r>
            <a:br>
              <a:rPr lang="en-US" sz="1632" dirty="0">
                <a:ln w="3175">
                  <a:noFill/>
                </a:ln>
                <a:solidFill>
                  <a:srgbClr val="353535"/>
                </a:solidFill>
              </a:rPr>
            </a:br>
            <a:r>
              <a:rPr lang="en-US" sz="1428" i="1" dirty="0">
                <a:ln w="3175">
                  <a:noFill/>
                </a:ln>
                <a:solidFill>
                  <a:srgbClr val="353535"/>
                </a:solidFill>
              </a:rPr>
              <a:t>e.g. </a:t>
            </a:r>
            <a:r>
              <a:rPr lang="en-US" sz="1428" i="1" dirty="0" err="1">
                <a:ln w="3175">
                  <a:noFill/>
                </a:ln>
                <a:solidFill>
                  <a:srgbClr val="353535"/>
                </a:solidFill>
              </a:rPr>
              <a:t>Marketo</a:t>
            </a:r>
            <a:r>
              <a:rPr lang="en-US" sz="1428" i="1" dirty="0">
                <a:ln w="3175">
                  <a:noFill/>
                </a:ln>
                <a:solidFill>
                  <a:srgbClr val="353535"/>
                </a:solidFill>
              </a:rPr>
              <a:t>, Salesforce, </a:t>
            </a:r>
            <a:r>
              <a:rPr lang="en-US" sz="1428" i="1" dirty="0" err="1">
                <a:ln w="3175">
                  <a:noFill/>
                </a:ln>
                <a:solidFill>
                  <a:srgbClr val="353535"/>
                </a:solidFill>
              </a:rPr>
              <a:t>Quickbooks</a:t>
            </a:r>
            <a:r>
              <a:rPr lang="en-US" sz="1428" i="1" dirty="0">
                <a:ln w="3175">
                  <a:noFill/>
                </a:ln>
                <a:solidFill>
                  <a:srgbClr val="353535"/>
                </a:solidFill>
              </a:rPr>
              <a:t>,</a:t>
            </a:r>
            <a:br>
              <a:rPr lang="en-US" sz="1428" i="1" dirty="0">
                <a:ln w="3175">
                  <a:noFill/>
                </a:ln>
                <a:solidFill>
                  <a:srgbClr val="353535"/>
                </a:solidFill>
              </a:rPr>
            </a:br>
            <a:r>
              <a:rPr lang="en-US" sz="1428" i="1" dirty="0">
                <a:ln w="3175">
                  <a:noFill/>
                </a:ln>
                <a:solidFill>
                  <a:srgbClr val="353535"/>
                </a:solidFill>
              </a:rPr>
              <a:t>Google Analytics, …</a:t>
            </a:r>
          </a:p>
          <a:p>
            <a:pPr marL="470756" defTabSz="932384" fontAlgn="base">
              <a:spcBef>
                <a:spcPts val="2040"/>
              </a:spcBef>
              <a:spcAft>
                <a:spcPct val="0"/>
              </a:spcAft>
              <a:buSzPct val="90000"/>
            </a:pPr>
            <a:r>
              <a:rPr lang="en-US" sz="1632" dirty="0">
                <a:ln w="3175">
                  <a:noFill/>
                </a:ln>
                <a:solidFill>
                  <a:srgbClr val="353535"/>
                </a:solidFill>
              </a:rPr>
              <a:t>On-premises data</a:t>
            </a:r>
            <a:br>
              <a:rPr lang="en-US" sz="1632" dirty="0">
                <a:ln w="3175">
                  <a:noFill/>
                </a:ln>
                <a:solidFill>
                  <a:srgbClr val="353535"/>
                </a:solidFill>
              </a:rPr>
            </a:br>
            <a:r>
              <a:rPr lang="en-US" sz="1428" i="1" dirty="0">
                <a:ln w="3175">
                  <a:noFill/>
                </a:ln>
                <a:solidFill>
                  <a:srgbClr val="353535"/>
                </a:solidFill>
              </a:rPr>
              <a:t>e.g. Analysis Services, SQL Server</a:t>
            </a:r>
          </a:p>
          <a:p>
            <a:pPr marL="470756" defTabSz="932384" fontAlgn="base">
              <a:spcBef>
                <a:spcPts val="2040"/>
              </a:spcBef>
              <a:spcAft>
                <a:spcPct val="0"/>
              </a:spcAft>
              <a:buSzPct val="90000"/>
            </a:pPr>
            <a:r>
              <a:rPr lang="en-US" sz="1632" dirty="0">
                <a:ln w="3175">
                  <a:noFill/>
                </a:ln>
                <a:solidFill>
                  <a:srgbClr val="353535"/>
                </a:solidFill>
              </a:rPr>
              <a:t>Organizational content packs</a:t>
            </a:r>
            <a:br>
              <a:rPr lang="en-US" sz="1632" dirty="0">
                <a:ln w="3175">
                  <a:noFill/>
                </a:ln>
                <a:solidFill>
                  <a:srgbClr val="353535"/>
                </a:solidFill>
              </a:rPr>
            </a:br>
            <a:r>
              <a:rPr lang="en-US" sz="1428" i="1" dirty="0">
                <a:ln w="3175">
                  <a:noFill/>
                </a:ln>
                <a:solidFill>
                  <a:srgbClr val="353535"/>
                </a:solidFill>
              </a:rPr>
              <a:t>Corporate data sources or external</a:t>
            </a:r>
            <a:br>
              <a:rPr lang="en-US" sz="1428" i="1" dirty="0">
                <a:ln w="3175">
                  <a:noFill/>
                </a:ln>
                <a:solidFill>
                  <a:srgbClr val="353535"/>
                </a:solidFill>
              </a:rPr>
            </a:br>
            <a:r>
              <a:rPr lang="en-US" sz="1428" i="1" dirty="0">
                <a:ln w="3175">
                  <a:noFill/>
                </a:ln>
                <a:solidFill>
                  <a:srgbClr val="353535"/>
                </a:solidFill>
              </a:rPr>
              <a:t>data services</a:t>
            </a:r>
          </a:p>
          <a:p>
            <a:pPr marL="470756" defTabSz="932384" fontAlgn="base">
              <a:spcBef>
                <a:spcPts val="2040"/>
              </a:spcBef>
              <a:spcAft>
                <a:spcPct val="0"/>
              </a:spcAft>
              <a:buSzPct val="90000"/>
            </a:pPr>
            <a:r>
              <a:rPr lang="en-US" sz="1632" dirty="0">
                <a:ln w="3175">
                  <a:noFill/>
                </a:ln>
                <a:solidFill>
                  <a:srgbClr val="353535"/>
                </a:solidFill>
              </a:rPr>
              <a:t>Azure services</a:t>
            </a:r>
            <a:br>
              <a:rPr lang="en-US" sz="1632" dirty="0">
                <a:ln w="3175">
                  <a:noFill/>
                </a:ln>
                <a:solidFill>
                  <a:srgbClr val="353535"/>
                </a:solidFill>
              </a:rPr>
            </a:br>
            <a:r>
              <a:rPr lang="en-US" sz="1428" i="1" dirty="0">
                <a:ln w="3175">
                  <a:noFill/>
                </a:ln>
                <a:solidFill>
                  <a:srgbClr val="353535"/>
                </a:solidFill>
              </a:rPr>
              <a:t>Azure SQL, Stream Analytics…</a:t>
            </a:r>
          </a:p>
          <a:p>
            <a:pPr marL="470756" defTabSz="932384" fontAlgn="base">
              <a:spcBef>
                <a:spcPts val="2040"/>
              </a:spcBef>
              <a:spcAft>
                <a:spcPct val="0"/>
              </a:spcAft>
              <a:buSzPct val="90000"/>
            </a:pPr>
            <a:r>
              <a:rPr lang="en-US" sz="1632" dirty="0">
                <a:ln w="3175">
                  <a:noFill/>
                </a:ln>
                <a:solidFill>
                  <a:srgbClr val="353535"/>
                </a:solidFill>
              </a:rPr>
              <a:t>Excel and CSV files</a:t>
            </a:r>
            <a:br>
              <a:rPr lang="en-US" sz="1632" dirty="0">
                <a:ln w="3175">
                  <a:noFill/>
                </a:ln>
                <a:solidFill>
                  <a:srgbClr val="353535"/>
                </a:solidFill>
              </a:rPr>
            </a:br>
            <a:r>
              <a:rPr lang="en-US" sz="1428" i="1" dirty="0">
                <a:ln w="3175">
                  <a:noFill/>
                </a:ln>
                <a:solidFill>
                  <a:srgbClr val="353535"/>
                </a:solidFill>
              </a:rPr>
              <a:t>Workbook data, flat files</a:t>
            </a:r>
          </a:p>
          <a:p>
            <a:pPr marL="470756" defTabSz="932384" fontAlgn="base">
              <a:spcBef>
                <a:spcPts val="2040"/>
              </a:spcBef>
              <a:spcAft>
                <a:spcPct val="0"/>
              </a:spcAft>
              <a:buSzPct val="90000"/>
            </a:pPr>
            <a:r>
              <a:rPr lang="en-US" sz="1632" dirty="0">
                <a:ln w="3175">
                  <a:noFill/>
                </a:ln>
                <a:solidFill>
                  <a:srgbClr val="353535"/>
                </a:solidFill>
              </a:rPr>
              <a:t>Power BI Desktop files</a:t>
            </a:r>
            <a:br>
              <a:rPr lang="en-US" sz="1632" dirty="0">
                <a:ln w="3175">
                  <a:noFill/>
                </a:ln>
                <a:solidFill>
                  <a:srgbClr val="353535"/>
                </a:solidFill>
              </a:rPr>
            </a:br>
            <a:r>
              <a:rPr lang="en-US" sz="1428" i="1" dirty="0">
                <a:ln w="3175">
                  <a:noFill/>
                </a:ln>
                <a:solidFill>
                  <a:srgbClr val="353535"/>
                </a:solidFill>
              </a:rPr>
              <a:t>Data from files, databases, Azure,</a:t>
            </a:r>
            <a:br>
              <a:rPr lang="en-US" sz="1428" i="1" dirty="0">
                <a:ln w="3175">
                  <a:noFill/>
                </a:ln>
                <a:solidFill>
                  <a:srgbClr val="353535"/>
                </a:solidFill>
              </a:rPr>
            </a:br>
            <a:r>
              <a:rPr lang="en-US" sz="1428" i="1" dirty="0">
                <a:ln w="3175">
                  <a:noFill/>
                </a:ln>
                <a:solidFill>
                  <a:srgbClr val="353535"/>
                </a:solidFill>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6039998"/>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0" name="Freeform 122"/>
          <p:cNvSpPr>
            <a:spLocks/>
          </p:cNvSpPr>
          <p:nvPr/>
        </p:nvSpPr>
        <p:spPr bwMode="black">
          <a:xfrm>
            <a:off x="4453180" y="6010958"/>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TextBox 293"/>
          <p:cNvSpPr txBox="1"/>
          <p:nvPr/>
        </p:nvSpPr>
        <p:spPr>
          <a:xfrm>
            <a:off x="4912475" y="3683552"/>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898070"/>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89" name="Freeform 226"/>
          <p:cNvSpPr>
            <a:spLocks noChangeAspect="1"/>
          </p:cNvSpPr>
          <p:nvPr/>
        </p:nvSpPr>
        <p:spPr bwMode="black">
          <a:xfrm>
            <a:off x="4535531" y="2078508"/>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293"/>
          <p:cNvSpPr txBox="1"/>
          <p:nvPr/>
        </p:nvSpPr>
        <p:spPr>
          <a:xfrm>
            <a:off x="4912474" y="2112587"/>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4469035"/>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525451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77451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4003534"/>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4299890" y="1601488"/>
            <a:ext cx="2186000" cy="414295"/>
          </a:xfrm>
          <a:prstGeom prst="rect">
            <a:avLst/>
          </a:prstGeom>
        </p:spPr>
        <p:txBody>
          <a:bodyPr wrap="square">
            <a:spAutoFit/>
          </a:bodyPr>
          <a:lstStyle/>
          <a:p>
            <a:pPr defTabSz="932384">
              <a:spcAft>
                <a:spcPts val="600"/>
              </a:spcAft>
            </a:pPr>
            <a:r>
              <a:rPr lang="en-US" sz="2040" dirty="0">
                <a:solidFill>
                  <a:srgbClr val="000000"/>
                </a:solidFill>
              </a:rPr>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grpSp>
        <p:nvGrpSpPr>
          <p:cNvPr id="153" name="Group 152"/>
          <p:cNvGrpSpPr/>
          <p:nvPr/>
        </p:nvGrpSpPr>
        <p:grpSpPr>
          <a:xfrm>
            <a:off x="4412560" y="4379558"/>
            <a:ext cx="354112" cy="403069"/>
            <a:chOff x="2981668" y="2145564"/>
            <a:chExt cx="3235820" cy="3683194"/>
          </a:xfrm>
          <a:solidFill>
            <a:schemeClr val="accent1"/>
          </a:solidFill>
        </p:grpSpPr>
        <p:sp>
          <p:nvSpPr>
            <p:cNvPr id="154"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6"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8"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90" name="Rectangle 117"/>
          <p:cNvSpPr/>
          <p:nvPr/>
        </p:nvSpPr>
        <p:spPr>
          <a:xfrm>
            <a:off x="4427195" y="514174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0" name="Group 199"/>
          <p:cNvGrpSpPr/>
          <p:nvPr/>
        </p:nvGrpSpPr>
        <p:grpSpPr>
          <a:xfrm flipH="1">
            <a:off x="4476140" y="3613837"/>
            <a:ext cx="369473" cy="325528"/>
            <a:chOff x="2557137" y="1730735"/>
            <a:chExt cx="4029727" cy="3550433"/>
          </a:xfrm>
          <a:solidFill>
            <a:schemeClr val="accent1"/>
          </a:solidFill>
        </p:grpSpPr>
        <p:sp>
          <p:nvSpPr>
            <p:cNvPr id="201" name="Oval 200"/>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2"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3"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4"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5" name="Group 204"/>
            <p:cNvGrpSpPr/>
            <p:nvPr/>
          </p:nvGrpSpPr>
          <p:grpSpPr>
            <a:xfrm rot="814425">
              <a:off x="2557137" y="1805203"/>
              <a:ext cx="2520818" cy="548299"/>
              <a:chOff x="12512" y="1623914"/>
              <a:chExt cx="7575560" cy="1647746"/>
            </a:xfrm>
            <a:grpFill/>
          </p:grpSpPr>
          <p:sp>
            <p:nvSpPr>
              <p:cNvPr id="206"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7"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8"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9"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10"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222" name="Freeform 48"/>
          <p:cNvSpPr/>
          <p:nvPr/>
        </p:nvSpPr>
        <p:spPr bwMode="auto">
          <a:xfrm flipH="1">
            <a:off x="4427195" y="2885610"/>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240"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1" name="Rectangle 83"/>
          <p:cNvSpPr/>
          <p:nvPr/>
        </p:nvSpPr>
        <p:spPr>
          <a:xfrm>
            <a:off x="552940" y="2679910"/>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2" name="Oval 7"/>
          <p:cNvSpPr/>
          <p:nvPr/>
        </p:nvSpPr>
        <p:spPr bwMode="auto">
          <a:xfrm>
            <a:off x="552940" y="4364730"/>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243" name="Group 242"/>
          <p:cNvGrpSpPr/>
          <p:nvPr/>
        </p:nvGrpSpPr>
        <p:grpSpPr>
          <a:xfrm>
            <a:off x="566385" y="5112877"/>
            <a:ext cx="343234" cy="390687"/>
            <a:chOff x="492989" y="4333990"/>
            <a:chExt cx="398011" cy="453038"/>
          </a:xfrm>
        </p:grpSpPr>
        <p:sp>
          <p:nvSpPr>
            <p:cNvPr id="244"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5"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6"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7"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8"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249" name="Rounded Rectangle 4"/>
          <p:cNvSpPr/>
          <p:nvPr/>
        </p:nvSpPr>
        <p:spPr>
          <a:xfrm>
            <a:off x="592919" y="5944056"/>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250" name="Freeform 741"/>
          <p:cNvSpPr/>
          <p:nvPr/>
        </p:nvSpPr>
        <p:spPr>
          <a:xfrm>
            <a:off x="498710" y="3590938"/>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1"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114" name="Picture 113"/>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116" name="Freeform: Shape 11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7" name="Freeform: Shape 11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8"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1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20"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21" name="Group 120"/>
          <p:cNvGrpSpPr/>
          <p:nvPr/>
        </p:nvGrpSpPr>
        <p:grpSpPr>
          <a:xfrm>
            <a:off x="6855172" y="1535356"/>
            <a:ext cx="377699" cy="438353"/>
            <a:chOff x="5543158" y="2787379"/>
            <a:chExt cx="1105684" cy="1283242"/>
          </a:xfrm>
        </p:grpSpPr>
        <p:sp>
          <p:nvSpPr>
            <p:cNvPr id="122"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29"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3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44"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4513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816"/>
              </a:spcBef>
              <a:spcAft>
                <a:spcPct val="0"/>
              </a:spcAft>
              <a:buSzPct val="90000"/>
            </a:pPr>
            <a:r>
              <a:rPr lang="en-US" sz="1632" dirty="0">
                <a:ln w="3175">
                  <a:noFill/>
                </a:ln>
              </a:rPr>
              <a:t>Cloud-based SaaS solutions</a:t>
            </a:r>
            <a:br>
              <a:rPr lang="en-US" sz="1632" dirty="0">
                <a:ln w="3175">
                  <a:noFill/>
                </a:ln>
              </a:rPr>
            </a:br>
            <a:r>
              <a:rPr lang="en-US" sz="1428" i="1" dirty="0">
                <a:ln w="3175">
                  <a:noFill/>
                </a:ln>
              </a:rPr>
              <a:t>e.g. </a:t>
            </a:r>
            <a:r>
              <a:rPr lang="en-US" sz="1428" i="1" dirty="0" err="1">
                <a:ln w="3175">
                  <a:noFill/>
                </a:ln>
              </a:rPr>
              <a:t>Marketo</a:t>
            </a:r>
            <a:r>
              <a:rPr lang="en-US" sz="1428" i="1" dirty="0">
                <a:ln w="3175">
                  <a:noFill/>
                </a:ln>
              </a:rPr>
              <a:t>, Salesforce, </a:t>
            </a:r>
            <a:r>
              <a:rPr lang="en-US" sz="1428" i="1" dirty="0" err="1">
                <a:ln w="3175">
                  <a:noFill/>
                </a:ln>
              </a:rPr>
              <a:t>Quickbooks</a:t>
            </a:r>
            <a:r>
              <a:rPr lang="en-US" sz="1428" i="1" dirty="0">
                <a:ln w="3175">
                  <a:noFill/>
                </a:ln>
              </a:rPr>
              <a:t>,</a:t>
            </a:r>
            <a:br>
              <a:rPr lang="en-US" sz="1428" i="1" dirty="0">
                <a:ln w="3175">
                  <a:noFill/>
                </a:ln>
              </a:rPr>
            </a:br>
            <a:r>
              <a:rPr lang="en-US" sz="1428" i="1" dirty="0">
                <a:ln w="3175">
                  <a:noFill/>
                </a:ln>
              </a:rPr>
              <a:t>Google Analytics, …</a:t>
            </a:r>
          </a:p>
          <a:p>
            <a:pPr marL="470756" defTabSz="932384" fontAlgn="base">
              <a:spcBef>
                <a:spcPts val="816"/>
              </a:spcBef>
              <a:spcAft>
                <a:spcPct val="0"/>
              </a:spcAft>
              <a:buSzPct val="90000"/>
            </a:pPr>
            <a:r>
              <a:rPr lang="en-US" sz="1632" dirty="0">
                <a:ln w="3175">
                  <a:noFill/>
                </a:ln>
              </a:rPr>
              <a:t>On-premises data</a:t>
            </a:r>
            <a:br>
              <a:rPr lang="en-US" sz="1632" dirty="0">
                <a:ln w="3175">
                  <a:noFill/>
                </a:ln>
              </a:rPr>
            </a:br>
            <a:r>
              <a:rPr lang="en-US" sz="1428" i="1" dirty="0">
                <a:ln w="3175">
                  <a:noFill/>
                </a:ln>
              </a:rPr>
              <a:t>e.g. Analysis Services, SQL Server</a:t>
            </a:r>
          </a:p>
          <a:p>
            <a:pPr marL="470756" defTabSz="932384" fontAlgn="base">
              <a:spcBef>
                <a:spcPts val="816"/>
              </a:spcBef>
              <a:spcAft>
                <a:spcPct val="0"/>
              </a:spcAft>
              <a:buSzPct val="90000"/>
            </a:pPr>
            <a:r>
              <a:rPr lang="en-US" sz="1632" dirty="0">
                <a:ln w="3175">
                  <a:noFill/>
                </a:ln>
              </a:rPr>
              <a:t>Organizational content packs</a:t>
            </a:r>
            <a:br>
              <a:rPr lang="en-US" sz="1632" dirty="0">
                <a:ln w="3175">
                  <a:noFill/>
                </a:ln>
              </a:rPr>
            </a:br>
            <a:r>
              <a:rPr lang="en-US" sz="1428" i="1" dirty="0">
                <a:ln w="3175">
                  <a:noFill/>
                </a:ln>
              </a:rPr>
              <a:t>Corporate data sources or external</a:t>
            </a:r>
            <a:br>
              <a:rPr lang="en-US" sz="1428" i="1" dirty="0">
                <a:ln w="3175">
                  <a:noFill/>
                </a:ln>
              </a:rPr>
            </a:br>
            <a:r>
              <a:rPr lang="en-US" sz="1428" i="1" dirty="0">
                <a:ln w="3175">
                  <a:noFill/>
                </a:ln>
              </a:rPr>
              <a:t>data services</a:t>
            </a:r>
          </a:p>
          <a:p>
            <a:pPr marL="470756" defTabSz="932384" fontAlgn="base">
              <a:spcBef>
                <a:spcPts val="816"/>
              </a:spcBef>
              <a:spcAft>
                <a:spcPct val="0"/>
              </a:spcAft>
              <a:buSzPct val="90000"/>
            </a:pPr>
            <a:r>
              <a:rPr lang="en-US" sz="1632" dirty="0">
                <a:ln w="3175">
                  <a:noFill/>
                </a:ln>
              </a:rPr>
              <a:t>Azure services</a:t>
            </a:r>
            <a:br>
              <a:rPr lang="en-US" sz="1632" dirty="0">
                <a:ln w="3175">
                  <a:noFill/>
                </a:ln>
              </a:rPr>
            </a:br>
            <a:r>
              <a:rPr lang="en-US" sz="1428" i="1" dirty="0">
                <a:ln w="3175">
                  <a:noFill/>
                </a:ln>
              </a:rPr>
              <a:t>Azure SQL, Stream Analytics…</a:t>
            </a:r>
          </a:p>
          <a:p>
            <a:pPr marL="470756" defTabSz="932384" fontAlgn="base">
              <a:spcBef>
                <a:spcPts val="816"/>
              </a:spcBef>
              <a:spcAft>
                <a:spcPct val="0"/>
              </a:spcAft>
              <a:buSzPct val="90000"/>
            </a:pPr>
            <a:r>
              <a:rPr lang="en-US" sz="1632" dirty="0">
                <a:ln w="3175">
                  <a:noFill/>
                </a:ln>
              </a:rPr>
              <a:t>Excel and CSV files</a:t>
            </a:r>
            <a:br>
              <a:rPr lang="en-US" sz="1632" dirty="0">
                <a:ln w="3175">
                  <a:noFill/>
                </a:ln>
              </a:rPr>
            </a:br>
            <a:r>
              <a:rPr lang="en-US" sz="1428" i="1" dirty="0">
                <a:ln w="3175">
                  <a:noFill/>
                </a:ln>
              </a:rPr>
              <a:t>Workbook data, flat files</a:t>
            </a:r>
          </a:p>
          <a:p>
            <a:pPr marL="470756" defTabSz="932384" fontAlgn="base">
              <a:spcBef>
                <a:spcPts val="816"/>
              </a:spcBef>
              <a:spcAft>
                <a:spcPct val="0"/>
              </a:spcAft>
              <a:buSzPct val="90000"/>
            </a:pPr>
            <a:r>
              <a:rPr lang="en-US" sz="1632" dirty="0">
                <a:ln w="3175">
                  <a:noFill/>
                </a:ln>
              </a:rPr>
              <a:t>Power BI Desktop files</a:t>
            </a:r>
            <a:br>
              <a:rPr lang="en-US" sz="1632" dirty="0">
                <a:ln w="3175">
                  <a:noFill/>
                </a:ln>
              </a:rPr>
            </a:br>
            <a:r>
              <a:rPr lang="en-US" sz="1428" i="1" dirty="0">
                <a:ln w="3175">
                  <a:noFill/>
                </a:ln>
              </a:rPr>
              <a:t>Data from files, databases, Azure,</a:t>
            </a:r>
            <a:br>
              <a:rPr lang="en-US" sz="1428" i="1" dirty="0">
                <a:ln w="3175">
                  <a:noFill/>
                </a:ln>
              </a:rPr>
            </a:br>
            <a:r>
              <a:rPr lang="en-US" sz="1428" i="1" dirty="0">
                <a:ln w="3175">
                  <a:noFill/>
                </a:ln>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5420381"/>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2" name="TextBox 293"/>
          <p:cNvSpPr txBox="1"/>
          <p:nvPr/>
        </p:nvSpPr>
        <p:spPr>
          <a:xfrm>
            <a:off x="4912475" y="3155133"/>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400051"/>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110" name="TextBox 293"/>
          <p:cNvSpPr txBox="1"/>
          <p:nvPr/>
        </p:nvSpPr>
        <p:spPr>
          <a:xfrm>
            <a:off x="4912474" y="1644969"/>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3910216"/>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466529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012305"/>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3571529"/>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solidFill>
                <a:schemeClr val="tx1"/>
              </a:solidFill>
              <a:ea typeface="Segoe UI" pitchFamily="34" charset="0"/>
              <a:cs typeface="Segoe UI" pitchFamily="34" charset="0"/>
            </a:endParaRPr>
          </a:p>
        </p:txBody>
      </p:sp>
      <p:sp>
        <p:nvSpPr>
          <p:cNvPr id="123"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3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46" name="Rectangle 145"/>
          <p:cNvSpPr/>
          <p:nvPr/>
        </p:nvSpPr>
        <p:spPr>
          <a:xfrm>
            <a:off x="4299890" y="1133870"/>
            <a:ext cx="2186000" cy="414295"/>
          </a:xfrm>
          <a:prstGeom prst="rect">
            <a:avLst/>
          </a:prstGeom>
        </p:spPr>
        <p:txBody>
          <a:bodyPr wrap="square">
            <a:spAutoFit/>
          </a:bodyPr>
          <a:lstStyle/>
          <a:p>
            <a:pPr defTabSz="932384">
              <a:spcAft>
                <a:spcPts val="600"/>
              </a:spcAft>
            </a:pPr>
            <a:r>
              <a:rPr lang="en-US" sz="2040" dirty="0"/>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sp>
        <p:nvSpPr>
          <p:cNvPr id="84" name="Rectangle 83"/>
          <p:cNvSpPr/>
          <p:nvPr/>
        </p:nvSpPr>
        <p:spPr bwMode="auto">
          <a:xfrm>
            <a:off x="6841898" y="6198345"/>
            <a:ext cx="5201841" cy="57568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2165" tIns="149175" rIns="186468" bIns="149175" numCol="1" spcCol="0" rtlCol="0" fromWordArt="0" anchor="ctr" anchorCtr="0" forceAA="0" compatLnSpc="1">
            <a:prstTxWarp prst="textNoShape">
              <a:avLst/>
            </a:prstTxWarp>
            <a:noAutofit/>
          </a:bodyPr>
          <a:lstStyle/>
          <a:p>
            <a:pPr defTabSz="932563">
              <a:spcAft>
                <a:spcPts val="612"/>
              </a:spcAft>
            </a:pPr>
            <a:r>
              <a:rPr lang="en-US" sz="2040">
                <a:solidFill>
                  <a:schemeClr val="tx1"/>
                </a:solidFill>
                <a:ea typeface="Segoe UI" pitchFamily="34" charset="0"/>
                <a:cs typeface="Segoe UI" pitchFamily="34" charset="0"/>
              </a:rPr>
              <a:t>embed, extend, integrate</a:t>
            </a:r>
            <a:endParaRPr lang="en-US" sz="2040" dirty="0">
              <a:solidFill>
                <a:schemeClr val="tx1"/>
              </a:solidFill>
              <a:ea typeface="Segoe UI" pitchFamily="34" charset="0"/>
              <a:cs typeface="Segoe UI" pitchFamily="34" charset="0"/>
            </a:endParaRPr>
          </a:p>
        </p:txBody>
      </p:sp>
      <p:sp>
        <p:nvSpPr>
          <p:cNvPr id="88" name="Rectangle 87"/>
          <p:cNvSpPr/>
          <p:nvPr/>
        </p:nvSpPr>
        <p:spPr>
          <a:xfrm>
            <a:off x="8785263" y="5853769"/>
            <a:ext cx="2043240" cy="288137"/>
          </a:xfrm>
          <a:prstGeom prst="rect">
            <a:avLst/>
          </a:prstGeom>
        </p:spPr>
        <p:txBody>
          <a:bodyPr wrap="square" lIns="0" tIns="0" rIns="0" bIns="0">
            <a:spAutoFit/>
          </a:bodyPr>
          <a:lstStyle/>
          <a:p>
            <a:pPr defTabSz="932384">
              <a:spcAft>
                <a:spcPts val="600"/>
              </a:spcAft>
            </a:pPr>
            <a:r>
              <a:rPr lang="en-US" sz="1836" dirty="0"/>
              <a:t>Power BI Platform</a:t>
            </a:r>
          </a:p>
        </p:txBody>
      </p:sp>
      <p:sp>
        <p:nvSpPr>
          <p:cNvPr id="111" name="Rectangle 19"/>
          <p:cNvSpPr/>
          <p:nvPr/>
        </p:nvSpPr>
        <p:spPr bwMode="auto">
          <a:xfrm>
            <a:off x="467182" y="5541261"/>
            <a:ext cx="6233808" cy="1232773"/>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2448" dirty="0" err="1">
              <a:solidFill>
                <a:schemeClr val="tx1"/>
              </a:solidFill>
              <a:latin typeface="Segoe UI Semilight"/>
              <a:ea typeface="Segoe UI" pitchFamily="34" charset="0"/>
              <a:cs typeface="Segoe UI" pitchFamily="34" charset="0"/>
            </a:endParaRPr>
          </a:p>
        </p:txBody>
      </p:sp>
      <p:sp>
        <p:nvSpPr>
          <p:cNvPr id="114" name="TextBox 113"/>
          <p:cNvSpPr txBox="1"/>
          <p:nvPr/>
        </p:nvSpPr>
        <p:spPr>
          <a:xfrm>
            <a:off x="6841897" y="6225713"/>
            <a:ext cx="1579220" cy="497911"/>
          </a:xfrm>
          <a:prstGeom prst="rect">
            <a:avLst/>
          </a:prstGeom>
          <a:noFill/>
        </p:spPr>
        <p:txBody>
          <a:bodyPr wrap="square" lIns="190207" tIns="152166" rIns="190207" bIns="152166" rtlCol="0" anchor="ctr">
            <a:noAutofit/>
          </a:bodyPr>
          <a:lstStyle/>
          <a:p>
            <a:pPr algn="ctr" defTabSz="950973">
              <a:spcAft>
                <a:spcPts val="612"/>
              </a:spcAft>
            </a:pPr>
            <a:r>
              <a:rPr lang="en-US" sz="4080" b="1" dirty="0">
                <a:latin typeface="Segoe UI Semilight"/>
              </a:rPr>
              <a:t>&lt;/&gt;</a:t>
            </a:r>
            <a:endParaRPr lang="en-US" sz="1224" dirty="0">
              <a:latin typeface="Segoe UI Semilight"/>
              <a:ea typeface="Segoe UI" pitchFamily="34" charset="0"/>
              <a:cs typeface="Segoe UI" pitchFamily="34" charset="0"/>
            </a:endParaRPr>
          </a:p>
        </p:txBody>
      </p:sp>
      <p:sp>
        <p:nvSpPr>
          <p:cNvPr id="119" name="Oval 950"/>
          <p:cNvSpPr>
            <a:spLocks noChangeAspect="1"/>
          </p:cNvSpPr>
          <p:nvPr/>
        </p:nvSpPr>
        <p:spPr>
          <a:xfrm>
            <a:off x="1281266" y="6242656"/>
            <a:ext cx="485335" cy="485332"/>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0" name="Oval 957"/>
          <p:cNvSpPr>
            <a:spLocks noChangeAspect="1"/>
          </p:cNvSpPr>
          <p:nvPr/>
        </p:nvSpPr>
        <p:spPr>
          <a:xfrm>
            <a:off x="2621795"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2" name="Oval 70"/>
          <p:cNvSpPr>
            <a:spLocks noChangeAspect="1"/>
          </p:cNvSpPr>
          <p:nvPr/>
        </p:nvSpPr>
        <p:spPr>
          <a:xfrm>
            <a:off x="530285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31" name="Oval 47"/>
          <p:cNvSpPr>
            <a:spLocks noChangeAspect="1"/>
          </p:cNvSpPr>
          <p:nvPr/>
        </p:nvSpPr>
        <p:spPr>
          <a:xfrm>
            <a:off x="396232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52" name="Freeform 155"/>
          <p:cNvSpPr>
            <a:spLocks noChangeAspect="1" noEditPoints="1"/>
          </p:cNvSpPr>
          <p:nvPr/>
        </p:nvSpPr>
        <p:spPr bwMode="black">
          <a:xfrm>
            <a:off x="1416082" y="6423493"/>
            <a:ext cx="215704" cy="17490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sp>
        <p:nvSpPr>
          <p:cNvPr id="153" name="Donut 3"/>
          <p:cNvSpPr>
            <a:spLocks noChangeAspect="1"/>
          </p:cNvSpPr>
          <p:nvPr/>
        </p:nvSpPr>
        <p:spPr bwMode="auto">
          <a:xfrm>
            <a:off x="2783877" y="6426213"/>
            <a:ext cx="161779" cy="148140"/>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428" dirty="0" err="1">
              <a:solidFill>
                <a:schemeClr val="tx1"/>
              </a:solidFill>
              <a:latin typeface="Segoe UI Semilight"/>
            </a:endParaRPr>
          </a:p>
        </p:txBody>
      </p:sp>
      <p:sp>
        <p:nvSpPr>
          <p:cNvPr id="154" name="Freeform 157"/>
          <p:cNvSpPr>
            <a:spLocks noChangeAspect="1"/>
          </p:cNvSpPr>
          <p:nvPr/>
        </p:nvSpPr>
        <p:spPr bwMode="black">
          <a:xfrm>
            <a:off x="4129945" y="6415945"/>
            <a:ext cx="161779" cy="15840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spcBef>
                <a:spcPct val="0"/>
              </a:spcBef>
              <a:spcAft>
                <a:spcPct val="0"/>
              </a:spcAft>
            </a:pPr>
            <a:endParaRPr lang="en-US" sz="1836" dirty="0">
              <a:solidFill>
                <a:schemeClr val="tx1"/>
              </a:solidFill>
              <a:latin typeface="Segoe UI Semilight"/>
              <a:ea typeface="Segoe UI" pitchFamily="34" charset="0"/>
              <a:cs typeface="Segoe UI" pitchFamily="34" charset="0"/>
            </a:endParaRPr>
          </a:p>
        </p:txBody>
      </p:sp>
      <p:sp>
        <p:nvSpPr>
          <p:cNvPr id="155" name="Freeform 158"/>
          <p:cNvSpPr>
            <a:spLocks noChangeAspect="1"/>
          </p:cNvSpPr>
          <p:nvPr/>
        </p:nvSpPr>
        <p:spPr bwMode="black">
          <a:xfrm>
            <a:off x="5473142" y="6415945"/>
            <a:ext cx="161779" cy="16758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pic>
        <p:nvPicPr>
          <p:cNvPr id="156" name="Picture 155"/>
          <p:cNvPicPr>
            <a:picLocks noChangeAspect="1"/>
          </p:cNvPicPr>
          <p:nvPr/>
        </p:nvPicPr>
        <p:blipFill rotWithShape="1">
          <a:blip r:embed="rId3">
            <a:biLevel thresh="25000"/>
          </a:blip>
          <a:srcRect l="6503" t="21287" r="74698" b="20220"/>
          <a:stretch/>
        </p:blipFill>
        <p:spPr>
          <a:xfrm>
            <a:off x="567925" y="6281652"/>
            <a:ext cx="420891" cy="427081"/>
          </a:xfrm>
          <a:prstGeom prst="rect">
            <a:avLst/>
          </a:prstGeom>
        </p:spPr>
      </p:pic>
      <p:sp>
        <p:nvSpPr>
          <p:cNvPr id="9" name="Rectangle 8"/>
          <p:cNvSpPr/>
          <p:nvPr/>
        </p:nvSpPr>
        <p:spPr>
          <a:xfrm>
            <a:off x="1695806" y="6353936"/>
            <a:ext cx="726491"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Prepare</a:t>
            </a:r>
          </a:p>
        </p:txBody>
      </p:sp>
      <p:sp>
        <p:nvSpPr>
          <p:cNvPr id="157" name="Rectangle 156"/>
          <p:cNvSpPr/>
          <p:nvPr/>
        </p:nvSpPr>
        <p:spPr>
          <a:xfrm>
            <a:off x="3058392" y="6353936"/>
            <a:ext cx="707788"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Explore</a:t>
            </a:r>
          </a:p>
        </p:txBody>
      </p:sp>
      <p:sp>
        <p:nvSpPr>
          <p:cNvPr id="158" name="Rectangle 157"/>
          <p:cNvSpPr/>
          <p:nvPr/>
        </p:nvSpPr>
        <p:spPr>
          <a:xfrm>
            <a:off x="4411876" y="6353936"/>
            <a:ext cx="665934"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Report</a:t>
            </a:r>
          </a:p>
        </p:txBody>
      </p:sp>
      <p:sp>
        <p:nvSpPr>
          <p:cNvPr id="159" name="Rectangle 158"/>
          <p:cNvSpPr/>
          <p:nvPr/>
        </p:nvSpPr>
        <p:spPr>
          <a:xfrm>
            <a:off x="5760049" y="6353936"/>
            <a:ext cx="581899"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Share</a:t>
            </a:r>
          </a:p>
        </p:txBody>
      </p:sp>
      <p:sp>
        <p:nvSpPr>
          <p:cNvPr id="160" name="Isosceles Triangle 48"/>
          <p:cNvSpPr/>
          <p:nvPr/>
        </p:nvSpPr>
        <p:spPr bwMode="auto">
          <a:xfrm rot="16200000" flipV="1">
            <a:off x="235831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1" name="Isosceles Triangle 48"/>
          <p:cNvSpPr/>
          <p:nvPr/>
        </p:nvSpPr>
        <p:spPr bwMode="auto">
          <a:xfrm rot="16200000" flipV="1">
            <a:off x="371065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2" name="Isosceles Triangle 48"/>
          <p:cNvSpPr/>
          <p:nvPr/>
        </p:nvSpPr>
        <p:spPr bwMode="auto">
          <a:xfrm rot="16200000" flipV="1">
            <a:off x="5028411"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4" name="Rectangle 163"/>
          <p:cNvSpPr/>
          <p:nvPr/>
        </p:nvSpPr>
        <p:spPr>
          <a:xfrm>
            <a:off x="1615552" y="5853769"/>
            <a:ext cx="2336649" cy="288137"/>
          </a:xfrm>
          <a:prstGeom prst="rect">
            <a:avLst/>
          </a:prstGeom>
        </p:spPr>
        <p:txBody>
          <a:bodyPr wrap="square" lIns="0" tIns="0" rIns="0" bIns="0">
            <a:spAutoFit/>
          </a:bodyPr>
          <a:lstStyle/>
          <a:p>
            <a:pPr defTabSz="932384">
              <a:spcAft>
                <a:spcPts val="600"/>
              </a:spcAft>
            </a:pPr>
            <a:r>
              <a:rPr lang="en-US" sz="1836" dirty="0"/>
              <a:t>Power BI Desktop</a:t>
            </a:r>
          </a:p>
        </p:txBody>
      </p:sp>
      <p:sp>
        <p:nvSpPr>
          <p:cNvPr id="165"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Rectangle 83"/>
          <p:cNvSpPr/>
          <p:nvPr/>
        </p:nvSpPr>
        <p:spPr>
          <a:xfrm>
            <a:off x="552940" y="2546971"/>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7" name="Oval 7"/>
          <p:cNvSpPr/>
          <p:nvPr/>
        </p:nvSpPr>
        <p:spPr bwMode="auto">
          <a:xfrm>
            <a:off x="552940" y="3912406"/>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12" name="Group 11"/>
          <p:cNvGrpSpPr/>
          <p:nvPr/>
        </p:nvGrpSpPr>
        <p:grpSpPr>
          <a:xfrm>
            <a:off x="566385" y="4496530"/>
            <a:ext cx="343234" cy="390687"/>
            <a:chOff x="492989" y="4333990"/>
            <a:chExt cx="398011" cy="453038"/>
          </a:xfrm>
        </p:grpSpPr>
        <p:sp>
          <p:nvSpPr>
            <p:cNvPr id="169"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0"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1"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2"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3"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74" name="Rounded Rectangle 4"/>
          <p:cNvSpPr/>
          <p:nvPr/>
        </p:nvSpPr>
        <p:spPr>
          <a:xfrm>
            <a:off x="566386" y="5090949"/>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75" name="Freeform 741"/>
          <p:cNvSpPr/>
          <p:nvPr/>
        </p:nvSpPr>
        <p:spPr>
          <a:xfrm>
            <a:off x="498710" y="3307617"/>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176" name="Freeform 122"/>
          <p:cNvSpPr>
            <a:spLocks/>
          </p:cNvSpPr>
          <p:nvPr/>
        </p:nvSpPr>
        <p:spPr bwMode="black">
          <a:xfrm>
            <a:off x="4502632" y="5366541"/>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226"/>
          <p:cNvSpPr>
            <a:spLocks noChangeAspect="1"/>
          </p:cNvSpPr>
          <p:nvPr/>
        </p:nvSpPr>
        <p:spPr bwMode="black">
          <a:xfrm>
            <a:off x="4569418" y="1616520"/>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8" name="Group 177"/>
          <p:cNvGrpSpPr/>
          <p:nvPr/>
        </p:nvGrpSpPr>
        <p:grpSpPr>
          <a:xfrm>
            <a:off x="4462012" y="3851719"/>
            <a:ext cx="354112" cy="403069"/>
            <a:chOff x="2981668" y="2145564"/>
            <a:chExt cx="3235820" cy="3683194"/>
          </a:xfrm>
          <a:solidFill>
            <a:schemeClr val="accent1"/>
          </a:solidFill>
        </p:grpSpPr>
        <p:sp>
          <p:nvSpPr>
            <p:cNvPr id="179"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0"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1"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2"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3"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84" name="Rectangle 117"/>
          <p:cNvSpPr/>
          <p:nvPr/>
        </p:nvSpPr>
        <p:spPr>
          <a:xfrm>
            <a:off x="4476648" y="454658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85" name="Group 184"/>
          <p:cNvGrpSpPr/>
          <p:nvPr/>
        </p:nvGrpSpPr>
        <p:grpSpPr>
          <a:xfrm flipH="1">
            <a:off x="4525592" y="3120300"/>
            <a:ext cx="369473" cy="325528"/>
            <a:chOff x="2557137" y="1730735"/>
            <a:chExt cx="4029727" cy="3550433"/>
          </a:xfrm>
          <a:solidFill>
            <a:schemeClr val="accent1"/>
          </a:solidFill>
        </p:grpSpPr>
        <p:sp>
          <p:nvSpPr>
            <p:cNvPr id="186" name="Oval 185"/>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7"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8"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9"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90" name="Group 189"/>
            <p:cNvGrpSpPr/>
            <p:nvPr/>
          </p:nvGrpSpPr>
          <p:grpSpPr>
            <a:xfrm rot="814425">
              <a:off x="2557137" y="1805203"/>
              <a:ext cx="2520818" cy="548299"/>
              <a:chOff x="12512" y="1623914"/>
              <a:chExt cx="7575560" cy="1647746"/>
            </a:xfrm>
            <a:grpFill/>
          </p:grpSpPr>
          <p:sp>
            <p:nvSpPr>
              <p:cNvPr id="191"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2"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3"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4"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5"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196" name="Freeform 48"/>
          <p:cNvSpPr/>
          <p:nvPr/>
        </p:nvSpPr>
        <p:spPr bwMode="auto">
          <a:xfrm flipH="1">
            <a:off x="4426685" y="2374963"/>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197"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98" name="Group 197"/>
          <p:cNvGrpSpPr/>
          <p:nvPr/>
        </p:nvGrpSpPr>
        <p:grpSpPr>
          <a:xfrm>
            <a:off x="6855172" y="1535356"/>
            <a:ext cx="377699" cy="438353"/>
            <a:chOff x="5543158" y="2787379"/>
            <a:chExt cx="1105684" cy="1283242"/>
          </a:xfrm>
        </p:grpSpPr>
        <p:sp>
          <p:nvSpPr>
            <p:cNvPr id="199"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0"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2"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4"/>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6"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5"/>
            <a:srcRect l="4769" r="2958"/>
            <a:stretch/>
          </p:blipFill>
          <p:spPr>
            <a:xfrm>
              <a:off x="10331789" y="2135023"/>
              <a:ext cx="618765" cy="1196479"/>
            </a:xfrm>
            <a:prstGeom prst="rect">
              <a:avLst/>
            </a:prstGeom>
            <a:effectLst>
              <a:innerShdw blurRad="38100">
                <a:prstClr val="black"/>
              </a:innerShdw>
            </a:effectLst>
          </p:spPr>
        </p:pic>
      </p:grpSp>
      <p:pic>
        <p:nvPicPr>
          <p:cNvPr id="117" name="Picture 116"/>
          <p:cNvPicPr>
            <a:picLocks noChangeAspect="1"/>
          </p:cNvPicPr>
          <p:nvPr/>
        </p:nvPicPr>
        <p:blipFill rotWithShape="1">
          <a:blip r:embed="rId4"/>
          <a:srcRect l="7008" t="12797" r="2827" b="4843"/>
          <a:stretch/>
        </p:blipFill>
        <p:spPr>
          <a:xfrm>
            <a:off x="10236901" y="4489671"/>
            <a:ext cx="1874600" cy="1100453"/>
          </a:xfrm>
          <a:prstGeom prst="rect">
            <a:avLst/>
          </a:prstGeom>
          <a:effectLst>
            <a:innerShdw blurRad="38100">
              <a:prstClr val="black"/>
            </a:innerShdw>
          </a:effectLst>
        </p:spPr>
      </p:pic>
      <p:sp>
        <p:nvSpPr>
          <p:cNvPr id="118" name="Freeform: Shape 117"/>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21" name="Freeform: Shape 120"/>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436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090544" y="1564682"/>
            <a:ext cx="863645" cy="843641"/>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Power BI Premium</a:t>
            </a:r>
            <a:br>
              <a:rPr lang="en-US" dirty="0"/>
            </a:br>
            <a:endParaRPr lang="en-US" dirty="0"/>
          </a:p>
        </p:txBody>
      </p:sp>
      <p:sp>
        <p:nvSpPr>
          <p:cNvPr id="6" name="Rectangle 5"/>
          <p:cNvSpPr/>
          <p:nvPr/>
        </p:nvSpPr>
        <p:spPr>
          <a:xfrm>
            <a:off x="883" y="3217305"/>
            <a:ext cx="3417180" cy="1111219"/>
          </a:xfrm>
          <a:prstGeom prst="rect">
            <a:avLst/>
          </a:prstGeom>
        </p:spPr>
        <p:txBody>
          <a:bodyPr wrap="square">
            <a:spAutoFit/>
          </a:bodyPr>
          <a:lstStyle/>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Dedicated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r</a:t>
            </a:r>
            <a:r>
              <a:rPr lang="en-US" sz="2400" dirty="0" err="1">
                <a:gradFill>
                  <a:gsLst>
                    <a:gs pos="5439">
                      <a:srgbClr val="353535"/>
                    </a:gs>
                    <a:gs pos="100000">
                      <a:srgbClr val="353535"/>
                    </a:gs>
                  </a:gsLst>
                  <a:lin ang="5400000" scaled="0"/>
                </a:gradFill>
                <a:latin typeface="Segoe UI Semilight"/>
                <a:cs typeface="Segoe UI" panose="020B0502040204020203" pitchFamily="34" charset="0"/>
              </a:rPr>
              <a:t>esources</a:t>
            </a:r>
            <a:r>
              <a:rPr lang="en-US" sz="2400" dirty="0">
                <a:gradFill>
                  <a:gsLst>
                    <a:gs pos="5439">
                      <a:srgbClr val="353535"/>
                    </a:gs>
                    <a:gs pos="100000">
                      <a:srgbClr val="353535"/>
                    </a:gs>
                  </a:gsLst>
                  <a:lin ang="5400000" scaled="0"/>
                </a:gradFill>
                <a:latin typeface="Segoe UI Semilight"/>
                <a:cs typeface="Segoe UI" panose="020B0502040204020203" pitchFamily="34" charset="0"/>
              </a:rPr>
              <a:t>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7" name="Rectangle 6"/>
          <p:cNvSpPr/>
          <p:nvPr/>
        </p:nvSpPr>
        <p:spPr>
          <a:xfrm>
            <a:off x="8720247" y="2873000"/>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sp>
        <p:nvSpPr>
          <p:cNvPr id="57" name="Oval 56"/>
          <p:cNvSpPr/>
          <p:nvPr/>
        </p:nvSpPr>
        <p:spPr bwMode="auto">
          <a:xfrm>
            <a:off x="3657019"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8" name="Rectangle 57"/>
          <p:cNvSpPr/>
          <p:nvPr/>
        </p:nvSpPr>
        <p:spPr>
          <a:xfrm>
            <a:off x="4623348" y="4527907"/>
            <a:ext cx="2525028" cy="376684"/>
          </a:xfrm>
          <a:prstGeom prst="rect">
            <a:avLst/>
          </a:prstGeom>
        </p:spPr>
        <p:txBody>
          <a:bodyPr wrap="none" lIns="0" tIns="0" rIns="0" bIns="0">
            <a:spAutoFit/>
          </a:bodyPr>
          <a:lstStyle/>
          <a:p>
            <a:pPr algn="ctr" defTabSz="932563">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 Premium</a:t>
            </a:r>
          </a:p>
        </p:txBody>
      </p:sp>
      <p:grpSp>
        <p:nvGrpSpPr>
          <p:cNvPr id="59" name="Group 58"/>
          <p:cNvGrpSpPr/>
          <p:nvPr/>
        </p:nvGrpSpPr>
        <p:grpSpPr>
          <a:xfrm>
            <a:off x="5452521" y="2898974"/>
            <a:ext cx="866683" cy="1280215"/>
            <a:chOff x="8801100" y="3312597"/>
            <a:chExt cx="1000125" cy="1477328"/>
          </a:xfrm>
          <a:solidFill>
            <a:schemeClr val="bg1"/>
          </a:solidFill>
        </p:grpSpPr>
        <p:grpSp>
          <p:nvGrpSpPr>
            <p:cNvPr id="60" name="Group 59"/>
            <p:cNvGrpSpPr/>
            <p:nvPr/>
          </p:nvGrpSpPr>
          <p:grpSpPr>
            <a:xfrm>
              <a:off x="8801100" y="3312597"/>
              <a:ext cx="1000125" cy="1477328"/>
              <a:chOff x="8801100" y="3312597"/>
              <a:chExt cx="1000125" cy="1477328"/>
            </a:xfrm>
            <a:grpFill/>
          </p:grpSpPr>
          <p:sp>
            <p:nvSpPr>
              <p:cNvPr id="65" name="Rectangle 64"/>
              <p:cNvSpPr/>
              <p:nvPr/>
            </p:nvSpPr>
            <p:spPr bwMode="auto">
              <a:xfrm>
                <a:off x="8801100" y="3312597"/>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6" name="Rectangle 65"/>
              <p:cNvSpPr/>
              <p:nvPr/>
            </p:nvSpPr>
            <p:spPr bwMode="auto">
              <a:xfrm>
                <a:off x="8801100" y="3681929"/>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7" name="Rectangle 66"/>
              <p:cNvSpPr/>
              <p:nvPr/>
            </p:nvSpPr>
            <p:spPr bwMode="auto">
              <a:xfrm>
                <a:off x="8801100" y="4051261"/>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8" name="Rectangle 67"/>
              <p:cNvSpPr/>
              <p:nvPr/>
            </p:nvSpPr>
            <p:spPr bwMode="auto">
              <a:xfrm>
                <a:off x="8801100" y="4420593"/>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61" name="Oval 60"/>
            <p:cNvSpPr/>
            <p:nvPr/>
          </p:nvSpPr>
          <p:spPr bwMode="auto">
            <a:xfrm>
              <a:off x="9632156" y="3524250"/>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2" name="Oval 61"/>
            <p:cNvSpPr/>
            <p:nvPr/>
          </p:nvSpPr>
          <p:spPr bwMode="auto">
            <a:xfrm>
              <a:off x="9632156" y="3892758"/>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3" name="Oval 62"/>
            <p:cNvSpPr/>
            <p:nvPr/>
          </p:nvSpPr>
          <p:spPr bwMode="auto">
            <a:xfrm>
              <a:off x="9632156" y="4261266"/>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4" name="Oval 63"/>
            <p:cNvSpPr/>
            <p:nvPr/>
          </p:nvSpPr>
          <p:spPr bwMode="auto">
            <a:xfrm>
              <a:off x="9632156" y="4629774"/>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129" name="Rectangle 128"/>
          <p:cNvSpPr/>
          <p:nvPr/>
        </p:nvSpPr>
        <p:spPr>
          <a:xfrm>
            <a:off x="7769626" y="1793224"/>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sp>
        <p:nvSpPr>
          <p:cNvPr id="130" name="Rectangle 129"/>
          <p:cNvSpPr/>
          <p:nvPr/>
        </p:nvSpPr>
        <p:spPr>
          <a:xfrm>
            <a:off x="8720247" y="4360122"/>
            <a:ext cx="3420188"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Extending on-premises capabilities</a:t>
            </a:r>
          </a:p>
        </p:txBody>
      </p:sp>
      <p:sp>
        <p:nvSpPr>
          <p:cNvPr id="131" name="Rectangle 130"/>
          <p:cNvSpPr/>
          <p:nvPr/>
        </p:nvSpPr>
        <p:spPr>
          <a:xfrm>
            <a:off x="7880425" y="5579552"/>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Embedded </a:t>
            </a:r>
          </a:p>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analytics</a:t>
            </a:r>
          </a:p>
        </p:txBody>
      </p:sp>
      <p:grpSp>
        <p:nvGrpSpPr>
          <p:cNvPr id="55" name="Group 54"/>
          <p:cNvGrpSpPr/>
          <p:nvPr/>
        </p:nvGrpSpPr>
        <p:grpSpPr>
          <a:xfrm>
            <a:off x="7645887" y="4205631"/>
            <a:ext cx="978270" cy="978270"/>
            <a:chOff x="630607" y="3925556"/>
            <a:chExt cx="978408" cy="978408"/>
          </a:xfrm>
        </p:grpSpPr>
        <p:sp>
          <p:nvSpPr>
            <p:cNvPr id="56" name="Oval 5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72" name="Group 71"/>
            <p:cNvGrpSpPr/>
            <p:nvPr/>
          </p:nvGrpSpPr>
          <p:grpSpPr>
            <a:xfrm>
              <a:off x="867021" y="4170326"/>
              <a:ext cx="505581" cy="488869"/>
              <a:chOff x="1071984" y="3981142"/>
              <a:chExt cx="234107" cy="226369"/>
            </a:xfrm>
          </p:grpSpPr>
          <p:sp>
            <p:nvSpPr>
              <p:cNvPr id="74"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7"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8"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9"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0"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1"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4" name="Group 13"/>
          <p:cNvGrpSpPr/>
          <p:nvPr/>
        </p:nvGrpSpPr>
        <p:grpSpPr>
          <a:xfrm>
            <a:off x="6668127" y="1700688"/>
            <a:ext cx="978270" cy="978270"/>
            <a:chOff x="6668190" y="1700433"/>
            <a:chExt cx="978408" cy="978408"/>
          </a:xfrm>
        </p:grpSpPr>
        <p:sp>
          <p:nvSpPr>
            <p:cNvPr id="132" name="Oval 131"/>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03" name="Group 4"/>
            <p:cNvGrpSpPr>
              <a:grpSpLocks noChangeAspect="1"/>
            </p:cNvGrpSpPr>
            <p:nvPr/>
          </p:nvGrpSpPr>
          <p:grpSpPr bwMode="auto">
            <a:xfrm>
              <a:off x="6891717" y="1952419"/>
              <a:ext cx="558453" cy="523551"/>
              <a:chOff x="3829" y="2123"/>
              <a:chExt cx="176" cy="165"/>
            </a:xfrm>
          </p:grpSpPr>
          <p:sp>
            <p:nvSpPr>
              <p:cNvPr id="10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9"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5" name="Group 4"/>
          <p:cNvGrpSpPr/>
          <p:nvPr/>
        </p:nvGrpSpPr>
        <p:grpSpPr>
          <a:xfrm>
            <a:off x="7625571" y="2775384"/>
            <a:ext cx="978270" cy="978270"/>
            <a:chOff x="7625770" y="2775282"/>
            <a:chExt cx="978408" cy="978408"/>
          </a:xfrm>
        </p:grpSpPr>
        <p:sp>
          <p:nvSpPr>
            <p:cNvPr id="73" name="Oval 7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16" name="Group 4"/>
            <p:cNvGrpSpPr>
              <a:grpSpLocks noChangeAspect="1"/>
            </p:cNvGrpSpPr>
            <p:nvPr/>
          </p:nvGrpSpPr>
          <p:grpSpPr bwMode="auto">
            <a:xfrm flipH="1">
              <a:off x="7801434" y="3052314"/>
              <a:ext cx="611543" cy="317739"/>
              <a:chOff x="31" y="-57"/>
              <a:chExt cx="741" cy="385"/>
            </a:xfrm>
            <a:solidFill>
              <a:schemeClr val="tx1"/>
            </a:solidFill>
          </p:grpSpPr>
          <p:sp>
            <p:nvSpPr>
              <p:cNvPr id="117"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bg1">
                    <a:lumMod val="95000"/>
                  </a:schemeClr>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18"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 name="Group 14"/>
          <p:cNvGrpSpPr/>
          <p:nvPr/>
        </p:nvGrpSpPr>
        <p:grpSpPr>
          <a:xfrm>
            <a:off x="6772862" y="5384485"/>
            <a:ext cx="978270" cy="978270"/>
            <a:chOff x="6772941" y="5384752"/>
            <a:chExt cx="978408" cy="978408"/>
          </a:xfrm>
        </p:grpSpPr>
        <p:sp>
          <p:nvSpPr>
            <p:cNvPr id="133" name="Oval 132"/>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27" name="Group 126"/>
            <p:cNvGrpSpPr/>
            <p:nvPr/>
          </p:nvGrpSpPr>
          <p:grpSpPr>
            <a:xfrm>
              <a:off x="6987157" y="5607126"/>
              <a:ext cx="558452" cy="558452"/>
              <a:chOff x="-2003354" y="264340"/>
              <a:chExt cx="1579357" cy="1579357"/>
            </a:xfrm>
          </p:grpSpPr>
          <p:grpSp>
            <p:nvGrpSpPr>
              <p:cNvPr id="128" name="Group 4"/>
              <p:cNvGrpSpPr>
                <a:grpSpLocks noChangeAspect="1"/>
              </p:cNvGrpSpPr>
              <p:nvPr/>
            </p:nvGrpSpPr>
            <p:grpSpPr bwMode="auto">
              <a:xfrm>
                <a:off x="-1771124" y="636698"/>
                <a:ext cx="1114896" cy="834640"/>
                <a:chOff x="3372" y="1795"/>
                <a:chExt cx="1090" cy="816"/>
              </a:xfrm>
              <a:solidFill>
                <a:schemeClr val="tx1"/>
              </a:solidFill>
            </p:grpSpPr>
            <p:sp>
              <p:nvSpPr>
                <p:cNvPr id="135"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6"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7"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8"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9"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34" name="Rectangle 133"/>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54320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499"/>
                                          </p:stCondLst>
                                        </p:cTn>
                                        <p:tgtEl>
                                          <p:spTgt spid="55"/>
                                        </p:tgtEl>
                                        <p:attrNameLst>
                                          <p:attrName>style.visibility</p:attrName>
                                        </p:attrNameLst>
                                      </p:cBhvr>
                                      <p:to>
                                        <p:strVal val="visible"/>
                                      </p:to>
                                    </p:set>
                                  </p:childTnLst>
                                </p:cTn>
                              </p:par>
                              <p:par>
                                <p:cTn id="16" presetID="6" presetClass="emph" presetSubtype="0" decel="100000" autoRev="1" fill="hold" nodeType="withEffect">
                                  <p:stCondLst>
                                    <p:cond delay="0"/>
                                  </p:stCondLst>
                                  <p:childTnLst>
                                    <p:animScale>
                                      <p:cBhvr>
                                        <p:cTn id="17" dur="500" fill="hold"/>
                                        <p:tgtEl>
                                          <p:spTgt spid="55"/>
                                        </p:tgtEl>
                                      </p:cBhvr>
                                      <p:by x="0" y="0"/>
                                    </p:animScale>
                                  </p:childTnLst>
                                </p:cTn>
                              </p:par>
                              <p:par>
                                <p:cTn id="18" presetID="1" presetClass="entr" presetSubtype="0" fill="hold" nodeType="withEffect">
                                  <p:stCondLst>
                                    <p:cond delay="0"/>
                                  </p:stCondLst>
                                  <p:childTnLst>
                                    <p:set>
                                      <p:cBhvr>
                                        <p:cTn id="19" dur="1" fill="hold">
                                          <p:stCondLst>
                                            <p:cond delay="499"/>
                                          </p:stCondLst>
                                        </p:cTn>
                                        <p:tgtEl>
                                          <p:spTgt spid="14"/>
                                        </p:tgtEl>
                                        <p:attrNameLst>
                                          <p:attrName>style.visibility</p:attrName>
                                        </p:attrNameLst>
                                      </p:cBhvr>
                                      <p:to>
                                        <p:strVal val="visible"/>
                                      </p:to>
                                    </p:set>
                                  </p:childTnLst>
                                </p:cTn>
                              </p:par>
                              <p:par>
                                <p:cTn id="20" presetID="6" presetClass="emph" presetSubtype="0" decel="100000" autoRev="1" fill="hold" nodeType="withEffect">
                                  <p:stCondLst>
                                    <p:cond delay="0"/>
                                  </p:stCondLst>
                                  <p:childTnLst>
                                    <p:animScale>
                                      <p:cBhvr>
                                        <p:cTn id="21" dur="500" fill="hold"/>
                                        <p:tgtEl>
                                          <p:spTgt spid="14"/>
                                        </p:tgtEl>
                                      </p:cBhvr>
                                      <p:by x="0" y="0"/>
                                    </p:animScale>
                                  </p:childTnLst>
                                </p:cTn>
                              </p:par>
                              <p:par>
                                <p:cTn id="22" presetID="1" presetClass="entr" presetSubtype="0" fill="hold" nodeType="withEffect">
                                  <p:stCondLst>
                                    <p:cond delay="0"/>
                                  </p:stCondLst>
                                  <p:childTnLst>
                                    <p:set>
                                      <p:cBhvr>
                                        <p:cTn id="23" dur="1" fill="hold">
                                          <p:stCondLst>
                                            <p:cond delay="499"/>
                                          </p:stCondLst>
                                        </p:cTn>
                                        <p:tgtEl>
                                          <p:spTgt spid="5"/>
                                        </p:tgtEl>
                                        <p:attrNameLst>
                                          <p:attrName>style.visibility</p:attrName>
                                        </p:attrNameLst>
                                      </p:cBhvr>
                                      <p:to>
                                        <p:strVal val="visible"/>
                                      </p:to>
                                    </p:set>
                                  </p:childTnLst>
                                </p:cTn>
                              </p:par>
                              <p:par>
                                <p:cTn id="24" presetID="6" presetClass="emph" presetSubtype="0" decel="100000" autoRev="1" fill="hold" nodeType="withEffect">
                                  <p:stCondLst>
                                    <p:cond delay="0"/>
                                  </p:stCondLst>
                                  <p:childTnLst>
                                    <p:animScale>
                                      <p:cBhvr>
                                        <p:cTn id="25" dur="500" fill="hold"/>
                                        <p:tgtEl>
                                          <p:spTgt spid="5"/>
                                        </p:tgtEl>
                                      </p:cBhvr>
                                      <p:by x="0" y="0"/>
                                    </p:animScale>
                                  </p:childTnLst>
                                </p:cTn>
                              </p:par>
                              <p:par>
                                <p:cTn id="26" presetID="1" presetClass="entr" presetSubtype="0" fill="hold" nodeType="with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par>
                                <p:cTn id="28" presetID="6" presetClass="emph" presetSubtype="0" decel="100000" autoRev="1" fill="hold" nodeType="withEffect">
                                  <p:stCondLst>
                                    <p:cond delay="0"/>
                                  </p:stCondLst>
                                  <p:childTnLst>
                                    <p:animScale>
                                      <p:cBhvr>
                                        <p:cTn id="29" dur="500" fill="hold"/>
                                        <p:tgtEl>
                                          <p:spTgt spid="15"/>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63" presetClass="path" presetSubtype="0" decel="100000" fill="hold" grpId="1" nodeType="withEffect">
                                  <p:stCondLst>
                                    <p:cond delay="500"/>
                                  </p:stCondLst>
                                  <p:childTnLst>
                                    <p:animMotion origin="layout" path="M 3.74011E-6 1.26192E-6 L 0.05501 1.26192E-6 " pathEditMode="relative" rAng="0" ptsTypes="AA">
                                      <p:cBhvr>
                                        <p:cTn id="34" dur="750" spd="-100000" fill="hold"/>
                                        <p:tgtEl>
                                          <p:spTgt spid="129"/>
                                        </p:tgtEl>
                                        <p:attrNameLst>
                                          <p:attrName>ppt_x</p:attrName>
                                          <p:attrName>ppt_y</p:attrName>
                                        </p:attrNameLst>
                                      </p:cBhvr>
                                      <p:rCtr x="2744" y="0"/>
                                    </p:animMotion>
                                  </p:childTnLst>
                                </p:cTn>
                              </p:par>
                              <p:par>
                                <p:cTn id="35" presetID="10" presetClass="entr" presetSubtype="0" fill="hold" grpId="0" nodeType="with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500"/>
                                  </p:stCondLst>
                                  <p:childTnLst>
                                    <p:animMotion origin="layout" path="M 2.16237E-6 -6.99047E-7 L 0.05501 -6.99047E-7 " pathEditMode="relative" rAng="0" ptsTypes="AA">
                                      <p:cBhvr>
                                        <p:cTn id="39" dur="750" spd="-100000" fill="hold"/>
                                        <p:tgtEl>
                                          <p:spTgt spid="7"/>
                                        </p:tgtEl>
                                        <p:attrNameLst>
                                          <p:attrName>ppt_x</p:attrName>
                                          <p:attrName>ppt_y</p:attrName>
                                        </p:attrNameLst>
                                      </p:cBhvr>
                                      <p:rCtr x="2744" y="0"/>
                                    </p:animMotion>
                                  </p:childTnLst>
                                </p:cTn>
                              </p:par>
                              <p:par>
                                <p:cTn id="40" presetID="10" presetClass="entr" presetSubtype="0" fill="hold" grpId="0" nodeType="withEffect">
                                  <p:stCondLst>
                                    <p:cond delay="50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par>
                                <p:cTn id="43" presetID="63" presetClass="path" presetSubtype="0" decel="100000" fill="hold" grpId="1" nodeType="withEffect">
                                  <p:stCondLst>
                                    <p:cond delay="500"/>
                                  </p:stCondLst>
                                  <p:childTnLst>
                                    <p:animMotion origin="layout" path="M -2.02961E-6 4.75261E-6 L 0.05502 4.75261E-6 " pathEditMode="relative" rAng="0" ptsTypes="AA">
                                      <p:cBhvr>
                                        <p:cTn id="44" dur="750" spd="-100000" fill="hold"/>
                                        <p:tgtEl>
                                          <p:spTgt spid="130"/>
                                        </p:tgtEl>
                                        <p:attrNameLst>
                                          <p:attrName>ppt_x</p:attrName>
                                          <p:attrName>ppt_y</p:attrName>
                                        </p:attrNameLst>
                                      </p:cBhvr>
                                      <p:rCtr x="2744" y="0"/>
                                    </p:animMotion>
                                  </p:childTnLst>
                                </p:cTn>
                              </p:par>
                              <p:par>
                                <p:cTn id="45" presetID="10" presetClass="entr" presetSubtype="0" fill="hold" grpId="0" nodeType="withEffect">
                                  <p:stCondLst>
                                    <p:cond delay="50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63" presetClass="path" presetSubtype="0" decel="100000" fill="hold" grpId="1" nodeType="withEffect">
                                  <p:stCondLst>
                                    <p:cond delay="500"/>
                                  </p:stCondLst>
                                  <p:childTnLst>
                                    <p:animMotion origin="layout" path="M -1.66965E-6 -3.00953E-6 L 0.05502 -3.00953E-6 " pathEditMode="relative" rAng="0" ptsTypes="AA">
                                      <p:cBhvr>
                                        <p:cTn id="49" dur="750" spd="-100000" fill="hold"/>
                                        <p:tgtEl>
                                          <p:spTgt spid="131"/>
                                        </p:tgtEl>
                                        <p:attrNameLst>
                                          <p:attrName>ppt_x</p:attrName>
                                          <p:attrName>ppt_y</p:attrName>
                                        </p:attrNameLst>
                                      </p:cBhvr>
                                      <p:rCtr x="2744" y="0"/>
                                    </p:animMotion>
                                  </p:childTnLst>
                                </p:cTn>
                              </p:par>
                              <p:par>
                                <p:cTn id="50" presetID="10" presetClass="entr" presetSubtype="0" fill="hold" grpId="0" nodeType="withEffect">
                                  <p:stCondLst>
                                    <p:cond delay="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35" presetClass="path" presetSubtype="0" decel="100000" fill="hold" grpId="1" nodeType="withEffect">
                                  <p:stCondLst>
                                    <p:cond delay="500"/>
                                  </p:stCondLst>
                                  <p:childTnLst>
                                    <p:animMotion origin="layout" path="M -1.27649E-8 -2.85974E-6 L -0.05514 -2.85974E-6 " pathEditMode="relative" rAng="0" ptsTypes="AA">
                                      <p:cBhvr>
                                        <p:cTn id="54" dur="750" spd="-100000" fill="hold"/>
                                        <p:tgtEl>
                                          <p:spTgt spid="6"/>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57" grpId="0" animBg="1"/>
      <p:bldP spid="58" grpId="0"/>
      <p:bldP spid="129" grpId="0"/>
      <p:bldP spid="129" grpId="1"/>
      <p:bldP spid="130" grpId="0"/>
      <p:bldP spid="130" grpId="1"/>
      <p:bldP spid="131" grpId="0"/>
      <p:bldP spid="13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alphaModFix/>
            <a:extLst>
              <a:ext uri="{28A0092B-C50C-407E-A947-70E740481C1C}">
                <a14:useLocalDpi xmlns:a14="http://schemas.microsoft.com/office/drawing/2010/main" val="0"/>
              </a:ext>
            </a:extLst>
          </a:blip>
          <a:srcRect l="4658" t="4773" b="13835"/>
          <a:stretch/>
        </p:blipFill>
        <p:spPr>
          <a:xfrm>
            <a:off x="882" y="-1"/>
            <a:ext cx="12420791" cy="6994525"/>
          </a:xfrm>
          <a:prstGeom prst="rect">
            <a:avLst/>
          </a:prstGeom>
        </p:spPr>
      </p:pic>
      <p:pic>
        <p:nvPicPr>
          <p:cNvPr id="4" name="Picture 3"/>
          <p:cNvPicPr>
            <a:picLocks noChangeAspect="1"/>
          </p:cNvPicPr>
          <p:nvPr/>
        </p:nvPicPr>
        <p:blipFill>
          <a:blip r:embed="rId4"/>
          <a:stretch>
            <a:fillRect/>
          </a:stretch>
        </p:blipFill>
        <p:spPr>
          <a:xfrm>
            <a:off x="6293086" y="824548"/>
            <a:ext cx="2473989" cy="3419546"/>
          </a:xfrm>
          <a:prstGeom prst="rect">
            <a:avLst/>
          </a:prstGeom>
        </p:spPr>
      </p:pic>
      <p:pic>
        <p:nvPicPr>
          <p:cNvPr id="26" name="Picture 25"/>
          <p:cNvPicPr>
            <a:picLocks noChangeAspect="1"/>
          </p:cNvPicPr>
          <p:nvPr/>
        </p:nvPicPr>
        <p:blipFill>
          <a:blip r:embed="rId5"/>
          <a:stretch>
            <a:fillRect/>
          </a:stretch>
        </p:blipFill>
        <p:spPr>
          <a:xfrm>
            <a:off x="940416" y="771310"/>
            <a:ext cx="2266744" cy="2214933"/>
          </a:xfrm>
          <a:prstGeom prst="rect">
            <a:avLst/>
          </a:prstGeom>
        </p:spPr>
      </p:pic>
      <p:pic>
        <p:nvPicPr>
          <p:cNvPr id="27" name="Picture 26"/>
          <p:cNvPicPr>
            <a:picLocks noChangeAspect="1"/>
          </p:cNvPicPr>
          <p:nvPr/>
        </p:nvPicPr>
        <p:blipFill>
          <a:blip r:embed="rId6"/>
          <a:stretch>
            <a:fillRect/>
          </a:stretch>
        </p:blipFill>
        <p:spPr>
          <a:xfrm>
            <a:off x="935884" y="3423470"/>
            <a:ext cx="2240839" cy="3069819"/>
          </a:xfrm>
          <a:prstGeom prst="rect">
            <a:avLst/>
          </a:prstGeom>
        </p:spPr>
      </p:pic>
      <p:pic>
        <p:nvPicPr>
          <p:cNvPr id="30" name="Picture 29"/>
          <p:cNvPicPr>
            <a:picLocks noChangeAspect="1"/>
          </p:cNvPicPr>
          <p:nvPr/>
        </p:nvPicPr>
        <p:blipFill>
          <a:blip r:embed="rId7"/>
          <a:stretch>
            <a:fillRect/>
          </a:stretch>
        </p:blipFill>
        <p:spPr>
          <a:xfrm>
            <a:off x="9275157" y="2020640"/>
            <a:ext cx="2512848" cy="3613838"/>
          </a:xfrm>
          <a:prstGeom prst="rect">
            <a:avLst/>
          </a:prstGeom>
        </p:spPr>
      </p:pic>
      <p:sp>
        <p:nvSpPr>
          <p:cNvPr id="7" name="Slide Number Placeholder 4"/>
          <p:cNvSpPr>
            <a:spLocks noGrp="1"/>
          </p:cNvSpPr>
          <p:nvPr>
            <p:ph type="sldNum" sz="quarter" idx="12"/>
          </p:nvPr>
        </p:nvSpPr>
        <p:spPr/>
        <p:txBody>
          <a:bodyPr/>
          <a:lstStyle/>
          <a:p>
            <a:r>
              <a:rPr lang="en-US" dirty="0"/>
              <a:t>4</a:t>
            </a:r>
          </a:p>
        </p:txBody>
      </p:sp>
      <p:sp>
        <p:nvSpPr>
          <p:cNvPr id="10" name="Rectangle 9"/>
          <p:cNvSpPr/>
          <p:nvPr/>
        </p:nvSpPr>
        <p:spPr>
          <a:xfrm>
            <a:off x="6390535" y="976105"/>
            <a:ext cx="2354471"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Do you, </a:t>
            </a:r>
            <a:br>
              <a:rPr lang="en-US" sz="2244" dirty="0">
                <a:solidFill>
                  <a:schemeClr val="bg1"/>
                </a:solidFill>
                <a:latin typeface="Segoe UI Light" charset="0"/>
                <a:ea typeface="Segoe UI Light" charset="0"/>
                <a:cs typeface="Segoe UI Light" charset="0"/>
              </a:rPr>
            </a:br>
            <a:r>
              <a:rPr lang="en-US" sz="2244" dirty="0">
                <a:solidFill>
                  <a:schemeClr val="bg1"/>
                </a:solidFill>
                <a:latin typeface="Segoe UI Light" charset="0"/>
                <a:ea typeface="Segoe UI Light" charset="0"/>
                <a:cs typeface="Segoe UI Light" charset="0"/>
              </a:rPr>
              <a:t>your staff, teachers and other educational influencers have all the analytical tools they need to get those results?</a:t>
            </a:r>
          </a:p>
        </p:txBody>
      </p:sp>
      <p:sp>
        <p:nvSpPr>
          <p:cNvPr id="12" name="Rectangle 11"/>
          <p:cNvSpPr/>
          <p:nvPr/>
        </p:nvSpPr>
        <p:spPr>
          <a:xfrm>
            <a:off x="9378360" y="2200096"/>
            <a:ext cx="2293017" cy="2911979"/>
          </a:xfrm>
          <a:prstGeom prst="rect">
            <a:avLst/>
          </a:prstGeom>
        </p:spPr>
        <p:txBody>
          <a:bodyPr wrap="square">
            <a:spAutoFit/>
          </a:bodyPr>
          <a:lstStyle/>
          <a:p>
            <a:pPr lvl="0"/>
            <a:r>
              <a:rPr lang="en-US" sz="2244" dirty="0">
                <a:solidFill>
                  <a:srgbClr val="0078D7"/>
                </a:solidFill>
                <a:latin typeface="Segoe UI Light" charset="0"/>
                <a:ea typeface="Segoe UI Light" charset="0"/>
                <a:cs typeface="Segoe UI Light" charset="0"/>
              </a:rPr>
              <a:t>Do you have the meaningful and actionable data to make smart decisions that elevate your institution’s performance?</a:t>
            </a:r>
          </a:p>
        </p:txBody>
      </p:sp>
      <p:sp>
        <p:nvSpPr>
          <p:cNvPr id="15" name="Rectangle 14"/>
          <p:cNvSpPr/>
          <p:nvPr/>
        </p:nvSpPr>
        <p:spPr>
          <a:xfrm>
            <a:off x="1076850" y="3589212"/>
            <a:ext cx="1994734" cy="2559753"/>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your enrollment efforts identifying the best student for your institution?</a:t>
            </a:r>
          </a:p>
        </p:txBody>
      </p:sp>
      <p:pic>
        <p:nvPicPr>
          <p:cNvPr id="16" name="Picture 15"/>
          <p:cNvPicPr>
            <a:picLocks noChangeAspect="1"/>
          </p:cNvPicPr>
          <p:nvPr/>
        </p:nvPicPr>
        <p:blipFill>
          <a:blip r:embed="rId8"/>
          <a:stretch>
            <a:fillRect/>
          </a:stretch>
        </p:blipFill>
        <p:spPr>
          <a:xfrm>
            <a:off x="3711702" y="310867"/>
            <a:ext cx="2240839" cy="3419546"/>
          </a:xfrm>
          <a:prstGeom prst="rect">
            <a:avLst/>
          </a:prstGeom>
        </p:spPr>
      </p:pic>
      <p:sp>
        <p:nvSpPr>
          <p:cNvPr id="18" name="Rectangle 17"/>
          <p:cNvSpPr/>
          <p:nvPr/>
        </p:nvSpPr>
        <p:spPr>
          <a:xfrm>
            <a:off x="3802936" y="465926"/>
            <a:ext cx="2092470"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 seizing on all the opportunities to help create the best results for current student and alumni success?</a:t>
            </a:r>
          </a:p>
        </p:txBody>
      </p:sp>
      <p:sp>
        <p:nvSpPr>
          <p:cNvPr id="21" name="Subtitle 2"/>
          <p:cNvSpPr txBox="1">
            <a:spLocks/>
          </p:cNvSpPr>
          <p:nvPr/>
        </p:nvSpPr>
        <p:spPr>
          <a:xfrm>
            <a:off x="1007375" y="969408"/>
            <a:ext cx="2185494" cy="1553256"/>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448" dirty="0">
                <a:solidFill>
                  <a:srgbClr val="0078D7"/>
                </a:solidFill>
                <a:latin typeface="Segoe Light" charset="0"/>
                <a:ea typeface="Segoe Light" charset="0"/>
                <a:cs typeface="Segoe Light" charset="0"/>
              </a:rPr>
              <a:t>Are you taking advantage of the latest technology?</a:t>
            </a:r>
          </a:p>
        </p:txBody>
      </p:sp>
    </p:spTree>
    <p:extLst>
      <p:ext uri="{BB962C8B-B14F-4D97-AF65-F5344CB8AC3E}">
        <p14:creationId xmlns:p14="http://schemas.microsoft.com/office/powerpoint/2010/main" val="110885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456" y="2308725"/>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Extend read access to a broader set of people without requiring per user license</a:t>
            </a:r>
          </a:p>
        </p:txBody>
      </p:sp>
      <p:sp>
        <p:nvSpPr>
          <p:cNvPr id="3" name="Title 2"/>
          <p:cNvSpPr>
            <a:spLocks noGrp="1"/>
          </p:cNvSpPr>
          <p:nvPr>
            <p:ph type="title"/>
          </p:nvPr>
        </p:nvSpPr>
        <p:spPr>
          <a:xfrm>
            <a:off x="275482" y="320398"/>
            <a:ext cx="11887878" cy="917444"/>
          </a:xfrm>
        </p:spPr>
        <p:txBody>
          <a:bodyPr/>
          <a:lstStyle/>
          <a:p>
            <a:r>
              <a:rPr lang="en-US" dirty="0"/>
              <a:t>Flexibility to license by capacity</a:t>
            </a:r>
          </a:p>
        </p:txBody>
      </p:sp>
      <p:sp>
        <p:nvSpPr>
          <p:cNvPr id="176" name="Rectangle 175"/>
          <p:cNvSpPr/>
          <p:nvPr/>
        </p:nvSpPr>
        <p:spPr>
          <a:xfrm>
            <a:off x="3475456" y="3716960"/>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Tailor performance to the unique needs of your organization, department, or team</a:t>
            </a:r>
          </a:p>
        </p:txBody>
      </p:sp>
      <p:sp>
        <p:nvSpPr>
          <p:cNvPr id="177" name="Rectangle 176"/>
          <p:cNvSpPr/>
          <p:nvPr/>
        </p:nvSpPr>
        <p:spPr>
          <a:xfrm>
            <a:off x="3475456" y="5125196"/>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Scale as your requirements change. </a:t>
            </a:r>
          </a:p>
        </p:txBody>
      </p:sp>
      <p:sp>
        <p:nvSpPr>
          <p:cNvPr id="223" name="Oval 22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5" name="Group 234"/>
          <p:cNvGrpSpPr/>
          <p:nvPr/>
        </p:nvGrpSpPr>
        <p:grpSpPr>
          <a:xfrm>
            <a:off x="1761625" y="4205631"/>
            <a:ext cx="978270" cy="978270"/>
            <a:chOff x="630607" y="3925556"/>
            <a:chExt cx="978408" cy="978408"/>
          </a:xfrm>
        </p:grpSpPr>
        <p:sp>
          <p:nvSpPr>
            <p:cNvPr id="236" name="Oval 23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7" name="Group 236"/>
            <p:cNvGrpSpPr/>
            <p:nvPr/>
          </p:nvGrpSpPr>
          <p:grpSpPr>
            <a:xfrm>
              <a:off x="867021" y="4170326"/>
              <a:ext cx="505581" cy="488869"/>
              <a:chOff x="1071984" y="3981142"/>
              <a:chExt cx="234107" cy="226369"/>
            </a:xfrm>
          </p:grpSpPr>
          <p:sp>
            <p:nvSpPr>
              <p:cNvPr id="238"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0"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1"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78" name="Group 277"/>
          <p:cNvGrpSpPr/>
          <p:nvPr/>
        </p:nvGrpSpPr>
        <p:grpSpPr>
          <a:xfrm>
            <a:off x="783864" y="1700688"/>
            <a:ext cx="978270" cy="978270"/>
            <a:chOff x="6668190" y="1700433"/>
            <a:chExt cx="978408" cy="978408"/>
          </a:xfrm>
        </p:grpSpPr>
        <p:sp>
          <p:nvSpPr>
            <p:cNvPr id="279" name="Oval 27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80" name="Group 4"/>
            <p:cNvGrpSpPr>
              <a:grpSpLocks noChangeAspect="1"/>
            </p:cNvGrpSpPr>
            <p:nvPr/>
          </p:nvGrpSpPr>
          <p:grpSpPr bwMode="auto">
            <a:xfrm>
              <a:off x="6891717" y="1952419"/>
              <a:ext cx="558453" cy="523551"/>
              <a:chOff x="3829" y="2123"/>
              <a:chExt cx="176" cy="165"/>
            </a:xfrm>
          </p:grpSpPr>
          <p:sp>
            <p:nvSpPr>
              <p:cNvPr id="28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90" name="Group 289"/>
          <p:cNvGrpSpPr/>
          <p:nvPr/>
        </p:nvGrpSpPr>
        <p:grpSpPr>
          <a:xfrm>
            <a:off x="1741308" y="2775384"/>
            <a:ext cx="978270" cy="978270"/>
            <a:chOff x="7625770" y="2775282"/>
            <a:chExt cx="978408" cy="978408"/>
          </a:xfrm>
        </p:grpSpPr>
        <p:sp>
          <p:nvSpPr>
            <p:cNvPr id="291" name="Oval 29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2" name="Group 4"/>
            <p:cNvGrpSpPr>
              <a:grpSpLocks noChangeAspect="1"/>
            </p:cNvGrpSpPr>
            <p:nvPr/>
          </p:nvGrpSpPr>
          <p:grpSpPr bwMode="auto">
            <a:xfrm flipH="1">
              <a:off x="7801434" y="3052314"/>
              <a:ext cx="611543" cy="317739"/>
              <a:chOff x="31" y="-57"/>
              <a:chExt cx="741" cy="385"/>
            </a:xfrm>
            <a:solidFill>
              <a:schemeClr val="tx1"/>
            </a:solidFill>
          </p:grpSpPr>
          <p:sp>
            <p:nvSpPr>
              <p:cNvPr id="29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95" name="Group 294"/>
          <p:cNvGrpSpPr/>
          <p:nvPr/>
        </p:nvGrpSpPr>
        <p:grpSpPr>
          <a:xfrm>
            <a:off x="888600" y="5384485"/>
            <a:ext cx="978270" cy="978270"/>
            <a:chOff x="6772941" y="5384752"/>
            <a:chExt cx="978408" cy="978408"/>
          </a:xfrm>
        </p:grpSpPr>
        <p:sp>
          <p:nvSpPr>
            <p:cNvPr id="296" name="Oval 29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7" name="Group 296"/>
            <p:cNvGrpSpPr/>
            <p:nvPr/>
          </p:nvGrpSpPr>
          <p:grpSpPr>
            <a:xfrm>
              <a:off x="6987157" y="5607126"/>
              <a:ext cx="558452" cy="558452"/>
              <a:chOff x="-2003354" y="264340"/>
              <a:chExt cx="1579357" cy="1579357"/>
            </a:xfrm>
          </p:grpSpPr>
          <p:grpSp>
            <p:nvGrpSpPr>
              <p:cNvPr id="298" name="Group 4"/>
              <p:cNvGrpSpPr>
                <a:grpSpLocks noChangeAspect="1"/>
              </p:cNvGrpSpPr>
              <p:nvPr/>
            </p:nvGrpSpPr>
            <p:grpSpPr bwMode="auto">
              <a:xfrm>
                <a:off x="-1771124" y="636698"/>
                <a:ext cx="1114896" cy="834640"/>
                <a:chOff x="3372" y="1795"/>
                <a:chExt cx="1090" cy="816"/>
              </a:xfrm>
              <a:solidFill>
                <a:schemeClr val="tx1"/>
              </a:solidFill>
            </p:grpSpPr>
            <p:sp>
              <p:nvSpPr>
                <p:cNvPr id="30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99" name="Rectangle 29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05" name="Group 304"/>
          <p:cNvGrpSpPr/>
          <p:nvPr/>
        </p:nvGrpSpPr>
        <p:grpSpPr>
          <a:xfrm>
            <a:off x="1761625" y="4205631"/>
            <a:ext cx="978270" cy="978270"/>
            <a:chOff x="630607" y="3925556"/>
            <a:chExt cx="978408" cy="978408"/>
          </a:xfrm>
          <a:solidFill>
            <a:srgbClr val="353535"/>
          </a:solidFill>
        </p:grpSpPr>
        <p:sp>
          <p:nvSpPr>
            <p:cNvPr id="306" name="Oval 30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07" name="Group 306"/>
            <p:cNvGrpSpPr/>
            <p:nvPr/>
          </p:nvGrpSpPr>
          <p:grpSpPr>
            <a:xfrm>
              <a:off x="867021" y="4170326"/>
              <a:ext cx="505581" cy="488869"/>
              <a:chOff x="1071984" y="3981142"/>
              <a:chExt cx="234107" cy="226369"/>
            </a:xfrm>
            <a:grpFill/>
          </p:grpSpPr>
          <p:sp>
            <p:nvSpPr>
              <p:cNvPr id="30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36" name="Group 335"/>
          <p:cNvGrpSpPr/>
          <p:nvPr/>
        </p:nvGrpSpPr>
        <p:grpSpPr>
          <a:xfrm>
            <a:off x="1741308" y="2775384"/>
            <a:ext cx="978270" cy="978270"/>
            <a:chOff x="7625770" y="2775282"/>
            <a:chExt cx="978408" cy="978408"/>
          </a:xfrm>
          <a:solidFill>
            <a:srgbClr val="353535"/>
          </a:solidFill>
        </p:grpSpPr>
        <p:sp>
          <p:nvSpPr>
            <p:cNvPr id="337" name="Oval 336"/>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38" name="Group 4"/>
            <p:cNvGrpSpPr>
              <a:grpSpLocks noChangeAspect="1"/>
            </p:cNvGrpSpPr>
            <p:nvPr/>
          </p:nvGrpSpPr>
          <p:grpSpPr bwMode="auto">
            <a:xfrm flipH="1">
              <a:off x="7801434" y="3052314"/>
              <a:ext cx="611543" cy="317739"/>
              <a:chOff x="31" y="-57"/>
              <a:chExt cx="741" cy="385"/>
            </a:xfrm>
            <a:grpFill/>
          </p:grpSpPr>
          <p:sp>
            <p:nvSpPr>
              <p:cNvPr id="339"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340"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341" name="Group 340"/>
          <p:cNvGrpSpPr/>
          <p:nvPr/>
        </p:nvGrpSpPr>
        <p:grpSpPr>
          <a:xfrm>
            <a:off x="888600" y="5384485"/>
            <a:ext cx="978270" cy="978270"/>
            <a:chOff x="6772941" y="5384752"/>
            <a:chExt cx="978408" cy="978408"/>
          </a:xfrm>
          <a:solidFill>
            <a:srgbClr val="353535"/>
          </a:solidFill>
        </p:grpSpPr>
        <p:sp>
          <p:nvSpPr>
            <p:cNvPr id="342" name="Oval 34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43" name="Group 342"/>
            <p:cNvGrpSpPr/>
            <p:nvPr/>
          </p:nvGrpSpPr>
          <p:grpSpPr>
            <a:xfrm>
              <a:off x="6987157" y="5607126"/>
              <a:ext cx="558452" cy="558452"/>
              <a:chOff x="-2003354" y="264340"/>
              <a:chExt cx="1579357" cy="1579357"/>
            </a:xfrm>
            <a:grpFill/>
          </p:grpSpPr>
          <p:grpSp>
            <p:nvGrpSpPr>
              <p:cNvPr id="344" name="Group 4"/>
              <p:cNvGrpSpPr>
                <a:grpSpLocks noChangeAspect="1"/>
              </p:cNvGrpSpPr>
              <p:nvPr/>
            </p:nvGrpSpPr>
            <p:grpSpPr bwMode="auto">
              <a:xfrm>
                <a:off x="-1771124" y="636698"/>
                <a:ext cx="1114896" cy="834640"/>
                <a:chOff x="3372" y="1795"/>
                <a:chExt cx="1090" cy="816"/>
              </a:xfrm>
              <a:grpFill/>
            </p:grpSpPr>
            <p:sp>
              <p:nvSpPr>
                <p:cNvPr id="34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4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5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45" name="Rectangle 34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21676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500"/>
                                  </p:stCondLst>
                                  <p:childTnLst>
                                    <p:animMotion origin="layout" path="M -4.86086E-6 7.85293E-7 L 0.05502 7.85293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50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500"/>
                                  </p:stCondLst>
                                  <p:childTnLst>
                                    <p:animMotion origin="layout" path="M -4.86086E-6 4.39855E-6 L 0.05502 4.39855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50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500"/>
                                  </p:stCondLst>
                                  <p:childTnLst>
                                    <p:animMotion origin="layout" path="M -4.86086E-6 -4.09896E-6 L 0.05502 -4.09896E-6 " pathEditMode="relative" rAng="0" ptsTypes="AA">
                                      <p:cBhvr>
                                        <p:cTn id="19" dur="750" spd="-100000" fill="hold"/>
                                        <p:tgtEl>
                                          <p:spTgt spid="177"/>
                                        </p:tgtEl>
                                        <p:attrNameLst>
                                          <p:attrName>ppt_x</p:attrName>
                                          <p:attrName>ppt_y</p:attrName>
                                        </p:attrNameLst>
                                      </p:cBhvr>
                                      <p:rCtr x="2744" y="0"/>
                                    </p:animMotion>
                                  </p:childTnLst>
                                </p:cTn>
                              </p:par>
                              <p:par>
                                <p:cTn id="20" presetID="10" presetClass="entr" presetSubtype="0" fill="hold" nodeType="with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nodeType="withEffect">
                                  <p:stCondLst>
                                    <p:cond delay="0"/>
                                  </p:stCondLst>
                                  <p:childTnLst>
                                    <p:set>
                                      <p:cBhvr>
                                        <p:cTn id="24" dur="1" fill="hold">
                                          <p:stCondLst>
                                            <p:cond delay="0"/>
                                          </p:stCondLst>
                                        </p:cTn>
                                        <p:tgtEl>
                                          <p:spTgt spid="336"/>
                                        </p:tgtEl>
                                        <p:attrNameLst>
                                          <p:attrName>style.visibility</p:attrName>
                                        </p:attrNameLst>
                                      </p:cBhvr>
                                      <p:to>
                                        <p:strVal val="visible"/>
                                      </p:to>
                                    </p:set>
                                    <p:animEffect transition="in" filter="fade">
                                      <p:cBhvr>
                                        <p:cTn id="25" dur="500"/>
                                        <p:tgtEl>
                                          <p:spTgt spid="336"/>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6" name="Straight Arrow Connector 55"/>
          <p:cNvCxnSpPr>
            <a:cxnSpLocks/>
          </p:cNvCxnSpPr>
          <p:nvPr/>
        </p:nvCxnSpPr>
        <p:spPr>
          <a:xfrm>
            <a:off x="4153177" y="2143201"/>
            <a:ext cx="2898411"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a:off x="4915241" y="3746553"/>
            <a:ext cx="38252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a:off x="3776962" y="5349904"/>
            <a:ext cx="18635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Flexible content distribution</a:t>
            </a:r>
            <a:br>
              <a:rPr lang="en-US" dirty="0"/>
            </a:br>
            <a:endParaRPr lang="en-US" dirty="0"/>
          </a:p>
        </p:txBody>
      </p:sp>
      <p:sp>
        <p:nvSpPr>
          <p:cNvPr id="3" name="Oval 2"/>
          <p:cNvSpPr/>
          <p:nvPr/>
        </p:nvSpPr>
        <p:spPr bwMode="auto">
          <a:xfrm>
            <a:off x="4298774" y="1798258"/>
            <a:ext cx="3838928" cy="3838928"/>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a:xfrm>
            <a:off x="4897096" y="3955527"/>
            <a:ext cx="2642284" cy="470856"/>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Premium</a:t>
            </a:r>
            <a:r>
              <a:rPr lang="en-US" sz="2400" b="1" dirty="0">
                <a:gradFill>
                  <a:gsLst>
                    <a:gs pos="5439">
                      <a:srgbClr val="000000"/>
                    </a:gs>
                    <a:gs pos="10000">
                      <a:srgbClr val="000000"/>
                    </a:gs>
                  </a:gsLst>
                  <a:lin ang="5400000" scaled="0"/>
                </a:gradFill>
                <a:latin typeface="Segoe UI" panose="020B0502040204020203" pitchFamily="34" charset="0"/>
                <a:cs typeface="Segoe UI" panose="020B0502040204020203" pitchFamily="34" charset="0"/>
              </a:rPr>
              <a:t> </a:t>
            </a: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capacity</a:t>
            </a:r>
          </a:p>
        </p:txBody>
      </p:sp>
      <p:grpSp>
        <p:nvGrpSpPr>
          <p:cNvPr id="27" name="Group 26"/>
          <p:cNvGrpSpPr/>
          <p:nvPr/>
        </p:nvGrpSpPr>
        <p:grpSpPr>
          <a:xfrm>
            <a:off x="5718246" y="2372613"/>
            <a:ext cx="999984" cy="1477119"/>
            <a:chOff x="8801100" y="3312597"/>
            <a:chExt cx="1000125" cy="1477328"/>
          </a:xfrm>
        </p:grpSpPr>
        <p:grpSp>
          <p:nvGrpSpPr>
            <p:cNvPr id="22" name="Group 21"/>
            <p:cNvGrpSpPr/>
            <p:nvPr/>
          </p:nvGrpSpPr>
          <p:grpSpPr>
            <a:xfrm>
              <a:off x="8801100" y="3312597"/>
              <a:ext cx="1000125" cy="1477328"/>
              <a:chOff x="8801100" y="3312597"/>
              <a:chExt cx="1000125" cy="1477328"/>
            </a:xfrm>
          </p:grpSpPr>
          <p:sp>
            <p:nvSpPr>
              <p:cNvPr id="18" name="Rectangle 17"/>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9" name="Rectangle 18"/>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0" name="Rectangle 19"/>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1" name="Rectangle 20"/>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3" name="Oval 22"/>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4" name="Oval 23"/>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5" name="Oval 24"/>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6" name="Oval 25"/>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8" name="Oval 27"/>
          <p:cNvSpPr/>
          <p:nvPr/>
        </p:nvSpPr>
        <p:spPr bwMode="auto">
          <a:xfrm>
            <a:off x="3691408"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9" name="Oval 28"/>
          <p:cNvSpPr/>
          <p:nvPr/>
        </p:nvSpPr>
        <p:spPr bwMode="auto">
          <a:xfrm>
            <a:off x="7589643"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0" name="Oval 29"/>
          <p:cNvSpPr/>
          <p:nvPr/>
        </p:nvSpPr>
        <p:spPr bwMode="auto">
          <a:xfrm>
            <a:off x="5640525" y="515786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3" name="Freeform 755"/>
          <p:cNvSpPr>
            <a:spLocks noEditPoints="1"/>
          </p:cNvSpPr>
          <p:nvPr/>
        </p:nvSpPr>
        <p:spPr bwMode="auto">
          <a:xfrm>
            <a:off x="3995036" y="2683644"/>
            <a:ext cx="548172" cy="469565"/>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15" name="Group 4"/>
          <p:cNvGrpSpPr>
            <a:grpSpLocks noChangeAspect="1"/>
          </p:cNvGrpSpPr>
          <p:nvPr/>
        </p:nvGrpSpPr>
        <p:grpSpPr bwMode="auto">
          <a:xfrm flipH="1">
            <a:off x="7867978" y="2670694"/>
            <a:ext cx="611456" cy="317694"/>
            <a:chOff x="4" y="-10"/>
            <a:chExt cx="741" cy="385"/>
          </a:xfrm>
          <a:solidFill>
            <a:srgbClr val="606060"/>
          </a:solidFill>
        </p:grpSpPr>
        <p:sp>
          <p:nvSpPr>
            <p:cNvPr id="16"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7"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9" name="Group 8"/>
          <p:cNvGrpSpPr/>
          <p:nvPr/>
        </p:nvGrpSpPr>
        <p:grpSpPr>
          <a:xfrm>
            <a:off x="5944153" y="5500794"/>
            <a:ext cx="548170" cy="469565"/>
            <a:chOff x="7157357" y="4132263"/>
            <a:chExt cx="420687" cy="360363"/>
          </a:xfrm>
          <a:solidFill>
            <a:srgbClr val="606060"/>
          </a:solidFill>
        </p:grpSpPr>
        <p:sp>
          <p:nvSpPr>
            <p:cNvPr id="10"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1"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nvGrpSpPr>
          <p:cNvPr id="55" name="Group 54"/>
          <p:cNvGrpSpPr/>
          <p:nvPr/>
        </p:nvGrpSpPr>
        <p:grpSpPr>
          <a:xfrm>
            <a:off x="3691406" y="1796415"/>
            <a:ext cx="5053660" cy="4515031"/>
            <a:chOff x="3843450" y="1950416"/>
            <a:chExt cx="5054376" cy="4515672"/>
          </a:xfrm>
        </p:grpSpPr>
        <p:sp>
          <p:nvSpPr>
            <p:cNvPr id="33" name="Oval 32"/>
            <p:cNvSpPr/>
            <p:nvPr/>
          </p:nvSpPr>
          <p:spPr bwMode="auto">
            <a:xfrm>
              <a:off x="4450901" y="1950416"/>
              <a:ext cx="3839473" cy="3839473"/>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4" name="Rectangle 33"/>
            <p:cNvSpPr/>
            <p:nvPr/>
          </p:nvSpPr>
          <p:spPr>
            <a:xfrm>
              <a:off x="5013767" y="4107992"/>
              <a:ext cx="2713754" cy="470922"/>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Power BI Premium</a:t>
              </a:r>
            </a:p>
          </p:txBody>
        </p:sp>
        <p:grpSp>
          <p:nvGrpSpPr>
            <p:cNvPr id="35" name="Group 34"/>
            <p:cNvGrpSpPr/>
            <p:nvPr/>
          </p:nvGrpSpPr>
          <p:grpSpPr>
            <a:xfrm>
              <a:off x="5870575" y="2524854"/>
              <a:ext cx="1000125" cy="1477328"/>
              <a:chOff x="8801100" y="3312597"/>
              <a:chExt cx="1000125" cy="1477328"/>
            </a:xfrm>
          </p:grpSpPr>
          <p:grpSp>
            <p:nvGrpSpPr>
              <p:cNvPr id="36" name="Group 35"/>
              <p:cNvGrpSpPr/>
              <p:nvPr/>
            </p:nvGrpSpPr>
            <p:grpSpPr>
              <a:xfrm>
                <a:off x="8801100" y="3312597"/>
                <a:ext cx="1000125" cy="1477328"/>
                <a:chOff x="8801100" y="3312597"/>
                <a:chExt cx="1000125" cy="1477328"/>
              </a:xfrm>
            </p:grpSpPr>
            <p:sp>
              <p:nvSpPr>
                <p:cNvPr id="41" name="Rectangle 40"/>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3" name="Rectangle 42"/>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4" name="Rectangle 43"/>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37" name="Oval 36"/>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8" name="Oval 37"/>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9" name="Oval 38"/>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0" name="Oval 39"/>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45" name="Oval 44"/>
            <p:cNvSpPr/>
            <p:nvPr/>
          </p:nvSpPr>
          <p:spPr bwMode="auto">
            <a:xfrm>
              <a:off x="3843450"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6" name="Oval 45"/>
            <p:cNvSpPr/>
            <p:nvPr/>
          </p:nvSpPr>
          <p:spPr bwMode="auto">
            <a:xfrm>
              <a:off x="7742238"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7" name="Oval 46"/>
            <p:cNvSpPr/>
            <p:nvPr/>
          </p:nvSpPr>
          <p:spPr bwMode="auto">
            <a:xfrm>
              <a:off x="5792843" y="5310500"/>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8" name="Freeform 755"/>
            <p:cNvSpPr>
              <a:spLocks noEditPoints="1"/>
            </p:cNvSpPr>
            <p:nvPr/>
          </p:nvSpPr>
          <p:spPr bwMode="auto">
            <a:xfrm>
              <a:off x="4147120" y="2835929"/>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49" name="Group 4"/>
            <p:cNvGrpSpPr>
              <a:grpSpLocks noChangeAspect="1"/>
            </p:cNvGrpSpPr>
            <p:nvPr/>
          </p:nvGrpSpPr>
          <p:grpSpPr bwMode="auto">
            <a:xfrm flipH="1">
              <a:off x="8020611" y="2822976"/>
              <a:ext cx="611543" cy="317739"/>
              <a:chOff x="4" y="-10"/>
              <a:chExt cx="741" cy="385"/>
            </a:xfrm>
            <a:solidFill>
              <a:srgbClr val="606060"/>
            </a:solidFill>
          </p:grpSpPr>
          <p:sp>
            <p:nvSpPr>
              <p:cNvPr id="50"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51"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52" name="Group 51"/>
            <p:cNvGrpSpPr/>
            <p:nvPr/>
          </p:nvGrpSpPr>
          <p:grpSpPr>
            <a:xfrm>
              <a:off x="6096514" y="5653478"/>
              <a:ext cx="548247" cy="469632"/>
              <a:chOff x="7157357" y="4132263"/>
              <a:chExt cx="420687" cy="360363"/>
            </a:xfrm>
            <a:solidFill>
              <a:srgbClr val="606060"/>
            </a:solidFill>
          </p:grpSpPr>
          <p:sp>
            <p:nvSpPr>
              <p:cNvPr id="53"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54"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grpSp>
        <p:nvGrpSpPr>
          <p:cNvPr id="4" name="Group 3"/>
          <p:cNvGrpSpPr/>
          <p:nvPr/>
        </p:nvGrpSpPr>
        <p:grpSpPr>
          <a:xfrm>
            <a:off x="7144415" y="1521060"/>
            <a:ext cx="1863420" cy="1740428"/>
            <a:chOff x="7144546" y="1520779"/>
            <a:chExt cx="1863684" cy="1740675"/>
          </a:xfrm>
        </p:grpSpPr>
        <p:sp>
          <p:nvSpPr>
            <p:cNvPr id="81" name="Oval 80"/>
            <p:cNvSpPr/>
            <p:nvPr/>
          </p:nvSpPr>
          <p:spPr bwMode="auto">
            <a:xfrm>
              <a:off x="7144546" y="1520779"/>
              <a:ext cx="1264021" cy="1264021"/>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0" name="Freeform 542"/>
            <p:cNvSpPr>
              <a:spLocks noEditPoints="1"/>
            </p:cNvSpPr>
            <p:nvPr/>
          </p:nvSpPr>
          <p:spPr bwMode="auto">
            <a:xfrm>
              <a:off x="7441496" y="1853186"/>
              <a:ext cx="616334" cy="428154"/>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3" name="Oval 82"/>
            <p:cNvSpPr/>
            <p:nvPr/>
          </p:nvSpPr>
          <p:spPr bwMode="auto">
            <a:xfrm>
              <a:off x="7947447" y="2200671"/>
              <a:ext cx="1060783" cy="1060783"/>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2" name="Freeform 523"/>
            <p:cNvSpPr>
              <a:spLocks noEditPoints="1"/>
            </p:cNvSpPr>
            <p:nvPr/>
          </p:nvSpPr>
          <p:spPr bwMode="auto">
            <a:xfrm>
              <a:off x="8252138" y="2473894"/>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sp>
        <p:nvSpPr>
          <p:cNvPr id="87" name="Oval 86"/>
          <p:cNvSpPr/>
          <p:nvPr/>
        </p:nvSpPr>
        <p:spPr bwMode="auto">
          <a:xfrm>
            <a:off x="5712938" y="4872424"/>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8" name="Freeform 542"/>
          <p:cNvSpPr>
            <a:spLocks noEditPoints="1"/>
          </p:cNvSpPr>
          <p:nvPr/>
        </p:nvSpPr>
        <p:spPr bwMode="auto">
          <a:xfrm>
            <a:off x="6009845" y="5349905"/>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9" name="Oval 88"/>
          <p:cNvSpPr/>
          <p:nvPr/>
        </p:nvSpPr>
        <p:spPr bwMode="auto">
          <a:xfrm>
            <a:off x="6588285" y="4449291"/>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0" name="Freeform 523"/>
          <p:cNvSpPr>
            <a:spLocks noEditPoints="1"/>
          </p:cNvSpPr>
          <p:nvPr/>
        </p:nvSpPr>
        <p:spPr bwMode="auto">
          <a:xfrm>
            <a:off x="6892932" y="4722475"/>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2" name="Oval 91"/>
          <p:cNvSpPr/>
          <p:nvPr/>
        </p:nvSpPr>
        <p:spPr bwMode="auto">
          <a:xfrm>
            <a:off x="8705180" y="3530975"/>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3" name="Freeform 542"/>
          <p:cNvSpPr>
            <a:spLocks noEditPoints="1"/>
          </p:cNvSpPr>
          <p:nvPr/>
        </p:nvSpPr>
        <p:spPr bwMode="auto">
          <a:xfrm>
            <a:off x="9045624" y="3921383"/>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4" name="Oval 93"/>
          <p:cNvSpPr/>
          <p:nvPr/>
        </p:nvSpPr>
        <p:spPr bwMode="auto">
          <a:xfrm>
            <a:off x="8084613" y="4220435"/>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5" name="Freeform 523"/>
          <p:cNvSpPr>
            <a:spLocks noEditPoints="1"/>
          </p:cNvSpPr>
          <p:nvPr/>
        </p:nvSpPr>
        <p:spPr bwMode="auto">
          <a:xfrm>
            <a:off x="8389260" y="4493618"/>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01" name="Rectangle 100"/>
          <p:cNvSpPr/>
          <p:nvPr/>
        </p:nvSpPr>
        <p:spPr>
          <a:xfrm>
            <a:off x="9969020" y="1292808"/>
            <a:ext cx="1898398" cy="1450235"/>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Assign</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workspaces</a:t>
            </a:r>
            <a:b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to premium </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capacity</a:t>
            </a:r>
          </a:p>
        </p:txBody>
      </p:sp>
      <p:sp>
        <p:nvSpPr>
          <p:cNvPr id="67" name="Rectangle 66"/>
          <p:cNvSpPr/>
          <p:nvPr/>
        </p:nvSpPr>
        <p:spPr>
          <a:xfrm>
            <a:off x="9969022" y="3170327"/>
            <a:ext cx="1386669" cy="1111219"/>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Publish</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apps</a:t>
            </a:r>
            <a:endPar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9969021" y="4760536"/>
            <a:ext cx="2290325" cy="1111219"/>
          </a:xfrm>
          <a:prstGeom prst="rect">
            <a:avLst/>
          </a:prstGeom>
        </p:spPr>
        <p:txBody>
          <a:bodyPr wrap="square">
            <a:spAutoFit/>
          </a:bodyPr>
          <a:lstStyle/>
          <a:p>
            <a:pPr defTabSz="932418">
              <a:lnSpc>
                <a:spcPct val="90000"/>
              </a:lnSpc>
              <a:defRPr/>
            </a:pP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Consume</a:t>
            </a: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 apps throughout an organization</a:t>
            </a:r>
            <a:endPar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368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35" presetClass="path" presetSubtype="0" decel="100000" fill="hold" nodeType="withEffect">
                                  <p:stCondLst>
                                    <p:cond delay="0"/>
                                  </p:stCondLst>
                                  <p:childTnLst>
                                    <p:animMotion origin="layout" path="M 0 2.86882E-6 L -0.25734 2.86882E-6 " pathEditMode="relative" rAng="0" ptsTypes="AA">
                                      <p:cBhvr>
                                        <p:cTn id="26" dur="500" fill="hold"/>
                                        <p:tgtEl>
                                          <p:spTgt spid="55"/>
                                        </p:tgtEl>
                                        <p:attrNameLst>
                                          <p:attrName>ppt_x</p:attrName>
                                          <p:attrName>ppt_y</p:attrName>
                                        </p:attrNameLst>
                                      </p:cBhvr>
                                      <p:rCtr x="-12867" y="0"/>
                                    </p:animMotion>
                                  </p:childTnLst>
                                </p:cTn>
                              </p:par>
                              <p:par>
                                <p:cTn id="27" presetID="22" presetClass="entr" presetSubtype="8" fill="hold"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par>
                                <p:cTn id="30" presetID="22" presetClass="entr" presetSubtype="8" fill="hold" nodeType="withEffect">
                                  <p:stCondLst>
                                    <p:cond delay="10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par>
                                <p:cTn id="33" presetID="22" presetClass="entr" presetSubtype="8" fill="hold" nodeType="withEffect">
                                  <p:stCondLst>
                                    <p:cond delay="25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par>
                                <p:cTn id="36" presetID="1" presetClass="entr" presetSubtype="0" fill="hold" grpId="0" nodeType="withEffect">
                                  <p:stCondLst>
                                    <p:cond delay="500"/>
                                  </p:stCondLst>
                                  <p:childTnLst>
                                    <p:set>
                                      <p:cBhvr>
                                        <p:cTn id="37" dur="1" fill="hold">
                                          <p:stCondLst>
                                            <p:cond delay="0"/>
                                          </p:stCondLst>
                                        </p:cTn>
                                        <p:tgtEl>
                                          <p:spTgt spid="9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250" fill="hold"/>
                                        <p:tgtEl>
                                          <p:spTgt spid="92"/>
                                        </p:tgtEl>
                                      </p:cBhvr>
                                      <p:by x="1000" y="1000"/>
                                    </p:animScale>
                                  </p:childTnLst>
                                </p:cTn>
                              </p:par>
                              <p:par>
                                <p:cTn id="40" presetID="1" presetClass="entr" presetSubtype="0" fill="hold" grpId="0" nodeType="withEffect">
                                  <p:stCondLst>
                                    <p:cond delay="600"/>
                                  </p:stCondLst>
                                  <p:childTnLst>
                                    <p:set>
                                      <p:cBhvr>
                                        <p:cTn id="41" dur="1" fill="hold">
                                          <p:stCondLst>
                                            <p:cond delay="0"/>
                                          </p:stCondLst>
                                        </p:cTn>
                                        <p:tgtEl>
                                          <p:spTgt spid="93"/>
                                        </p:tgtEl>
                                        <p:attrNameLst>
                                          <p:attrName>style.visibility</p:attrName>
                                        </p:attrNameLst>
                                      </p:cBhvr>
                                      <p:to>
                                        <p:strVal val="visible"/>
                                      </p:to>
                                    </p:set>
                                  </p:childTnLst>
                                </p:cTn>
                              </p:par>
                              <p:par>
                                <p:cTn id="42" presetID="6" presetClass="emph" presetSubtype="0" accel="100000" autoRev="1" fill="hold" grpId="1" nodeType="withEffect">
                                  <p:stCondLst>
                                    <p:cond delay="350"/>
                                  </p:stCondLst>
                                  <p:childTnLst>
                                    <p:animScale>
                                      <p:cBhvr>
                                        <p:cTn id="43" dur="250" fill="hold"/>
                                        <p:tgtEl>
                                          <p:spTgt spid="93"/>
                                        </p:tgtEl>
                                      </p:cBhvr>
                                      <p:by x="1000" y="1000"/>
                                    </p:animScale>
                                  </p:childTnLst>
                                </p:cTn>
                              </p:par>
                              <p:par>
                                <p:cTn id="44" presetID="1"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childTnLst>
                                </p:cTn>
                              </p:par>
                              <p:par>
                                <p:cTn id="46" presetID="6" presetClass="emph" presetSubtype="0" accel="100000" autoRev="1" fill="hold" grpId="1" nodeType="withEffect">
                                  <p:stCondLst>
                                    <p:cond delay="350"/>
                                  </p:stCondLst>
                                  <p:childTnLst>
                                    <p:animScale>
                                      <p:cBhvr>
                                        <p:cTn id="47" dur="250" fill="hold"/>
                                        <p:tgtEl>
                                          <p:spTgt spid="94"/>
                                        </p:tgtEl>
                                      </p:cBhvr>
                                      <p:by x="1000" y="1000"/>
                                    </p:animScale>
                                  </p:childTnLst>
                                </p:cTn>
                              </p:par>
                              <p:par>
                                <p:cTn id="48" presetID="1" presetClass="entr" presetSubtype="0" fill="hold" grpId="0" nodeType="withEffect">
                                  <p:stCondLst>
                                    <p:cond delay="700"/>
                                  </p:stCondLst>
                                  <p:childTnLst>
                                    <p:set>
                                      <p:cBhvr>
                                        <p:cTn id="49" dur="1" fill="hold">
                                          <p:stCondLst>
                                            <p:cond delay="0"/>
                                          </p:stCondLst>
                                        </p:cTn>
                                        <p:tgtEl>
                                          <p:spTgt spid="95"/>
                                        </p:tgtEl>
                                        <p:attrNameLst>
                                          <p:attrName>style.visibility</p:attrName>
                                        </p:attrNameLst>
                                      </p:cBhvr>
                                      <p:to>
                                        <p:strVal val="visible"/>
                                      </p:to>
                                    </p:set>
                                  </p:childTnLst>
                                </p:cTn>
                              </p:par>
                              <p:par>
                                <p:cTn id="50" presetID="6" presetClass="emph" presetSubtype="0" accel="100000" autoRev="1" fill="hold" grpId="1" nodeType="withEffect">
                                  <p:stCondLst>
                                    <p:cond delay="450"/>
                                  </p:stCondLst>
                                  <p:childTnLst>
                                    <p:animScale>
                                      <p:cBhvr>
                                        <p:cTn id="51" dur="250" fill="hold"/>
                                        <p:tgtEl>
                                          <p:spTgt spid="95"/>
                                        </p:tgtEl>
                                      </p:cBhvr>
                                      <p:by x="1000" y="1000"/>
                                    </p:animScale>
                                  </p:childTnLst>
                                </p:cTn>
                              </p:par>
                              <p:par>
                                <p:cTn id="52" presetID="1" presetClass="entr" presetSubtype="0" fill="hold" grpId="0" nodeType="withEffect">
                                  <p:stCondLst>
                                    <p:cond delay="600"/>
                                  </p:stCondLst>
                                  <p:childTnLst>
                                    <p:set>
                                      <p:cBhvr>
                                        <p:cTn id="53" dur="1" fill="hold">
                                          <p:stCondLst>
                                            <p:cond delay="0"/>
                                          </p:stCondLst>
                                        </p:cTn>
                                        <p:tgtEl>
                                          <p:spTgt spid="87"/>
                                        </p:tgtEl>
                                        <p:attrNameLst>
                                          <p:attrName>style.visibility</p:attrName>
                                        </p:attrNameLst>
                                      </p:cBhvr>
                                      <p:to>
                                        <p:strVal val="visible"/>
                                      </p:to>
                                    </p:set>
                                  </p:childTnLst>
                                </p:cTn>
                              </p:par>
                              <p:par>
                                <p:cTn id="54" presetID="6" presetClass="emph" presetSubtype="0" accel="100000" autoRev="1" fill="hold" grpId="1" nodeType="withEffect">
                                  <p:stCondLst>
                                    <p:cond delay="350"/>
                                  </p:stCondLst>
                                  <p:childTnLst>
                                    <p:animScale>
                                      <p:cBhvr>
                                        <p:cTn id="55" dur="250" fill="hold"/>
                                        <p:tgtEl>
                                          <p:spTgt spid="87"/>
                                        </p:tgtEl>
                                      </p:cBhvr>
                                      <p:by x="1000" y="1000"/>
                                    </p:animScale>
                                  </p:childTnLst>
                                </p:cTn>
                              </p:par>
                              <p:par>
                                <p:cTn id="56" presetID="1" presetClass="entr" presetSubtype="0" fill="hold" grpId="0" nodeType="withEffect">
                                  <p:stCondLst>
                                    <p:cond delay="700"/>
                                  </p:stCondLst>
                                  <p:childTnLst>
                                    <p:set>
                                      <p:cBhvr>
                                        <p:cTn id="57" dur="1" fill="hold">
                                          <p:stCondLst>
                                            <p:cond delay="0"/>
                                          </p:stCondLst>
                                        </p:cTn>
                                        <p:tgtEl>
                                          <p:spTgt spid="88"/>
                                        </p:tgtEl>
                                        <p:attrNameLst>
                                          <p:attrName>style.visibility</p:attrName>
                                        </p:attrNameLst>
                                      </p:cBhvr>
                                      <p:to>
                                        <p:strVal val="visible"/>
                                      </p:to>
                                    </p:set>
                                  </p:childTnLst>
                                </p:cTn>
                              </p:par>
                              <p:par>
                                <p:cTn id="58" presetID="6" presetClass="emph" presetSubtype="0" accel="100000" autoRev="1" fill="hold" grpId="1" nodeType="withEffect">
                                  <p:stCondLst>
                                    <p:cond delay="450"/>
                                  </p:stCondLst>
                                  <p:childTnLst>
                                    <p:animScale>
                                      <p:cBhvr>
                                        <p:cTn id="59" dur="250" fill="hold"/>
                                        <p:tgtEl>
                                          <p:spTgt spid="88"/>
                                        </p:tgtEl>
                                      </p:cBhvr>
                                      <p:by x="1000" y="1000"/>
                                    </p:animScale>
                                  </p:childTnLst>
                                </p:cTn>
                              </p:par>
                              <p:par>
                                <p:cTn id="60" presetID="1" presetClass="entr" presetSubtype="0" fill="hold" grpId="0" nodeType="withEffect">
                                  <p:stCondLst>
                                    <p:cond delay="700"/>
                                  </p:stCondLst>
                                  <p:childTnLst>
                                    <p:set>
                                      <p:cBhvr>
                                        <p:cTn id="61" dur="1" fill="hold">
                                          <p:stCondLst>
                                            <p:cond delay="0"/>
                                          </p:stCondLst>
                                        </p:cTn>
                                        <p:tgtEl>
                                          <p:spTgt spid="89"/>
                                        </p:tgtEl>
                                        <p:attrNameLst>
                                          <p:attrName>style.visibility</p:attrName>
                                        </p:attrNameLst>
                                      </p:cBhvr>
                                      <p:to>
                                        <p:strVal val="visible"/>
                                      </p:to>
                                    </p:set>
                                  </p:childTnLst>
                                </p:cTn>
                              </p:par>
                              <p:par>
                                <p:cTn id="62" presetID="6" presetClass="emph" presetSubtype="0" accel="100000" autoRev="1" fill="hold" grpId="1" nodeType="withEffect">
                                  <p:stCondLst>
                                    <p:cond delay="450"/>
                                  </p:stCondLst>
                                  <p:childTnLst>
                                    <p:animScale>
                                      <p:cBhvr>
                                        <p:cTn id="63" dur="250" fill="hold"/>
                                        <p:tgtEl>
                                          <p:spTgt spid="89"/>
                                        </p:tgtEl>
                                      </p:cBhvr>
                                      <p:by x="1000" y="1000"/>
                                    </p:animScale>
                                  </p:childTnLst>
                                </p:cTn>
                              </p:par>
                              <p:par>
                                <p:cTn id="64" presetID="1" presetClass="entr" presetSubtype="0" fill="hold" grpId="0" nodeType="withEffect">
                                  <p:stCondLst>
                                    <p:cond delay="800"/>
                                  </p:stCondLst>
                                  <p:childTnLst>
                                    <p:set>
                                      <p:cBhvr>
                                        <p:cTn id="65" dur="1" fill="hold">
                                          <p:stCondLst>
                                            <p:cond delay="0"/>
                                          </p:stCondLst>
                                        </p:cTn>
                                        <p:tgtEl>
                                          <p:spTgt spid="90"/>
                                        </p:tgtEl>
                                        <p:attrNameLst>
                                          <p:attrName>style.visibility</p:attrName>
                                        </p:attrNameLst>
                                      </p:cBhvr>
                                      <p:to>
                                        <p:strVal val="visible"/>
                                      </p:to>
                                    </p:set>
                                  </p:childTnLst>
                                </p:cTn>
                              </p:par>
                              <p:par>
                                <p:cTn id="66" presetID="6" presetClass="emph" presetSubtype="0" accel="100000" autoRev="1" fill="hold" grpId="1" nodeType="withEffect">
                                  <p:stCondLst>
                                    <p:cond delay="550"/>
                                  </p:stCondLst>
                                  <p:childTnLst>
                                    <p:animScale>
                                      <p:cBhvr>
                                        <p:cTn id="67" dur="250" fill="hold"/>
                                        <p:tgtEl>
                                          <p:spTgt spid="90"/>
                                        </p:tgtEl>
                                      </p:cBhvr>
                                      <p:by x="1000" y="1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8" grpId="0" animBg="1"/>
      <p:bldP spid="29" grpId="0" animBg="1"/>
      <p:bldP spid="30" grpId="0" animBg="1"/>
      <p:bldP spid="13" grpId="0"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3" grpId="0" animBg="1"/>
      <p:bldP spid="93" grpId="1" animBg="1"/>
      <p:bldP spid="94" grpId="0" animBg="1"/>
      <p:bldP spid="94" grpId="1" animBg="1"/>
      <p:bldP spid="95" grpId="0" animBg="1"/>
      <p:bldP spid="95" grpId="1" animBg="1"/>
      <p:bldP spid="101" grpId="0"/>
      <p:bldP spid="67" grpId="0"/>
      <p:bldP spid="6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09" y="221729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Dedicated hardware for exclusive use by the tenant fully managed by Power BI</a:t>
            </a:r>
          </a:p>
        </p:txBody>
      </p:sp>
      <p:sp>
        <p:nvSpPr>
          <p:cNvPr id="3" name="Title 2"/>
          <p:cNvSpPr>
            <a:spLocks noGrp="1"/>
          </p:cNvSpPr>
          <p:nvPr>
            <p:ph type="title"/>
          </p:nvPr>
        </p:nvSpPr>
        <p:spPr>
          <a:xfrm>
            <a:off x="275482" y="320398"/>
            <a:ext cx="11887878" cy="917444"/>
          </a:xfrm>
        </p:spPr>
        <p:txBody>
          <a:bodyPr/>
          <a:lstStyle/>
          <a:p>
            <a:r>
              <a:rPr lang="en-US" dirty="0"/>
              <a:t>Greater scale and performance</a:t>
            </a:r>
          </a:p>
        </p:txBody>
      </p:sp>
      <p:sp>
        <p:nvSpPr>
          <p:cNvPr id="176" name="Rectangle 175"/>
          <p:cNvSpPr/>
          <p:nvPr/>
        </p:nvSpPr>
        <p:spPr>
          <a:xfrm>
            <a:off x="3475109" y="4960080"/>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Performance and scale fully controlled by the admin</a:t>
            </a:r>
          </a:p>
        </p:txBody>
      </p:sp>
      <p:sp>
        <p:nvSpPr>
          <p:cNvPr id="177" name="Rectangle 176"/>
          <p:cNvSpPr/>
          <p:nvPr/>
        </p:nvSpPr>
        <p:spPr>
          <a:xfrm>
            <a:off x="3475109" y="358868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Easily scale on-demand based on the actual use</a:t>
            </a:r>
          </a:p>
        </p:txBody>
      </p:sp>
      <p:sp>
        <p:nvSpPr>
          <p:cNvPr id="166" name="Oval 165"/>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7" name="Group 166"/>
          <p:cNvGrpSpPr/>
          <p:nvPr/>
        </p:nvGrpSpPr>
        <p:grpSpPr>
          <a:xfrm>
            <a:off x="1761625" y="4205631"/>
            <a:ext cx="978270" cy="978270"/>
            <a:chOff x="630607" y="3925556"/>
            <a:chExt cx="978408" cy="978408"/>
          </a:xfrm>
        </p:grpSpPr>
        <p:sp>
          <p:nvSpPr>
            <p:cNvPr id="168" name="Oval 167"/>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9" name="Group 168"/>
            <p:cNvGrpSpPr/>
            <p:nvPr/>
          </p:nvGrpSpPr>
          <p:grpSpPr>
            <a:xfrm>
              <a:off x="867021" y="4170326"/>
              <a:ext cx="505581" cy="488869"/>
              <a:chOff x="1071984" y="3981142"/>
              <a:chExt cx="234107" cy="226369"/>
            </a:xfrm>
          </p:grpSpPr>
          <p:sp>
            <p:nvSpPr>
              <p:cNvPr id="170"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1"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2"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3"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4"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5"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8"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9"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48" name="Group 247"/>
          <p:cNvGrpSpPr/>
          <p:nvPr/>
        </p:nvGrpSpPr>
        <p:grpSpPr>
          <a:xfrm>
            <a:off x="783864" y="1700688"/>
            <a:ext cx="978270" cy="978270"/>
            <a:chOff x="6668190" y="1700433"/>
            <a:chExt cx="978408" cy="978408"/>
          </a:xfrm>
        </p:grpSpPr>
        <p:sp>
          <p:nvSpPr>
            <p:cNvPr id="249" name="Oval 24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50" name="Group 4"/>
            <p:cNvGrpSpPr>
              <a:grpSpLocks noChangeAspect="1"/>
            </p:cNvGrpSpPr>
            <p:nvPr/>
          </p:nvGrpSpPr>
          <p:grpSpPr bwMode="auto">
            <a:xfrm>
              <a:off x="6891717" y="1952419"/>
              <a:ext cx="558453" cy="523551"/>
              <a:chOff x="3829" y="2123"/>
              <a:chExt cx="176" cy="165"/>
            </a:xfrm>
          </p:grpSpPr>
          <p:sp>
            <p:nvSpPr>
              <p:cNvPr id="25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60" name="Group 259"/>
          <p:cNvGrpSpPr/>
          <p:nvPr/>
        </p:nvGrpSpPr>
        <p:grpSpPr>
          <a:xfrm>
            <a:off x="1741308" y="2775384"/>
            <a:ext cx="978270" cy="978270"/>
            <a:chOff x="7625770" y="2775282"/>
            <a:chExt cx="978408" cy="978408"/>
          </a:xfrm>
        </p:grpSpPr>
        <p:sp>
          <p:nvSpPr>
            <p:cNvPr id="261" name="Oval 26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2" name="Group 4"/>
            <p:cNvGrpSpPr>
              <a:grpSpLocks noChangeAspect="1"/>
            </p:cNvGrpSpPr>
            <p:nvPr/>
          </p:nvGrpSpPr>
          <p:grpSpPr bwMode="auto">
            <a:xfrm flipH="1">
              <a:off x="7801434" y="3052314"/>
              <a:ext cx="611543" cy="317739"/>
              <a:chOff x="31" y="-57"/>
              <a:chExt cx="741" cy="385"/>
            </a:xfrm>
            <a:solidFill>
              <a:schemeClr val="tx1"/>
            </a:solidFill>
          </p:grpSpPr>
          <p:sp>
            <p:nvSpPr>
              <p:cNvPr id="26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6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65" name="Group 264"/>
          <p:cNvGrpSpPr/>
          <p:nvPr/>
        </p:nvGrpSpPr>
        <p:grpSpPr>
          <a:xfrm>
            <a:off x="888600" y="5384485"/>
            <a:ext cx="978270" cy="978270"/>
            <a:chOff x="6772941" y="5384752"/>
            <a:chExt cx="978408" cy="978408"/>
          </a:xfrm>
        </p:grpSpPr>
        <p:sp>
          <p:nvSpPr>
            <p:cNvPr id="266" name="Oval 26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7" name="Group 266"/>
            <p:cNvGrpSpPr/>
            <p:nvPr/>
          </p:nvGrpSpPr>
          <p:grpSpPr>
            <a:xfrm>
              <a:off x="6987157" y="5607126"/>
              <a:ext cx="558452" cy="558452"/>
              <a:chOff x="-2003354" y="264340"/>
              <a:chExt cx="1579357" cy="1579357"/>
            </a:xfrm>
          </p:grpSpPr>
          <p:grpSp>
            <p:nvGrpSpPr>
              <p:cNvPr id="268" name="Group 4"/>
              <p:cNvGrpSpPr>
                <a:grpSpLocks noChangeAspect="1"/>
              </p:cNvGrpSpPr>
              <p:nvPr/>
            </p:nvGrpSpPr>
            <p:grpSpPr bwMode="auto">
              <a:xfrm>
                <a:off x="-1771124" y="636698"/>
                <a:ext cx="1114896" cy="834640"/>
                <a:chOff x="3372" y="1795"/>
                <a:chExt cx="1090" cy="816"/>
              </a:xfrm>
              <a:solidFill>
                <a:schemeClr val="tx1"/>
              </a:solidFill>
            </p:grpSpPr>
            <p:sp>
              <p:nvSpPr>
                <p:cNvPr id="27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69" name="Rectangle 26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75" name="Group 274"/>
          <p:cNvGrpSpPr/>
          <p:nvPr/>
        </p:nvGrpSpPr>
        <p:grpSpPr>
          <a:xfrm>
            <a:off x="1761625" y="4205631"/>
            <a:ext cx="978270" cy="978270"/>
            <a:chOff x="630607" y="3925556"/>
            <a:chExt cx="978408" cy="978408"/>
          </a:xfrm>
          <a:solidFill>
            <a:srgbClr val="353535"/>
          </a:solidFill>
        </p:grpSpPr>
        <p:sp>
          <p:nvSpPr>
            <p:cNvPr id="276" name="Oval 27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7" name="Group 276"/>
            <p:cNvGrpSpPr/>
            <p:nvPr/>
          </p:nvGrpSpPr>
          <p:grpSpPr>
            <a:xfrm>
              <a:off x="867021" y="4170326"/>
              <a:ext cx="505581" cy="488869"/>
              <a:chOff x="1071984" y="3981142"/>
              <a:chExt cx="234107" cy="226369"/>
            </a:xfrm>
            <a:grpFill/>
          </p:grpSpPr>
          <p:sp>
            <p:nvSpPr>
              <p:cNvPr id="27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11" name="Group 310"/>
          <p:cNvGrpSpPr/>
          <p:nvPr/>
        </p:nvGrpSpPr>
        <p:grpSpPr>
          <a:xfrm>
            <a:off x="888600" y="5384485"/>
            <a:ext cx="978270" cy="978270"/>
            <a:chOff x="6772941" y="5384752"/>
            <a:chExt cx="978408" cy="978408"/>
          </a:xfrm>
          <a:solidFill>
            <a:srgbClr val="353535"/>
          </a:solidFill>
        </p:grpSpPr>
        <p:sp>
          <p:nvSpPr>
            <p:cNvPr id="312" name="Oval 31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13" name="Group 312"/>
            <p:cNvGrpSpPr/>
            <p:nvPr/>
          </p:nvGrpSpPr>
          <p:grpSpPr>
            <a:xfrm>
              <a:off x="6987157" y="5607126"/>
              <a:ext cx="558452" cy="558452"/>
              <a:chOff x="-2003354" y="264340"/>
              <a:chExt cx="1579357" cy="1579357"/>
            </a:xfrm>
            <a:grpFill/>
          </p:grpSpPr>
          <p:grpSp>
            <p:nvGrpSpPr>
              <p:cNvPr id="314" name="Group 4"/>
              <p:cNvGrpSpPr>
                <a:grpSpLocks noChangeAspect="1"/>
              </p:cNvGrpSpPr>
              <p:nvPr/>
            </p:nvGrpSpPr>
            <p:grpSpPr bwMode="auto">
              <a:xfrm>
                <a:off x="-1771124" y="636698"/>
                <a:ext cx="1114896" cy="834640"/>
                <a:chOff x="3372" y="1795"/>
                <a:chExt cx="1090" cy="816"/>
              </a:xfrm>
              <a:grpFill/>
            </p:grpSpPr>
            <p:sp>
              <p:nvSpPr>
                <p:cNvPr id="31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1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2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15" name="Rectangle 31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21" name="Group 320"/>
          <p:cNvGrpSpPr/>
          <p:nvPr/>
        </p:nvGrpSpPr>
        <p:grpSpPr>
          <a:xfrm>
            <a:off x="783864" y="1700688"/>
            <a:ext cx="978270" cy="978270"/>
            <a:chOff x="6668190" y="1700433"/>
            <a:chExt cx="978408" cy="978408"/>
          </a:xfrm>
        </p:grpSpPr>
        <p:sp>
          <p:nvSpPr>
            <p:cNvPr id="322" name="Oval 321"/>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23" name="Group 4"/>
            <p:cNvGrpSpPr>
              <a:grpSpLocks noChangeAspect="1"/>
            </p:cNvGrpSpPr>
            <p:nvPr/>
          </p:nvGrpSpPr>
          <p:grpSpPr bwMode="auto">
            <a:xfrm>
              <a:off x="6891717" y="1952419"/>
              <a:ext cx="558453" cy="523551"/>
              <a:chOff x="3829" y="2123"/>
              <a:chExt cx="176" cy="165"/>
            </a:xfrm>
          </p:grpSpPr>
          <p:sp>
            <p:nvSpPr>
              <p:cNvPr id="32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7"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8"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9"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0"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33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174226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1.78708E-7 -2.31049E-6 L 0.05502 -2.31049E-6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1.78708E-7 -4.77531E-6 L 0.05502 -4.77531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1.78708E-7 1.4571E-6 L 0.05502 1.4571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475110" y="2583002"/>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Flexibility to keep reports on-premises</a:t>
            </a:r>
          </a:p>
        </p:txBody>
      </p:sp>
      <p:sp>
        <p:nvSpPr>
          <p:cNvPr id="3" name="Title 2"/>
          <p:cNvSpPr>
            <a:spLocks noGrp="1"/>
          </p:cNvSpPr>
          <p:nvPr>
            <p:ph type="title"/>
          </p:nvPr>
        </p:nvSpPr>
        <p:spPr>
          <a:xfrm>
            <a:off x="275482" y="320398"/>
            <a:ext cx="11887878" cy="917444"/>
          </a:xfrm>
        </p:spPr>
        <p:txBody>
          <a:bodyPr/>
          <a:lstStyle/>
          <a:p>
            <a:r>
              <a:rPr lang="en-US" dirty="0"/>
              <a:t>Extending on-premises capabilities</a:t>
            </a:r>
            <a:br>
              <a:rPr lang="en-US" dirty="0"/>
            </a:br>
            <a:r>
              <a:rPr lang="en-US" sz="3599" i="1" dirty="0"/>
              <a:t>Power BI Report Server</a:t>
            </a:r>
          </a:p>
        </p:txBody>
      </p:sp>
      <p:sp>
        <p:nvSpPr>
          <p:cNvPr id="176" name="Rectangle 175"/>
          <p:cNvSpPr/>
          <p:nvPr/>
        </p:nvSpPr>
        <p:spPr>
          <a:xfrm>
            <a:off x="3475110" y="3588689"/>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Compatibility with SSRS reports</a:t>
            </a:r>
          </a:p>
        </p:txBody>
      </p:sp>
      <p:sp>
        <p:nvSpPr>
          <p:cNvPr id="177" name="Rectangle 176"/>
          <p:cNvSpPr/>
          <p:nvPr/>
        </p:nvSpPr>
        <p:spPr>
          <a:xfrm>
            <a:off x="3475110" y="4594376"/>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Concurrently deploy an equivalent number </a:t>
            </a:r>
            <a:br>
              <a:rPr lang="en-US" sz="3199" dirty="0">
                <a:gradFill>
                  <a:gsLst>
                    <a:gs pos="5439">
                      <a:srgbClr val="353535"/>
                    </a:gs>
                    <a:gs pos="100000">
                      <a:srgbClr val="353535"/>
                    </a:gs>
                  </a:gsLst>
                  <a:lin ang="5400000" scaled="0"/>
                </a:gradFill>
                <a:latin typeface="Segoe UI Semilight"/>
                <a:cs typeface="Segoe UI" panose="020B0502040204020203" pitchFamily="34" charset="0"/>
              </a:rPr>
            </a:br>
            <a:r>
              <a:rPr lang="en-US" sz="3199" dirty="0">
                <a:gradFill>
                  <a:gsLst>
                    <a:gs pos="5439">
                      <a:srgbClr val="353535"/>
                    </a:gs>
                    <a:gs pos="100000">
                      <a:srgbClr val="353535"/>
                    </a:gs>
                  </a:gsLst>
                  <a:lin ang="5400000" scaled="0"/>
                </a:gradFill>
                <a:latin typeface="Segoe UI Semilight"/>
                <a:cs typeface="Segoe UI" panose="020B0502040204020203" pitchFamily="34" charset="0"/>
              </a:rPr>
              <a:t>of cores on-premises</a:t>
            </a:r>
          </a:p>
        </p:txBody>
      </p:sp>
      <p:sp>
        <p:nvSpPr>
          <p:cNvPr id="65" name="Oval 64"/>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6" name="Group 65"/>
          <p:cNvGrpSpPr/>
          <p:nvPr/>
        </p:nvGrpSpPr>
        <p:grpSpPr>
          <a:xfrm>
            <a:off x="1761625" y="4205631"/>
            <a:ext cx="978270" cy="978270"/>
            <a:chOff x="630607" y="3925556"/>
            <a:chExt cx="978408" cy="978408"/>
          </a:xfrm>
        </p:grpSpPr>
        <p:sp>
          <p:nvSpPr>
            <p:cNvPr id="67" name="Oval 6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8" name="Group 67"/>
            <p:cNvGrpSpPr/>
            <p:nvPr/>
          </p:nvGrpSpPr>
          <p:grpSpPr>
            <a:xfrm>
              <a:off x="867021" y="4170326"/>
              <a:ext cx="505581" cy="488869"/>
              <a:chOff x="1071984" y="3981142"/>
              <a:chExt cx="234107" cy="226369"/>
            </a:xfrm>
          </p:grpSpPr>
          <p:sp>
            <p:nvSpPr>
              <p:cNvPr id="6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97" name="Group 96"/>
          <p:cNvGrpSpPr/>
          <p:nvPr/>
        </p:nvGrpSpPr>
        <p:grpSpPr>
          <a:xfrm>
            <a:off x="783864" y="1700688"/>
            <a:ext cx="978270" cy="978270"/>
            <a:chOff x="6668190" y="1700433"/>
            <a:chExt cx="978408" cy="978408"/>
          </a:xfrm>
        </p:grpSpPr>
        <p:sp>
          <p:nvSpPr>
            <p:cNvPr id="98" name="Oval 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99" name="Group 4"/>
            <p:cNvGrpSpPr>
              <a:grpSpLocks noChangeAspect="1"/>
            </p:cNvGrpSpPr>
            <p:nvPr/>
          </p:nvGrpSpPr>
          <p:grpSpPr bwMode="auto">
            <a:xfrm>
              <a:off x="6891717" y="1952419"/>
              <a:ext cx="558453" cy="523551"/>
              <a:chOff x="3829" y="2123"/>
              <a:chExt cx="176" cy="165"/>
            </a:xfrm>
          </p:grpSpPr>
          <p:sp>
            <p:nvSpPr>
              <p:cNvPr id="1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52" name="Group 151"/>
          <p:cNvGrpSpPr/>
          <p:nvPr/>
        </p:nvGrpSpPr>
        <p:grpSpPr>
          <a:xfrm>
            <a:off x="1741308" y="2775384"/>
            <a:ext cx="978270" cy="978270"/>
            <a:chOff x="7625770" y="2775282"/>
            <a:chExt cx="978408" cy="978408"/>
          </a:xfrm>
        </p:grpSpPr>
        <p:sp>
          <p:nvSpPr>
            <p:cNvPr id="153" name="Oval 15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4" name="Group 4"/>
            <p:cNvGrpSpPr>
              <a:grpSpLocks noChangeAspect="1"/>
            </p:cNvGrpSpPr>
            <p:nvPr/>
          </p:nvGrpSpPr>
          <p:grpSpPr bwMode="auto">
            <a:xfrm flipH="1">
              <a:off x="7801434" y="3052314"/>
              <a:ext cx="611543" cy="317739"/>
              <a:chOff x="31" y="-57"/>
              <a:chExt cx="741" cy="385"/>
            </a:xfrm>
            <a:solidFill>
              <a:schemeClr val="tx1"/>
            </a:solidFill>
          </p:grpSpPr>
          <p:sp>
            <p:nvSpPr>
              <p:cNvPr id="155"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56"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7" name="Group 156"/>
          <p:cNvGrpSpPr/>
          <p:nvPr/>
        </p:nvGrpSpPr>
        <p:grpSpPr>
          <a:xfrm>
            <a:off x="888600" y="5384485"/>
            <a:ext cx="978270" cy="978270"/>
            <a:chOff x="6772941" y="5384752"/>
            <a:chExt cx="978408" cy="978408"/>
          </a:xfrm>
        </p:grpSpPr>
        <p:sp>
          <p:nvSpPr>
            <p:cNvPr id="158" name="Oval 157"/>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9" name="Group 158"/>
            <p:cNvGrpSpPr/>
            <p:nvPr/>
          </p:nvGrpSpPr>
          <p:grpSpPr>
            <a:xfrm>
              <a:off x="6987157" y="5607126"/>
              <a:ext cx="558452" cy="558452"/>
              <a:chOff x="-2003354" y="264340"/>
              <a:chExt cx="1579357" cy="1579357"/>
            </a:xfrm>
          </p:grpSpPr>
          <p:grpSp>
            <p:nvGrpSpPr>
              <p:cNvPr id="160" name="Group 4"/>
              <p:cNvGrpSpPr>
                <a:grpSpLocks noChangeAspect="1"/>
              </p:cNvGrpSpPr>
              <p:nvPr/>
            </p:nvGrpSpPr>
            <p:grpSpPr bwMode="auto">
              <a:xfrm>
                <a:off x="-1771124" y="636698"/>
                <a:ext cx="1114896" cy="834640"/>
                <a:chOff x="3372" y="1795"/>
                <a:chExt cx="1090" cy="816"/>
              </a:xfrm>
              <a:solidFill>
                <a:schemeClr val="tx1"/>
              </a:solidFill>
            </p:grpSpPr>
            <p:sp>
              <p:nvSpPr>
                <p:cNvPr id="162"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63"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64"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84"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85"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61" name="Rectangle 160"/>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17" name="Group 216"/>
          <p:cNvGrpSpPr/>
          <p:nvPr/>
        </p:nvGrpSpPr>
        <p:grpSpPr>
          <a:xfrm>
            <a:off x="1741308" y="2775384"/>
            <a:ext cx="978270" cy="978270"/>
            <a:chOff x="7625770" y="2775282"/>
            <a:chExt cx="978408" cy="978408"/>
          </a:xfrm>
          <a:solidFill>
            <a:srgbClr val="353535"/>
          </a:solidFill>
        </p:grpSpPr>
        <p:sp>
          <p:nvSpPr>
            <p:cNvPr id="218" name="Oval 217"/>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19" name="Group 4"/>
            <p:cNvGrpSpPr>
              <a:grpSpLocks noChangeAspect="1"/>
            </p:cNvGrpSpPr>
            <p:nvPr/>
          </p:nvGrpSpPr>
          <p:grpSpPr bwMode="auto">
            <a:xfrm flipH="1">
              <a:off x="7801434" y="3052314"/>
              <a:ext cx="611543" cy="317739"/>
              <a:chOff x="31" y="-57"/>
              <a:chExt cx="741" cy="385"/>
            </a:xfrm>
            <a:grpFill/>
          </p:grpSpPr>
          <p:sp>
            <p:nvSpPr>
              <p:cNvPr id="220"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21"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22" name="Group 221"/>
          <p:cNvGrpSpPr/>
          <p:nvPr/>
        </p:nvGrpSpPr>
        <p:grpSpPr>
          <a:xfrm>
            <a:off x="888600" y="5384485"/>
            <a:ext cx="978270" cy="978270"/>
            <a:chOff x="6772941" y="5384752"/>
            <a:chExt cx="978408" cy="978408"/>
          </a:xfrm>
          <a:solidFill>
            <a:srgbClr val="353535"/>
          </a:solidFill>
        </p:grpSpPr>
        <p:sp>
          <p:nvSpPr>
            <p:cNvPr id="223" name="Oval 222"/>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6987157" y="5607126"/>
              <a:ext cx="558452" cy="558452"/>
              <a:chOff x="-2003354" y="264340"/>
              <a:chExt cx="1579357" cy="1579357"/>
            </a:xfrm>
            <a:grpFill/>
          </p:grpSpPr>
          <p:grpSp>
            <p:nvGrpSpPr>
              <p:cNvPr id="225" name="Group 4"/>
              <p:cNvGrpSpPr>
                <a:grpSpLocks noChangeAspect="1"/>
              </p:cNvGrpSpPr>
              <p:nvPr/>
            </p:nvGrpSpPr>
            <p:grpSpPr bwMode="auto">
              <a:xfrm>
                <a:off x="-1771124" y="636698"/>
                <a:ext cx="1114896" cy="834640"/>
                <a:chOff x="3372" y="1795"/>
                <a:chExt cx="1090" cy="816"/>
              </a:xfrm>
              <a:grpFill/>
            </p:grpSpPr>
            <p:sp>
              <p:nvSpPr>
                <p:cNvPr id="227"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8"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9"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30"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31"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26" name="Rectangle 225"/>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32" name="Group 231"/>
          <p:cNvGrpSpPr/>
          <p:nvPr/>
        </p:nvGrpSpPr>
        <p:grpSpPr>
          <a:xfrm>
            <a:off x="783864" y="1700688"/>
            <a:ext cx="978270" cy="978270"/>
            <a:chOff x="6668190" y="1700433"/>
            <a:chExt cx="978408" cy="978408"/>
          </a:xfrm>
        </p:grpSpPr>
        <p:sp>
          <p:nvSpPr>
            <p:cNvPr id="233" name="Oval 232"/>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34" name="Group 4"/>
            <p:cNvGrpSpPr>
              <a:grpSpLocks noChangeAspect="1"/>
            </p:cNvGrpSpPr>
            <p:nvPr/>
          </p:nvGrpSpPr>
          <p:grpSpPr bwMode="auto">
            <a:xfrm>
              <a:off x="6891717" y="1952419"/>
              <a:ext cx="558453" cy="523551"/>
              <a:chOff x="3829" y="2123"/>
              <a:chExt cx="176" cy="165"/>
            </a:xfrm>
          </p:grpSpPr>
          <p:sp>
            <p:nvSpPr>
              <p:cNvPr id="235"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6"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7"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8"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9"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0"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1"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42"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3"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52187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4.86086E-6 9.98638E-7 L 0.05502 9.98638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4.86086E-6 -3.69042E-6 L 0.05502 -3.69042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4.86086E-6 3.73128E-6 L 0.05502 3.73128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320398"/>
            <a:ext cx="11887878" cy="917444"/>
          </a:xfrm>
        </p:spPr>
        <p:txBody>
          <a:bodyPr/>
          <a:lstStyle/>
          <a:p>
            <a:r>
              <a:rPr lang="en-US" dirty="0"/>
              <a:t>Embedded analytics</a:t>
            </a:r>
            <a:endParaRPr lang="en-US" sz="3599" i="1" dirty="0"/>
          </a:p>
        </p:txBody>
      </p:sp>
      <p:sp>
        <p:nvSpPr>
          <p:cNvPr id="110" name="Rectangle 109"/>
          <p:cNvSpPr/>
          <p:nvPr/>
        </p:nvSpPr>
        <p:spPr>
          <a:xfrm>
            <a:off x="3475110" y="3539451"/>
            <a:ext cx="8045578" cy="1098401"/>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Predictable pricing based on consumption of your apps</a:t>
            </a:r>
          </a:p>
        </p:txBody>
      </p:sp>
      <p:sp>
        <p:nvSpPr>
          <p:cNvPr id="111" name="Rectangle 110"/>
          <p:cNvSpPr/>
          <p:nvPr/>
        </p:nvSpPr>
        <p:spPr>
          <a:xfrm>
            <a:off x="3475110" y="4988273"/>
            <a:ext cx="8045578" cy="596286"/>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Open and extensible platform</a:t>
            </a:r>
          </a:p>
        </p:txBody>
      </p:sp>
      <p:sp>
        <p:nvSpPr>
          <p:cNvPr id="112" name="Rectangle 111"/>
          <p:cNvSpPr/>
          <p:nvPr/>
        </p:nvSpPr>
        <p:spPr>
          <a:xfrm>
            <a:off x="3475110" y="2583002"/>
            <a:ext cx="8045578" cy="584647"/>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Full Power BI capabilities in your applications</a:t>
            </a:r>
          </a:p>
        </p:txBody>
      </p:sp>
      <p:sp>
        <p:nvSpPr>
          <p:cNvPr id="133" name="Oval 13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6" name="Group 145"/>
          <p:cNvGrpSpPr/>
          <p:nvPr/>
        </p:nvGrpSpPr>
        <p:grpSpPr>
          <a:xfrm>
            <a:off x="1761625" y="4205631"/>
            <a:ext cx="978270" cy="978270"/>
            <a:chOff x="630607" y="3925556"/>
            <a:chExt cx="978408" cy="978408"/>
          </a:xfrm>
        </p:grpSpPr>
        <p:sp>
          <p:nvSpPr>
            <p:cNvPr id="147" name="Oval 14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8" name="Group 147"/>
            <p:cNvGrpSpPr/>
            <p:nvPr/>
          </p:nvGrpSpPr>
          <p:grpSpPr>
            <a:xfrm>
              <a:off x="867021" y="4170326"/>
              <a:ext cx="505581" cy="488869"/>
              <a:chOff x="1071984" y="3981142"/>
              <a:chExt cx="234107" cy="226369"/>
            </a:xfrm>
          </p:grpSpPr>
          <p:sp>
            <p:nvSpPr>
              <p:cNvPr id="14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97" name="Group 196"/>
          <p:cNvGrpSpPr/>
          <p:nvPr/>
        </p:nvGrpSpPr>
        <p:grpSpPr>
          <a:xfrm>
            <a:off x="783864" y="1700688"/>
            <a:ext cx="978270" cy="978270"/>
            <a:chOff x="6668190" y="1700433"/>
            <a:chExt cx="978408" cy="978408"/>
          </a:xfrm>
        </p:grpSpPr>
        <p:sp>
          <p:nvSpPr>
            <p:cNvPr id="198" name="Oval 1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99" name="Group 4"/>
            <p:cNvGrpSpPr>
              <a:grpSpLocks noChangeAspect="1"/>
            </p:cNvGrpSpPr>
            <p:nvPr/>
          </p:nvGrpSpPr>
          <p:grpSpPr bwMode="auto">
            <a:xfrm>
              <a:off x="6891717" y="1952419"/>
              <a:ext cx="558453" cy="523551"/>
              <a:chOff x="3829" y="2123"/>
              <a:chExt cx="176" cy="165"/>
            </a:xfrm>
          </p:grpSpPr>
          <p:sp>
            <p:nvSpPr>
              <p:cNvPr id="2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3"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4"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5"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6"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09" name="Group 208"/>
          <p:cNvGrpSpPr/>
          <p:nvPr/>
        </p:nvGrpSpPr>
        <p:grpSpPr>
          <a:xfrm>
            <a:off x="1741308" y="2775384"/>
            <a:ext cx="978270" cy="978270"/>
            <a:chOff x="7625770" y="2775282"/>
            <a:chExt cx="978408" cy="978408"/>
          </a:xfrm>
        </p:grpSpPr>
        <p:sp>
          <p:nvSpPr>
            <p:cNvPr id="210" name="Oval 209"/>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1" name="Group 4"/>
            <p:cNvGrpSpPr>
              <a:grpSpLocks noChangeAspect="1"/>
            </p:cNvGrpSpPr>
            <p:nvPr/>
          </p:nvGrpSpPr>
          <p:grpSpPr bwMode="auto">
            <a:xfrm flipH="1">
              <a:off x="7801434" y="3052314"/>
              <a:ext cx="611543" cy="317739"/>
              <a:chOff x="31" y="-57"/>
              <a:chExt cx="741" cy="385"/>
            </a:xfrm>
            <a:solidFill>
              <a:schemeClr val="tx1"/>
            </a:solidFill>
          </p:grpSpPr>
          <p:sp>
            <p:nvSpPr>
              <p:cNvPr id="212"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13"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14" name="Group 213"/>
          <p:cNvGrpSpPr/>
          <p:nvPr/>
        </p:nvGrpSpPr>
        <p:grpSpPr>
          <a:xfrm>
            <a:off x="888600" y="5384485"/>
            <a:ext cx="978270" cy="978270"/>
            <a:chOff x="6772941" y="5384752"/>
            <a:chExt cx="978408" cy="978408"/>
          </a:xfrm>
        </p:grpSpPr>
        <p:sp>
          <p:nvSpPr>
            <p:cNvPr id="215" name="Oval 214"/>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6" name="Group 215"/>
            <p:cNvGrpSpPr/>
            <p:nvPr/>
          </p:nvGrpSpPr>
          <p:grpSpPr>
            <a:xfrm>
              <a:off x="6987157" y="5607126"/>
              <a:ext cx="558452" cy="558452"/>
              <a:chOff x="-2003354" y="264340"/>
              <a:chExt cx="1579357" cy="1579357"/>
            </a:xfrm>
          </p:grpSpPr>
          <p:grpSp>
            <p:nvGrpSpPr>
              <p:cNvPr id="217" name="Group 4"/>
              <p:cNvGrpSpPr>
                <a:grpSpLocks noChangeAspect="1"/>
              </p:cNvGrpSpPr>
              <p:nvPr/>
            </p:nvGrpSpPr>
            <p:grpSpPr bwMode="auto">
              <a:xfrm>
                <a:off x="-1771124" y="636698"/>
                <a:ext cx="1114896" cy="834640"/>
                <a:chOff x="3372" y="1795"/>
                <a:chExt cx="1090" cy="816"/>
              </a:xfrm>
              <a:solidFill>
                <a:schemeClr val="tx1"/>
              </a:solidFill>
            </p:grpSpPr>
            <p:sp>
              <p:nvSpPr>
                <p:cNvPr id="219"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0"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1"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2"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3"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18" name="Rectangle 217"/>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24" name="Group 223"/>
          <p:cNvGrpSpPr/>
          <p:nvPr/>
        </p:nvGrpSpPr>
        <p:grpSpPr>
          <a:xfrm>
            <a:off x="1761625" y="4205631"/>
            <a:ext cx="978270" cy="978270"/>
            <a:chOff x="630607" y="3925556"/>
            <a:chExt cx="978408" cy="978408"/>
          </a:xfrm>
          <a:solidFill>
            <a:srgbClr val="353535"/>
          </a:solidFill>
        </p:grpSpPr>
        <p:sp>
          <p:nvSpPr>
            <p:cNvPr id="225" name="Oval 224"/>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26" name="Group 225"/>
            <p:cNvGrpSpPr/>
            <p:nvPr/>
          </p:nvGrpSpPr>
          <p:grpSpPr>
            <a:xfrm>
              <a:off x="867021" y="4170326"/>
              <a:ext cx="505581" cy="488869"/>
              <a:chOff x="1071984" y="3981142"/>
              <a:chExt cx="234107" cy="226369"/>
            </a:xfrm>
            <a:grpFill/>
          </p:grpSpPr>
          <p:sp>
            <p:nvSpPr>
              <p:cNvPr id="227"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8"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9"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0"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1"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8"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9"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0"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1"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2"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3"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4"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55" name="Group 254"/>
          <p:cNvGrpSpPr/>
          <p:nvPr/>
        </p:nvGrpSpPr>
        <p:grpSpPr>
          <a:xfrm>
            <a:off x="1741308" y="2775384"/>
            <a:ext cx="978270" cy="978270"/>
            <a:chOff x="7625770" y="2775282"/>
            <a:chExt cx="978408" cy="978408"/>
          </a:xfrm>
          <a:solidFill>
            <a:srgbClr val="353535"/>
          </a:solidFill>
        </p:grpSpPr>
        <p:sp>
          <p:nvSpPr>
            <p:cNvPr id="256" name="Oval 255"/>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57" name="Group 4"/>
            <p:cNvGrpSpPr>
              <a:grpSpLocks noChangeAspect="1"/>
            </p:cNvGrpSpPr>
            <p:nvPr/>
          </p:nvGrpSpPr>
          <p:grpSpPr bwMode="auto">
            <a:xfrm flipH="1">
              <a:off x="7801434" y="3052314"/>
              <a:ext cx="611543" cy="317739"/>
              <a:chOff x="31" y="-57"/>
              <a:chExt cx="741" cy="385"/>
            </a:xfrm>
            <a:grpFill/>
          </p:grpSpPr>
          <p:sp>
            <p:nvSpPr>
              <p:cNvPr id="258"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59"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70" name="Group 269"/>
          <p:cNvGrpSpPr/>
          <p:nvPr/>
        </p:nvGrpSpPr>
        <p:grpSpPr>
          <a:xfrm>
            <a:off x="783864" y="1700688"/>
            <a:ext cx="978270" cy="978270"/>
            <a:chOff x="6668190" y="1700433"/>
            <a:chExt cx="978408" cy="978408"/>
          </a:xfrm>
        </p:grpSpPr>
        <p:sp>
          <p:nvSpPr>
            <p:cNvPr id="271" name="Oval 270"/>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2" name="Group 4"/>
            <p:cNvGrpSpPr>
              <a:grpSpLocks noChangeAspect="1"/>
            </p:cNvGrpSpPr>
            <p:nvPr/>
          </p:nvGrpSpPr>
          <p:grpSpPr bwMode="auto">
            <a:xfrm>
              <a:off x="6891717" y="1952419"/>
              <a:ext cx="558453" cy="523551"/>
              <a:chOff x="3829" y="2123"/>
              <a:chExt cx="176" cy="165"/>
            </a:xfrm>
          </p:grpSpPr>
          <p:sp>
            <p:nvSpPr>
              <p:cNvPr id="273"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4"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5"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6"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7"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8"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9"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80"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08605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63" presetClass="path" presetSubtype="0" decel="100000" fill="hold" grpId="1" nodeType="withEffect">
                                  <p:stCondLst>
                                    <p:cond delay="250"/>
                                  </p:stCondLst>
                                  <p:childTnLst>
                                    <p:animMotion origin="layout" path="M -4.86086E-6 1.4571E-6 L 0.05502 1.4571E-6 " pathEditMode="relative" rAng="0" ptsTypes="AA">
                                      <p:cBhvr>
                                        <p:cTn id="9" dur="750" spd="-100000" fill="hold"/>
                                        <p:tgtEl>
                                          <p:spTgt spid="110"/>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63" presetClass="path" presetSubtype="0" decel="100000" fill="hold" grpId="1" nodeType="withEffect">
                                  <p:stCondLst>
                                    <p:cond delay="250"/>
                                  </p:stCondLst>
                                  <p:childTnLst>
                                    <p:animMotion origin="layout" path="M -4.86086E-6 2.90513E-7 L 0.05502 2.90513E-7 " pathEditMode="relative" rAng="0" ptsTypes="AA">
                                      <p:cBhvr>
                                        <p:cTn id="14" dur="750" spd="-100000" fill="hold"/>
                                        <p:tgtEl>
                                          <p:spTgt spid="111"/>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par>
                                <p:cTn id="18" presetID="63" presetClass="path" presetSubtype="0" decel="100000" fill="hold" grpId="1" nodeType="withEffect">
                                  <p:stCondLst>
                                    <p:cond delay="250"/>
                                  </p:stCondLst>
                                  <p:childTnLst>
                                    <p:animMotion origin="layout" path="M -4.86086E-6 -4.13073E-7 L 0.05502 -4.13073E-7 " pathEditMode="relative" rAng="0" ptsTypes="AA">
                                      <p:cBhvr>
                                        <p:cTn id="19" dur="750" spd="-100000" fill="hold"/>
                                        <p:tgtEl>
                                          <p:spTgt spid="112"/>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11" grpId="0"/>
      <p:bldP spid="111" grpId="1"/>
      <p:bldP spid="112" grpId="0"/>
      <p:bldP spid="11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portfolio</a:t>
            </a:r>
          </a:p>
        </p:txBody>
      </p:sp>
      <p:grpSp>
        <p:nvGrpSpPr>
          <p:cNvPr id="5" name="Group 4"/>
          <p:cNvGrpSpPr/>
          <p:nvPr/>
        </p:nvGrpSpPr>
        <p:grpSpPr>
          <a:xfrm>
            <a:off x="6240398" y="1139812"/>
            <a:ext cx="2578242" cy="5240885"/>
            <a:chOff x="6240401" y="1139477"/>
            <a:chExt cx="2578608" cy="5241629"/>
          </a:xfrm>
        </p:grpSpPr>
        <p:sp>
          <p:nvSpPr>
            <p:cNvPr id="71" name="Rectangle 70"/>
            <p:cNvSpPr/>
            <p:nvPr/>
          </p:nvSpPr>
          <p:spPr>
            <a:xfrm>
              <a:off x="6240401"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a:t>
              </a:r>
            </a:p>
          </p:txBody>
        </p:sp>
        <p:sp>
          <p:nvSpPr>
            <p:cNvPr id="75" name="Rectangle 74"/>
            <p:cNvSpPr/>
            <p:nvPr/>
          </p:nvSpPr>
          <p:spPr>
            <a:xfrm>
              <a:off x="6240401" y="3235346"/>
              <a:ext cx="2578608" cy="3145760"/>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self-service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analytics for users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collaboration</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dashboard sharing, 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7" name="Rectangle 26"/>
            <p:cNvSpPr/>
            <p:nvPr/>
          </p:nvSpPr>
          <p:spPr>
            <a:xfrm>
              <a:off x="6240401"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6" name="Group 5"/>
          <p:cNvGrpSpPr/>
          <p:nvPr/>
        </p:nvGrpSpPr>
        <p:grpSpPr>
          <a:xfrm>
            <a:off x="9170991" y="1139812"/>
            <a:ext cx="2578242" cy="5579901"/>
            <a:chOff x="9171410" y="1139477"/>
            <a:chExt cx="2578608" cy="5580693"/>
          </a:xfrm>
        </p:grpSpPr>
        <p:sp>
          <p:nvSpPr>
            <p:cNvPr id="72" name="Rectangle 71"/>
            <p:cNvSpPr/>
            <p:nvPr/>
          </p:nvSpPr>
          <p:spPr>
            <a:xfrm>
              <a:off x="9171410" y="1139477"/>
              <a:ext cx="1737360" cy="772312"/>
            </a:xfrm>
            <a:prstGeom prst="rect">
              <a:avLst/>
            </a:prstGeom>
          </p:spPr>
          <p:txBody>
            <a:bodyPr wrap="square">
              <a:spAutoFit/>
            </a:bodyPr>
            <a:lstStyle/>
            <a:p>
              <a:pPr marL="0" lvl="1" defTabSz="932418">
                <a:lnSpc>
                  <a:spcPct val="90000"/>
                </a:lnSpc>
                <a:defRPr/>
              </a:pPr>
              <a:r>
                <a:rPr lang="en-US" sz="2400"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BI Premium</a:t>
              </a:r>
            </a:p>
          </p:txBody>
        </p:sp>
        <p:sp>
          <p:nvSpPr>
            <p:cNvPr id="76" name="Rectangle 75"/>
            <p:cNvSpPr/>
            <p:nvPr/>
          </p:nvSpPr>
          <p:spPr>
            <a:xfrm>
              <a:off x="9171410" y="3235346"/>
              <a:ext cx="2578608" cy="3484824"/>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 add-on to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 </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for projects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large scale data</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demanding</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performance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8" name="Rectangle 27"/>
            <p:cNvSpPr/>
            <p:nvPr/>
          </p:nvSpPr>
          <p:spPr>
            <a:xfrm>
              <a:off x="9171410"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4" name="Group 3"/>
          <p:cNvGrpSpPr/>
          <p:nvPr/>
        </p:nvGrpSpPr>
        <p:grpSpPr>
          <a:xfrm>
            <a:off x="3309805" y="1139812"/>
            <a:ext cx="2578242" cy="3545806"/>
            <a:chOff x="3309392" y="1139477"/>
            <a:chExt cx="2578608" cy="3546310"/>
          </a:xfrm>
        </p:grpSpPr>
        <p:sp>
          <p:nvSpPr>
            <p:cNvPr id="70" name="Rectangle 69"/>
            <p:cNvSpPr/>
            <p:nvPr/>
          </p:nvSpPr>
          <p:spPr>
            <a:xfrm>
              <a:off x="3309392"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Free</a:t>
              </a:r>
            </a:p>
          </p:txBody>
        </p:sp>
        <p:sp>
          <p:nvSpPr>
            <p:cNvPr id="74" name="Rectangle 73"/>
            <p:cNvSpPr/>
            <p:nvPr/>
          </p:nvSpPr>
          <p:spPr>
            <a:xfrm>
              <a:off x="3309392"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self-service analytics for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personal use</a:t>
              </a:r>
            </a:p>
          </p:txBody>
        </p:sp>
        <p:sp>
          <p:nvSpPr>
            <p:cNvPr id="18" name="Rectangle 17"/>
            <p:cNvSpPr/>
            <p:nvPr/>
          </p:nvSpPr>
          <p:spPr bwMode="auto">
            <a:xfrm>
              <a:off x="3309392"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5" name="Rectangle 34"/>
            <p:cNvSpPr/>
            <p:nvPr/>
          </p:nvSpPr>
          <p:spPr bwMode="auto">
            <a:xfrm>
              <a:off x="3309392"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3" name="Group 2"/>
          <p:cNvGrpSpPr/>
          <p:nvPr/>
        </p:nvGrpSpPr>
        <p:grpSpPr>
          <a:xfrm>
            <a:off x="379211" y="1139812"/>
            <a:ext cx="2578242" cy="3545806"/>
            <a:chOff x="378383" y="1139477"/>
            <a:chExt cx="2578608" cy="3546310"/>
          </a:xfrm>
        </p:grpSpPr>
        <p:sp>
          <p:nvSpPr>
            <p:cNvPr id="69" name="Rectangle 68"/>
            <p:cNvSpPr/>
            <p:nvPr/>
          </p:nvSpPr>
          <p:spPr>
            <a:xfrm>
              <a:off x="378383"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Desktop</a:t>
              </a:r>
            </a:p>
          </p:txBody>
        </p:sp>
        <p:sp>
          <p:nvSpPr>
            <p:cNvPr id="73" name="Rectangle 72"/>
            <p:cNvSpPr/>
            <p:nvPr/>
          </p:nvSpPr>
          <p:spPr>
            <a:xfrm>
              <a:off x="378383"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Free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report authoring and </a:t>
              </a:r>
              <a:b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5" name="Rectangle 24"/>
          <p:cNvSpPr/>
          <p:nvPr/>
        </p:nvSpPr>
        <p:spPr>
          <a:xfrm>
            <a:off x="3309805"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6" name="Rectangle 25"/>
          <p:cNvSpPr/>
          <p:nvPr/>
        </p:nvSpPr>
        <p:spPr>
          <a:xfrm>
            <a:off x="379211"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Tree>
    <p:extLst>
      <p:ext uri="{BB962C8B-B14F-4D97-AF65-F5344CB8AC3E}">
        <p14:creationId xmlns:p14="http://schemas.microsoft.com/office/powerpoint/2010/main" val="3230292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enhancements</a:t>
            </a:r>
          </a:p>
        </p:txBody>
      </p:sp>
      <p:sp>
        <p:nvSpPr>
          <p:cNvPr id="7" name="Rectangle 6"/>
          <p:cNvSpPr/>
          <p:nvPr/>
        </p:nvSpPr>
        <p:spPr>
          <a:xfrm>
            <a:off x="1417358" y="1419709"/>
            <a:ext cx="10746002" cy="5315160"/>
          </a:xfrm>
          <a:prstGeom prst="rect">
            <a:avLst/>
          </a:prstGeom>
        </p:spPr>
        <p:txBody>
          <a:bodyPr wrap="square" lIns="0" tIns="0" rIns="0" bIns="0">
            <a:noAutofit/>
          </a:bodyPr>
          <a:lstStyle/>
          <a:p>
            <a:pPr marL="0" lvl="1">
              <a:spcBef>
                <a:spcPts val="600"/>
              </a:spcBef>
              <a:buSzPct val="90000"/>
            </a:pPr>
            <a:r>
              <a:rPr lang="en-US" sz="2800" spc="-102" dirty="0">
                <a:ln w="3175">
                  <a:noFill/>
                </a:ln>
                <a:solidFill>
                  <a:schemeClr val="tx2"/>
                </a:solidFill>
                <a:latin typeface="+mj-lt"/>
                <a:cs typeface="Segoe UI" pitchFamily="34" charset="0"/>
              </a:rPr>
              <a:t>Noisy neighbor isolation</a:t>
            </a:r>
          </a:p>
          <a:p>
            <a:pPr marL="0" lvl="1">
              <a:spcAft>
                <a:spcPts val="1199"/>
              </a:spcAft>
              <a:buSzPct val="90000"/>
            </a:pPr>
            <a:r>
              <a:rPr lang="en-US" sz="2400" spc="-102" dirty="0">
                <a:ln w="3175">
                  <a:noFill/>
                </a:ln>
                <a:cs typeface="Segoe UI" panose="020B0502040204020203" pitchFamily="34" charset="0"/>
              </a:rPr>
              <a:t>Enhance performance by moving workspaces to dedicated hardware</a:t>
            </a:r>
          </a:p>
          <a:p>
            <a:pPr marL="0" lvl="1">
              <a:spcBef>
                <a:spcPts val="600"/>
              </a:spcBef>
              <a:buSzPct val="90000"/>
            </a:pPr>
            <a:r>
              <a:rPr lang="en-US" sz="2800" spc="-102" dirty="0">
                <a:ln w="3175">
                  <a:noFill/>
                </a:ln>
                <a:solidFill>
                  <a:schemeClr val="tx2"/>
                </a:solidFill>
                <a:latin typeface="+mj-lt"/>
                <a:cs typeface="Segoe UI" pitchFamily="34" charset="0"/>
              </a:rPr>
              <a:t>Real-time cache/pin to memory*</a:t>
            </a:r>
          </a:p>
          <a:p>
            <a:pPr marL="0" lvl="1">
              <a:spcAft>
                <a:spcPts val="1199"/>
              </a:spcAft>
              <a:buSzPct val="90000"/>
            </a:pPr>
            <a:r>
              <a:rPr lang="en-US" sz="2400" spc="-102" dirty="0">
                <a:ln w="3175">
                  <a:noFill/>
                </a:ln>
                <a:cs typeface="Segoe UI" panose="020B0502040204020203" pitchFamily="34" charset="0"/>
              </a:rPr>
              <a:t>Run queries at lightning speed with in-memory data storage</a:t>
            </a:r>
          </a:p>
          <a:p>
            <a:pPr marL="0" lvl="1">
              <a:spcBef>
                <a:spcPts val="600"/>
              </a:spcBef>
              <a:buSzPct val="90000"/>
            </a:pPr>
            <a:r>
              <a:rPr lang="en-US" sz="2800" spc="-102" dirty="0">
                <a:ln w="3175">
                  <a:noFill/>
                </a:ln>
                <a:solidFill>
                  <a:schemeClr val="tx2"/>
                </a:solidFill>
                <a:latin typeface="+mj-lt"/>
                <a:cs typeface="Segoe UI" pitchFamily="34" charset="0"/>
              </a:rPr>
              <a:t>Incremental/dedicated refresh*</a:t>
            </a:r>
          </a:p>
          <a:p>
            <a:pPr marL="0" lvl="1">
              <a:spcAft>
                <a:spcPts val="1199"/>
              </a:spcAft>
              <a:buSzPct val="90000"/>
            </a:pPr>
            <a:r>
              <a:rPr lang="en-US" sz="2400" spc="-102" dirty="0">
                <a:ln w="3175">
                  <a:noFill/>
                </a:ln>
                <a:cs typeface="Segoe UI" panose="020B0502040204020203" pitchFamily="34" charset="0"/>
              </a:rPr>
              <a:t>Get the most up-to-date insights with near real-time data refresh</a:t>
            </a:r>
          </a:p>
          <a:p>
            <a:pPr marL="0" lvl="1">
              <a:spcBef>
                <a:spcPts val="600"/>
              </a:spcBef>
              <a:buSzPct val="90000"/>
            </a:pPr>
            <a:r>
              <a:rPr lang="en-US" sz="2800" spc="-102" dirty="0">
                <a:ln w="3175">
                  <a:noFill/>
                </a:ln>
                <a:solidFill>
                  <a:schemeClr val="tx2"/>
                </a:solidFill>
                <a:latin typeface="+mj-lt"/>
                <a:cs typeface="Segoe UI" pitchFamily="34" charset="0"/>
              </a:rPr>
              <a:t>Secondary model copies*</a:t>
            </a:r>
          </a:p>
          <a:p>
            <a:pPr marL="0" lvl="1">
              <a:spcAft>
                <a:spcPts val="1199"/>
              </a:spcAft>
              <a:buSzPct val="90000"/>
            </a:pPr>
            <a:r>
              <a:rPr lang="en-US" sz="2400" spc="-102" dirty="0">
                <a:ln w="3175">
                  <a:noFill/>
                </a:ln>
                <a:cs typeface="Segoe UI" panose="020B0502040204020203" pitchFamily="34" charset="0"/>
              </a:rPr>
              <a:t>Support business continuity and disaster recovery by creating backups of your models</a:t>
            </a:r>
          </a:p>
          <a:p>
            <a:pPr marL="0" lvl="1">
              <a:spcBef>
                <a:spcPts val="600"/>
              </a:spcBef>
              <a:buSzPct val="90000"/>
            </a:pPr>
            <a:r>
              <a:rPr lang="en-US" sz="2800" spc="-102" dirty="0">
                <a:ln w="3175">
                  <a:noFill/>
                </a:ln>
                <a:solidFill>
                  <a:schemeClr val="tx2"/>
                </a:solidFill>
                <a:latin typeface="+mj-lt"/>
                <a:cs typeface="Segoe UI" pitchFamily="34" charset="0"/>
              </a:rPr>
              <a:t>Geo replicas*</a:t>
            </a:r>
          </a:p>
          <a:p>
            <a:pPr marL="0" lvl="1">
              <a:spcAft>
                <a:spcPts val="1199"/>
              </a:spcAft>
              <a:buSzPct val="90000"/>
            </a:pPr>
            <a:r>
              <a:rPr lang="en-US" sz="2400" spc="-102" dirty="0">
                <a:ln w="3175">
                  <a:noFill/>
                </a:ln>
                <a:cs typeface="Segoe UI" panose="020B0502040204020203" pitchFamily="34" charset="0"/>
              </a:rPr>
              <a:t>Reduce latency by replicating instances around the world</a:t>
            </a:r>
          </a:p>
        </p:txBody>
      </p:sp>
      <p:grpSp>
        <p:nvGrpSpPr>
          <p:cNvPr id="8" name="Group 7"/>
          <p:cNvGrpSpPr/>
          <p:nvPr/>
        </p:nvGrpSpPr>
        <p:grpSpPr>
          <a:xfrm>
            <a:off x="515479" y="4736315"/>
            <a:ext cx="640949" cy="401193"/>
            <a:chOff x="5622487" y="1118565"/>
            <a:chExt cx="3053468" cy="1911273"/>
          </a:xfrm>
          <a:solidFill>
            <a:schemeClr val="accent1"/>
          </a:solidFill>
        </p:grpSpPr>
        <p:sp>
          <p:nvSpPr>
            <p:cNvPr id="9" name="Rounded Rectangle 1"/>
            <p:cNvSpPr/>
            <p:nvPr/>
          </p:nvSpPr>
          <p:spPr bwMode="auto">
            <a:xfrm>
              <a:off x="5622487" y="1118565"/>
              <a:ext cx="3053468" cy="1911273"/>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0" name="Group 9"/>
            <p:cNvGrpSpPr/>
            <p:nvPr/>
          </p:nvGrpSpPr>
          <p:grpSpPr>
            <a:xfrm>
              <a:off x="7841014" y="2036457"/>
              <a:ext cx="526651" cy="526651"/>
              <a:chOff x="8358188" y="2371725"/>
              <a:chExt cx="606796" cy="606796"/>
            </a:xfrm>
            <a:grpFill/>
          </p:grpSpPr>
          <p:sp>
            <p:nvSpPr>
              <p:cNvPr id="14" name="Freeform 296"/>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 name="Donut 297"/>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11" name="Group 10"/>
            <p:cNvGrpSpPr/>
            <p:nvPr/>
          </p:nvGrpSpPr>
          <p:grpSpPr>
            <a:xfrm>
              <a:off x="5852194" y="1578030"/>
              <a:ext cx="526651" cy="526651"/>
              <a:chOff x="8358188" y="2371725"/>
              <a:chExt cx="606796" cy="606796"/>
            </a:xfrm>
            <a:grpFill/>
          </p:grpSpPr>
          <p:sp>
            <p:nvSpPr>
              <p:cNvPr id="12" name="Freeform 294"/>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3" name="Donut 295"/>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sp>
        <p:nvSpPr>
          <p:cNvPr id="29" name="Circular Arrow 5"/>
          <p:cNvSpPr/>
          <p:nvPr/>
        </p:nvSpPr>
        <p:spPr>
          <a:xfrm flipV="1">
            <a:off x="580012" y="1573879"/>
            <a:ext cx="570058" cy="483705"/>
          </a:xfrm>
          <a:custGeom>
            <a:avLst/>
            <a:gdLst/>
            <a:ahLst/>
            <a:cxnLst/>
            <a:rect l="l" t="t" r="r" b="b"/>
            <a:pathLst>
              <a:path w="3408790" h="2892425">
                <a:moveTo>
                  <a:pt x="1465690" y="1552079"/>
                </a:moveTo>
                <a:lnTo>
                  <a:pt x="1465690" y="863811"/>
                </a:lnTo>
                <a:cubicBezTo>
                  <a:pt x="1025912" y="818531"/>
                  <a:pt x="687658" y="447089"/>
                  <a:pt x="687658" y="1"/>
                </a:cubicBezTo>
                <a:lnTo>
                  <a:pt x="0" y="0"/>
                </a:lnTo>
                <a:cubicBezTo>
                  <a:pt x="0" y="420979"/>
                  <a:pt x="170432" y="824025"/>
                  <a:pt x="472457" y="1117289"/>
                </a:cubicBezTo>
                <a:cubicBezTo>
                  <a:pt x="741422" y="1378453"/>
                  <a:pt x="1094344" y="1532738"/>
                  <a:pt x="1465690" y="1552079"/>
                </a:cubicBezTo>
                <a:close/>
                <a:moveTo>
                  <a:pt x="1132420" y="2149476"/>
                </a:moveTo>
                <a:lnTo>
                  <a:pt x="1509182" y="2149476"/>
                </a:lnTo>
                <a:cubicBezTo>
                  <a:pt x="1561204" y="2149476"/>
                  <a:pt x="1603376" y="2107304"/>
                  <a:pt x="1603376" y="2055282"/>
                </a:cubicBezTo>
                <a:lnTo>
                  <a:pt x="1603376" y="383120"/>
                </a:lnTo>
                <a:cubicBezTo>
                  <a:pt x="1603376" y="331098"/>
                  <a:pt x="1561204" y="288926"/>
                  <a:pt x="1509182" y="288926"/>
                </a:cubicBezTo>
                <a:lnTo>
                  <a:pt x="1132420" y="288926"/>
                </a:lnTo>
                <a:cubicBezTo>
                  <a:pt x="1080398" y="288926"/>
                  <a:pt x="1038226" y="331098"/>
                  <a:pt x="1038226" y="383120"/>
                </a:cubicBezTo>
                <a:lnTo>
                  <a:pt x="1038226" y="447676"/>
                </a:lnTo>
                <a:lnTo>
                  <a:pt x="1374243" y="447676"/>
                </a:lnTo>
                <a:cubicBezTo>
                  <a:pt x="1426265" y="447676"/>
                  <a:pt x="1468437" y="489848"/>
                  <a:pt x="1468437" y="541870"/>
                </a:cubicBezTo>
                <a:lnTo>
                  <a:pt x="1468437" y="1896532"/>
                </a:lnTo>
                <a:cubicBezTo>
                  <a:pt x="1468437" y="1948554"/>
                  <a:pt x="1426265" y="1990726"/>
                  <a:pt x="1374243" y="1990726"/>
                </a:cubicBezTo>
                <a:lnTo>
                  <a:pt x="1038226" y="1990726"/>
                </a:lnTo>
                <a:lnTo>
                  <a:pt x="1038226" y="2055282"/>
                </a:lnTo>
                <a:cubicBezTo>
                  <a:pt x="1038226" y="2107304"/>
                  <a:pt x="1080398" y="2149476"/>
                  <a:pt x="1132420" y="2149476"/>
                </a:cubicBezTo>
                <a:close/>
                <a:moveTo>
                  <a:pt x="0" y="2419351"/>
                </a:moveTo>
                <a:lnTo>
                  <a:pt x="687658" y="2419350"/>
                </a:lnTo>
                <a:cubicBezTo>
                  <a:pt x="687658" y="1972262"/>
                  <a:pt x="1025913" y="1605265"/>
                  <a:pt x="1465690" y="1560275"/>
                </a:cubicBezTo>
                <a:lnTo>
                  <a:pt x="1465690" y="1557048"/>
                </a:lnTo>
                <a:cubicBezTo>
                  <a:pt x="1251813" y="1573335"/>
                  <a:pt x="751529" y="1397813"/>
                  <a:pt x="581026" y="1214152"/>
                </a:cubicBezTo>
                <a:cubicBezTo>
                  <a:pt x="567287" y="1217931"/>
                  <a:pt x="507383" y="1270265"/>
                  <a:pt x="472457" y="1302062"/>
                </a:cubicBezTo>
                <a:cubicBezTo>
                  <a:pt x="117165" y="1710688"/>
                  <a:pt x="0" y="1998372"/>
                  <a:pt x="0" y="2419351"/>
                </a:cubicBezTo>
                <a:close/>
                <a:moveTo>
                  <a:pt x="3326240" y="2892425"/>
                </a:moveTo>
                <a:lnTo>
                  <a:pt x="3408790" y="1558925"/>
                </a:lnTo>
                <a:lnTo>
                  <a:pt x="3148440" y="1704975"/>
                </a:lnTo>
                <a:cubicBezTo>
                  <a:pt x="2981223" y="1366308"/>
                  <a:pt x="2680657" y="926042"/>
                  <a:pt x="1827640" y="879475"/>
                </a:cubicBezTo>
                <a:lnTo>
                  <a:pt x="1827640" y="1590675"/>
                </a:lnTo>
                <a:cubicBezTo>
                  <a:pt x="2140907" y="1544108"/>
                  <a:pt x="2409723" y="1643592"/>
                  <a:pt x="2576940" y="1965325"/>
                </a:cubicBezTo>
                <a:lnTo>
                  <a:pt x="2259440" y="2130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4" name="Donut 4"/>
          <p:cNvSpPr/>
          <p:nvPr/>
        </p:nvSpPr>
        <p:spPr bwMode="auto">
          <a:xfrm>
            <a:off x="543284" y="2551934"/>
            <a:ext cx="584115" cy="584113"/>
          </a:xfrm>
          <a:custGeom>
            <a:avLst/>
            <a:gdLst/>
            <a:ahLst/>
            <a:cxnLst/>
            <a:rect l="l" t="t" r="r" b="b"/>
            <a:pathLst>
              <a:path w="1422400" h="1422400">
                <a:moveTo>
                  <a:pt x="1138844" y="787997"/>
                </a:moveTo>
                <a:cubicBezTo>
                  <a:pt x="1130137" y="882498"/>
                  <a:pt x="1004910" y="1124010"/>
                  <a:pt x="730776" y="1140301"/>
                </a:cubicBezTo>
                <a:lnTo>
                  <a:pt x="823847" y="1231875"/>
                </a:lnTo>
                <a:lnTo>
                  <a:pt x="789943" y="1266985"/>
                </a:lnTo>
                <a:lnTo>
                  <a:pt x="626892" y="1121403"/>
                </a:lnTo>
                <a:lnTo>
                  <a:pt x="781191" y="963379"/>
                </a:lnTo>
                <a:lnTo>
                  <a:pt x="818027" y="997254"/>
                </a:lnTo>
                <a:lnTo>
                  <a:pt x="741830" y="1081427"/>
                </a:lnTo>
                <a:cubicBezTo>
                  <a:pt x="857601" y="1089186"/>
                  <a:pt x="1055445" y="953989"/>
                  <a:pt x="1083632" y="788961"/>
                </a:cubicBezTo>
                <a:lnTo>
                  <a:pt x="1109843" y="807488"/>
                </a:lnTo>
                <a:close/>
                <a:moveTo>
                  <a:pt x="310331" y="631531"/>
                </a:moveTo>
                <a:lnTo>
                  <a:pt x="465638" y="788564"/>
                </a:lnTo>
                <a:lnTo>
                  <a:pt x="431125" y="824803"/>
                </a:lnTo>
                <a:lnTo>
                  <a:pt x="348294" y="747148"/>
                </a:lnTo>
                <a:cubicBezTo>
                  <a:pt x="338516" y="862767"/>
                  <a:pt x="470240" y="1062941"/>
                  <a:pt x="634751" y="1094003"/>
                </a:cubicBezTo>
                <a:lnTo>
                  <a:pt x="615769" y="1119887"/>
                </a:lnTo>
                <a:lnTo>
                  <a:pt x="634751" y="1149223"/>
                </a:lnTo>
                <a:cubicBezTo>
                  <a:pt x="540416" y="1138869"/>
                  <a:pt x="301127" y="1009446"/>
                  <a:pt x="289623" y="735069"/>
                </a:cubicBezTo>
                <a:lnTo>
                  <a:pt x="196438" y="826528"/>
                </a:lnTo>
                <a:lnTo>
                  <a:pt x="161925" y="792015"/>
                </a:lnTo>
                <a:close/>
                <a:moveTo>
                  <a:pt x="770801" y="444532"/>
                </a:moveTo>
                <a:lnTo>
                  <a:pt x="724103" y="657129"/>
                </a:lnTo>
                <a:lnTo>
                  <a:pt x="843305" y="657129"/>
                </a:lnTo>
                <a:lnTo>
                  <a:pt x="647913" y="977869"/>
                </a:lnTo>
                <a:lnTo>
                  <a:pt x="700754" y="730863"/>
                </a:lnTo>
                <a:lnTo>
                  <a:pt x="579095" y="729634"/>
                </a:lnTo>
                <a:close/>
                <a:moveTo>
                  <a:pt x="787649" y="273038"/>
                </a:moveTo>
                <a:cubicBezTo>
                  <a:pt x="881984" y="283392"/>
                  <a:pt x="1121273" y="412815"/>
                  <a:pt x="1132777" y="687192"/>
                </a:cubicBezTo>
                <a:lnTo>
                  <a:pt x="1225962" y="595733"/>
                </a:lnTo>
                <a:lnTo>
                  <a:pt x="1260475" y="630246"/>
                </a:lnTo>
                <a:lnTo>
                  <a:pt x="1112070" y="790731"/>
                </a:lnTo>
                <a:lnTo>
                  <a:pt x="956762" y="633698"/>
                </a:lnTo>
                <a:lnTo>
                  <a:pt x="991275" y="597459"/>
                </a:lnTo>
                <a:lnTo>
                  <a:pt x="1074106" y="675113"/>
                </a:lnTo>
                <a:cubicBezTo>
                  <a:pt x="1083884" y="559495"/>
                  <a:pt x="952160" y="359320"/>
                  <a:pt x="787649" y="328259"/>
                </a:cubicBezTo>
                <a:lnTo>
                  <a:pt x="806631" y="302374"/>
                </a:lnTo>
                <a:close/>
                <a:moveTo>
                  <a:pt x="625289" y="155416"/>
                </a:moveTo>
                <a:lnTo>
                  <a:pt x="790855" y="298130"/>
                </a:lnTo>
                <a:lnTo>
                  <a:pt x="639338" y="458823"/>
                </a:lnTo>
                <a:lnTo>
                  <a:pt x="601917" y="425596"/>
                </a:lnTo>
                <a:lnTo>
                  <a:pt x="676633" y="340106"/>
                </a:lnTo>
                <a:cubicBezTo>
                  <a:pt x="560744" y="334368"/>
                  <a:pt x="365289" y="472998"/>
                  <a:pt x="339987" y="638494"/>
                </a:cubicBezTo>
                <a:lnTo>
                  <a:pt x="313456" y="620426"/>
                </a:lnTo>
                <a:lnTo>
                  <a:pt x="284800" y="640420"/>
                </a:lnTo>
                <a:cubicBezTo>
                  <a:pt x="291856" y="545781"/>
                  <a:pt x="412849" y="302122"/>
                  <a:pt x="686657" y="281049"/>
                </a:cubicBezTo>
                <a:lnTo>
                  <a:pt x="592002" y="191112"/>
                </a:lnTo>
                <a:close/>
                <a:moveTo>
                  <a:pt x="711200" y="69427"/>
                </a:moveTo>
                <a:cubicBezTo>
                  <a:pt x="356759" y="69427"/>
                  <a:pt x="69427" y="356759"/>
                  <a:pt x="69427" y="711200"/>
                </a:cubicBezTo>
                <a:cubicBezTo>
                  <a:pt x="69427" y="1065641"/>
                  <a:pt x="356759" y="1352973"/>
                  <a:pt x="711200" y="1352973"/>
                </a:cubicBezTo>
                <a:cubicBezTo>
                  <a:pt x="1065641" y="1352973"/>
                  <a:pt x="1352973" y="1065641"/>
                  <a:pt x="1352973" y="711200"/>
                </a:cubicBezTo>
                <a:cubicBezTo>
                  <a:pt x="1352973" y="356759"/>
                  <a:pt x="1065641" y="69427"/>
                  <a:pt x="711200" y="69427"/>
                </a:cubicBezTo>
                <a:close/>
                <a:moveTo>
                  <a:pt x="711200" y="0"/>
                </a:moveTo>
                <a:cubicBezTo>
                  <a:pt x="1103985" y="0"/>
                  <a:pt x="1422400" y="318415"/>
                  <a:pt x="1422400" y="711200"/>
                </a:cubicBezTo>
                <a:cubicBezTo>
                  <a:pt x="1422400" y="1103985"/>
                  <a:pt x="1103985" y="1422400"/>
                  <a:pt x="711200" y="1422400"/>
                </a:cubicBezTo>
                <a:cubicBezTo>
                  <a:pt x="318415" y="1422400"/>
                  <a:pt x="0" y="1103985"/>
                  <a:pt x="0" y="711200"/>
                </a:cubicBezTo>
                <a:cubicBezTo>
                  <a:pt x="0" y="318415"/>
                  <a:pt x="318415" y="0"/>
                  <a:pt x="711200" y="0"/>
                </a:cubicBezTo>
                <a:close/>
              </a:path>
            </a:pathLst>
          </a:custGeom>
          <a:solidFill>
            <a:schemeClr val="accent1"/>
          </a:solidFill>
          <a:ln>
            <a:solidFill>
              <a:schemeClr val="accent1"/>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schemeClr val="bg1"/>
              </a:solidFill>
            </a:endParaRPr>
          </a:p>
        </p:txBody>
      </p:sp>
      <p:grpSp>
        <p:nvGrpSpPr>
          <p:cNvPr id="3" name="Group 2"/>
          <p:cNvGrpSpPr/>
          <p:nvPr/>
        </p:nvGrpSpPr>
        <p:grpSpPr>
          <a:xfrm>
            <a:off x="554158" y="5631856"/>
            <a:ext cx="568655" cy="526236"/>
            <a:chOff x="329407" y="5835405"/>
            <a:chExt cx="841483" cy="778709"/>
          </a:xfrm>
          <a:solidFill>
            <a:schemeClr val="accent1"/>
          </a:solidFill>
        </p:grpSpPr>
        <p:sp>
          <p:nvSpPr>
            <p:cNvPr id="69" name="Freeform 62"/>
            <p:cNvSpPr>
              <a:spLocks noEditPoints="1"/>
            </p:cNvSpPr>
            <p:nvPr/>
          </p:nvSpPr>
          <p:spPr bwMode="black">
            <a:xfrm>
              <a:off x="329407" y="5835405"/>
              <a:ext cx="731278" cy="73108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3" name="Rounded Rectangle 30"/>
            <p:cNvSpPr/>
            <p:nvPr/>
          </p:nvSpPr>
          <p:spPr bwMode="auto">
            <a:xfrm>
              <a:off x="792772" y="6295135"/>
              <a:ext cx="378118" cy="318979"/>
            </a:xfrm>
            <a:custGeom>
              <a:avLst/>
              <a:gdLst/>
              <a:ahLst/>
              <a:cxnLst/>
              <a:rect l="l" t="t" r="r" b="b"/>
              <a:pathLst>
                <a:path w="1235738" h="1042461">
                  <a:moveTo>
                    <a:pt x="86206" y="0"/>
                  </a:moveTo>
                  <a:lnTo>
                    <a:pt x="1149532" y="0"/>
                  </a:lnTo>
                  <a:cubicBezTo>
                    <a:pt x="1197142" y="0"/>
                    <a:pt x="1235738" y="38596"/>
                    <a:pt x="1235738" y="86206"/>
                  </a:cubicBezTo>
                  <a:lnTo>
                    <a:pt x="1235738" y="756476"/>
                  </a:lnTo>
                  <a:cubicBezTo>
                    <a:pt x="1235738" y="804086"/>
                    <a:pt x="1197142" y="842682"/>
                    <a:pt x="1149532" y="842682"/>
                  </a:cubicBezTo>
                  <a:lnTo>
                    <a:pt x="657108" y="842682"/>
                  </a:lnTo>
                  <a:lnTo>
                    <a:pt x="457665" y="1042461"/>
                  </a:lnTo>
                  <a:lnTo>
                    <a:pt x="258221" y="842682"/>
                  </a:lnTo>
                  <a:lnTo>
                    <a:pt x="86206" y="842682"/>
                  </a:lnTo>
                  <a:cubicBezTo>
                    <a:pt x="38596" y="842682"/>
                    <a:pt x="0" y="804086"/>
                    <a:pt x="0" y="756476"/>
                  </a:cubicBezTo>
                  <a:lnTo>
                    <a:pt x="0" y="86206"/>
                  </a:lnTo>
                  <a:cubicBezTo>
                    <a:pt x="0" y="38596"/>
                    <a:pt x="38596" y="0"/>
                    <a:pt x="86206"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1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94" name="Straight Connector 93"/>
          <p:cNvCxnSpPr>
            <a:cxnSpLocks/>
          </p:cNvCxnSpPr>
          <p:nvPr/>
        </p:nvCxnSpPr>
        <p:spPr>
          <a:xfrm>
            <a:off x="492979" y="5411210"/>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01541" y="3630398"/>
            <a:ext cx="611568" cy="611567"/>
            <a:chOff x="486169" y="3631571"/>
            <a:chExt cx="704189" cy="704188"/>
          </a:xfrm>
          <a:solidFill>
            <a:schemeClr val="accent1"/>
          </a:solidFill>
        </p:grpSpPr>
        <p:sp>
          <p:nvSpPr>
            <p:cNvPr id="55" name="Freeform 40"/>
            <p:cNvSpPr>
              <a:spLocks/>
            </p:cNvSpPr>
            <p:nvPr/>
          </p:nvSpPr>
          <p:spPr bwMode="auto">
            <a:xfrm>
              <a:off x="486169" y="3661941"/>
              <a:ext cx="695335" cy="290566"/>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4" name="Block Arc 3"/>
            <p:cNvSpPr/>
            <p:nvPr/>
          </p:nvSpPr>
          <p:spPr bwMode="auto">
            <a:xfrm rot="10800000">
              <a:off x="486169" y="3631571"/>
              <a:ext cx="704189" cy="704188"/>
            </a:xfrm>
            <a:prstGeom prst="blockArc">
              <a:avLst>
                <a:gd name="adj1" fmla="val 11235706"/>
                <a:gd name="adj2" fmla="val 461540"/>
                <a:gd name="adj3" fmla="val 121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96" name="Straight Connector 95"/>
          <p:cNvCxnSpPr>
            <a:cxnSpLocks/>
          </p:cNvCxnSpPr>
          <p:nvPr/>
        </p:nvCxnSpPr>
        <p:spPr>
          <a:xfrm>
            <a:off x="492979" y="4378538"/>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492979" y="2313194"/>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492979" y="3345867"/>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0641" y="6574123"/>
            <a:ext cx="3041269" cy="282383"/>
          </a:xfrm>
          <a:prstGeom prst="rect">
            <a:avLst/>
          </a:prstGeom>
        </p:spPr>
        <p:txBody>
          <a:bodyPr wrap="none">
            <a:spAutoFit/>
          </a:bodyPr>
          <a:lstStyle/>
          <a:p>
            <a:r>
              <a:rPr lang="en-US" sz="1199" dirty="0"/>
              <a:t>* These features will be available post-GA</a:t>
            </a:r>
          </a:p>
        </p:txBody>
      </p:sp>
    </p:spTree>
    <p:extLst>
      <p:ext uri="{BB962C8B-B14F-4D97-AF65-F5344CB8AC3E}">
        <p14:creationId xmlns:p14="http://schemas.microsoft.com/office/powerpoint/2010/main" val="7658428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015096" y="2628180"/>
            <a:ext cx="1014540" cy="783799"/>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38172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5"/>
          <p:cNvSpPr>
            <a:spLocks noChangeArrowheads="1"/>
          </p:cNvSpPr>
          <p:nvPr/>
        </p:nvSpPr>
        <p:spPr bwMode="auto">
          <a:xfrm>
            <a:off x="9476338" y="5273163"/>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2" name="Rectangle 56"/>
          <p:cNvSpPr>
            <a:spLocks noChangeArrowheads="1"/>
          </p:cNvSpPr>
          <p:nvPr/>
        </p:nvSpPr>
        <p:spPr bwMode="auto">
          <a:xfrm>
            <a:off x="8269944" y="6082420"/>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3" name="Freeform 57"/>
          <p:cNvSpPr>
            <a:spLocks/>
          </p:cNvSpPr>
          <p:nvPr/>
        </p:nvSpPr>
        <p:spPr bwMode="auto">
          <a:xfrm>
            <a:off x="6936166" y="2148526"/>
            <a:ext cx="5305134" cy="316959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latin typeface="Segoe UI Semilight"/>
            </a:endParaRPr>
          </a:p>
        </p:txBody>
      </p:sp>
      <p:sp>
        <p:nvSpPr>
          <p:cNvPr id="7" name="Title 6"/>
          <p:cNvSpPr>
            <a:spLocks noGrp="1"/>
          </p:cNvSpPr>
          <p:nvPr>
            <p:ph type="title"/>
          </p:nvPr>
        </p:nvSpPr>
        <p:spPr/>
        <p:txBody>
          <a:bodyPr/>
          <a:lstStyle/>
          <a:p>
            <a:r>
              <a:rPr lang="en-IN"/>
              <a:t>Get started quickly</a:t>
            </a:r>
            <a:endParaRPr lang="en-US" dirty="0"/>
          </a:p>
        </p:txBody>
      </p:sp>
      <p:sp>
        <p:nvSpPr>
          <p:cNvPr id="29" name="Rectangle 28"/>
          <p:cNvSpPr/>
          <p:nvPr/>
        </p:nvSpPr>
        <p:spPr bwMode="auto">
          <a:xfrm>
            <a:off x="458018" y="1802546"/>
            <a:ext cx="6295073" cy="436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Free sign up in seconds</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Get started with pre-built content for popular SaaS solutions and for your organization</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Content packs include pre-configured dashboards, reports, data models and queries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Automatic data refresh is built-in</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Quickly provision end-to-end, enterprise – ready solutions with Solution Templates</a:t>
            </a:r>
          </a:p>
          <a:p>
            <a:pPr defTabSz="680018">
              <a:spcBef>
                <a:spcPts val="612"/>
              </a:spcBef>
              <a:spcAft>
                <a:spcPct val="35000"/>
              </a:spcAft>
            </a:pPr>
            <a:r>
              <a:rPr lang="en-US" sz="1836" dirty="0">
                <a:solidFill>
                  <a:schemeClr val="tx2"/>
                </a:solidFill>
                <a:cs typeface="Segoe UI Semibold" panose="020B0702040204020203" pitchFamily="34" charset="0"/>
              </a:rPr>
              <a:t>Get instant answers from your data by asking a question in natural language</a:t>
            </a:r>
          </a:p>
          <a:p>
            <a:pPr defTabSz="680018">
              <a:spcBef>
                <a:spcPts val="612"/>
              </a:spcBef>
              <a:spcAft>
                <a:spcPct val="35000"/>
              </a:spcAft>
            </a:pPr>
            <a:r>
              <a:rPr lang="en-US" sz="1836" dirty="0">
                <a:solidFill>
                  <a:schemeClr val="tx2"/>
                </a:solidFill>
                <a:cs typeface="Segoe UI Semibold" panose="020B0702040204020203" pitchFamily="34" charset="0"/>
              </a:rPr>
              <a:t>Use Quick Insights on a new data set – Power BI will analyze the data and deliver new insights</a:t>
            </a:r>
          </a:p>
        </p:txBody>
      </p:sp>
      <p:sp>
        <p:nvSpPr>
          <p:cNvPr id="33" name="Rectangle 32"/>
          <p:cNvSpPr/>
          <p:nvPr/>
        </p:nvSpPr>
        <p:spPr bwMode="auto">
          <a:xfrm>
            <a:off x="458018" y="180254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0" name="Rectangle 39"/>
          <p:cNvSpPr/>
          <p:nvPr/>
        </p:nvSpPr>
        <p:spPr bwMode="auto">
          <a:xfrm>
            <a:off x="458018" y="612662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pic>
        <p:nvPicPr>
          <p:cNvPr id="52" name="Picture 51"/>
          <p:cNvPicPr>
            <a:picLocks noChangeAspect="1"/>
          </p:cNvPicPr>
          <p:nvPr/>
        </p:nvPicPr>
        <p:blipFill rotWithShape="1">
          <a:blip r:embed="rId3"/>
          <a:srcRect b="3451"/>
          <a:stretch/>
        </p:blipFill>
        <p:spPr>
          <a:xfrm>
            <a:off x="7046986" y="2299300"/>
            <a:ext cx="5036287" cy="2825400"/>
          </a:xfrm>
          <a:prstGeom prst="rect">
            <a:avLst/>
          </a:prstGeom>
          <a:ln w="6350">
            <a:noFill/>
          </a:ln>
          <a:effectLst>
            <a:innerShdw blurRad="38100">
              <a:prstClr val="black"/>
            </a:innerShdw>
          </a:effectLst>
        </p:spPr>
      </p:pic>
      <p:pic>
        <p:nvPicPr>
          <p:cNvPr id="53" name="Picture 52"/>
          <p:cNvPicPr>
            <a:picLocks noChangeAspect="1"/>
          </p:cNvPicPr>
          <p:nvPr/>
        </p:nvPicPr>
        <p:blipFill rotWithShape="1">
          <a:blip r:embed="rId4"/>
          <a:srcRect t="-1" r="5068" b="958"/>
          <a:stretch/>
        </p:blipFill>
        <p:spPr>
          <a:xfrm>
            <a:off x="7046986" y="2299300"/>
            <a:ext cx="5036287" cy="2825788"/>
          </a:xfrm>
          <a:prstGeom prst="rect">
            <a:avLst/>
          </a:prstGeom>
          <a:ln>
            <a:noFill/>
          </a:ln>
          <a:effectLst>
            <a:innerShdw blurRad="38100">
              <a:prstClr val="black"/>
            </a:innerShdw>
          </a:effectLst>
        </p:spPr>
      </p:pic>
      <p:pic>
        <p:nvPicPr>
          <p:cNvPr id="54" name="Picture 53"/>
          <p:cNvPicPr>
            <a:picLocks noChangeAspect="1"/>
          </p:cNvPicPr>
          <p:nvPr/>
        </p:nvPicPr>
        <p:blipFill rotWithShape="1">
          <a:blip r:embed="rId5"/>
          <a:srcRect r="2824" b="34683"/>
          <a:stretch/>
        </p:blipFill>
        <p:spPr>
          <a:xfrm>
            <a:off x="7046985" y="2299300"/>
            <a:ext cx="5036290" cy="2828095"/>
          </a:xfrm>
          <a:prstGeom prst="rect">
            <a:avLst/>
          </a:prstGeom>
          <a:ln>
            <a:noFill/>
          </a:ln>
          <a:effectLst>
            <a:innerShdw blurRad="38100">
              <a:prstClr val="black"/>
            </a:innerShdw>
          </a:effectLst>
        </p:spPr>
      </p:pic>
      <p:pic>
        <p:nvPicPr>
          <p:cNvPr id="20" name="Picture 19"/>
          <p:cNvPicPr>
            <a:picLocks noChangeAspect="1"/>
          </p:cNvPicPr>
          <p:nvPr/>
        </p:nvPicPr>
        <p:blipFill rotWithShape="1">
          <a:blip r:embed="rId6"/>
          <a:srcRect l="-179" b="32472"/>
          <a:stretch/>
        </p:blipFill>
        <p:spPr>
          <a:xfrm>
            <a:off x="7046985" y="2299300"/>
            <a:ext cx="5036290" cy="2828095"/>
          </a:xfrm>
          <a:prstGeom prst="rect">
            <a:avLst/>
          </a:prstGeom>
          <a:ln>
            <a:noFill/>
          </a:ln>
          <a:effectLst>
            <a:innerShdw blurRad="38100">
              <a:prstClr val="black"/>
            </a:innerShdw>
          </a:effectLst>
        </p:spPr>
      </p:pic>
      <p:pic>
        <p:nvPicPr>
          <p:cNvPr id="55" name="Picture 54"/>
          <p:cNvPicPr>
            <a:picLocks noChangeAspect="1"/>
          </p:cNvPicPr>
          <p:nvPr/>
        </p:nvPicPr>
        <p:blipFill rotWithShape="1">
          <a:blip r:embed="rId7"/>
          <a:srcRect b="15588"/>
          <a:stretch/>
        </p:blipFill>
        <p:spPr>
          <a:xfrm>
            <a:off x="7046986" y="2299300"/>
            <a:ext cx="5036287" cy="2828095"/>
          </a:xfrm>
          <a:prstGeom prst="rect">
            <a:avLst/>
          </a:prstGeom>
          <a:ln>
            <a:noFill/>
          </a:ln>
          <a:effectLst>
            <a:innerShdw blurRad="38100">
              <a:prstClr val="black"/>
            </a:innerShdw>
          </a:effectLst>
        </p:spPr>
      </p:pic>
      <p:sp>
        <p:nvSpPr>
          <p:cNvPr id="14" name="Freeform: Shape 13"/>
          <p:cNvSpPr>
            <a:spLocks/>
          </p:cNvSpPr>
          <p:nvPr/>
        </p:nvSpPr>
        <p:spPr bwMode="auto">
          <a:xfrm>
            <a:off x="9202353" y="2148526"/>
            <a:ext cx="3038948" cy="3169595"/>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a:latin typeface="Segoe UI Semilight"/>
            </a:endParaRPr>
          </a:p>
        </p:txBody>
      </p:sp>
    </p:spTree>
    <p:extLst>
      <p:ext uri="{BB962C8B-B14F-4D97-AF65-F5344CB8AC3E}">
        <p14:creationId xmlns:p14="http://schemas.microsoft.com/office/powerpoint/2010/main" val="86741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animEffect transition="in" filter="fade">
                                      <p:cBhvr>
                                        <p:cTn id="15" dur="500"/>
                                        <p:tgtEl>
                                          <p:spTgt spid="2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2" end="2"/>
                                            </p:txEl>
                                          </p:spTgt>
                                        </p:tgtEl>
                                        <p:attrNameLst>
                                          <p:attrName>style.visibility</p:attrName>
                                        </p:attrNameLst>
                                      </p:cBhvr>
                                      <p:to>
                                        <p:strVal val="visible"/>
                                      </p:to>
                                    </p:set>
                                    <p:animEffect transition="in" filter="fade">
                                      <p:cBhvr>
                                        <p:cTn id="18" dur="500"/>
                                        <p:tgtEl>
                                          <p:spTgt spid="2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xEl>
                                              <p:pRg st="3" end="3"/>
                                            </p:txEl>
                                          </p:spTgt>
                                        </p:tgtEl>
                                        <p:attrNameLst>
                                          <p:attrName>style.visibility</p:attrName>
                                        </p:attrNameLst>
                                      </p:cBhvr>
                                      <p:to>
                                        <p:strVal val="visible"/>
                                      </p:to>
                                    </p:set>
                                    <p:animEffect transition="in" filter="fade">
                                      <p:cBhvr>
                                        <p:cTn id="21" dur="500"/>
                                        <p:tgtEl>
                                          <p:spTgt spid="2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fade">
                                      <p:cBhvr>
                                        <p:cTn id="29" dur="500"/>
                                        <p:tgtEl>
                                          <p:spTgt spid="2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5" end="5"/>
                                            </p:txEl>
                                          </p:spTgt>
                                        </p:tgtEl>
                                        <p:attrNameLst>
                                          <p:attrName>style.visibility</p:attrName>
                                        </p:attrNameLst>
                                      </p:cBhvr>
                                      <p:to>
                                        <p:strVal val="visible"/>
                                      </p:to>
                                    </p:set>
                                    <p:animEffect transition="in" filter="fade">
                                      <p:cBhvr>
                                        <p:cTn id="37" dur="500"/>
                                        <p:tgtEl>
                                          <p:spTgt spid="29">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xEl>
                                              <p:pRg st="6" end="6"/>
                                            </p:txEl>
                                          </p:spTgt>
                                        </p:tgtEl>
                                        <p:attrNameLst>
                                          <p:attrName>style.visibility</p:attrName>
                                        </p:attrNameLst>
                                      </p:cBhvr>
                                      <p:to>
                                        <p:strVal val="visible"/>
                                      </p:to>
                                    </p:set>
                                    <p:animEffect transition="in" filter="fade">
                                      <p:cBhvr>
                                        <p:cTn id="45" dur="500"/>
                                        <p:tgtEl>
                                          <p:spTgt spid="29">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t>Create dashboards for what matters most</a:t>
            </a:r>
            <a:endParaRPr lang="en-US" dirty="0"/>
          </a:p>
        </p:txBody>
      </p:sp>
      <p:sp>
        <p:nvSpPr>
          <p:cNvPr id="42" name="Rectangle 41"/>
          <p:cNvSpPr/>
          <p:nvPr/>
        </p:nvSpPr>
        <p:spPr bwMode="auto">
          <a:xfrm>
            <a:off x="458018" y="1553567"/>
            <a:ext cx="6295073" cy="49038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Build dashboards to monitor your most important business metrics, at a glance</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Combine on-premises and cloud-born data in a single pane of glass</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Data is visualized as tiles that you can resize, move, rename, pin, delete, or add a hyperlink</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Choose different views (Full Screen, Fit to Screen, </a:t>
            </a:r>
            <a:br>
              <a:rPr lang="en-US" sz="1836" dirty="0">
                <a:solidFill>
                  <a:schemeClr val="tx1"/>
                </a:solidFill>
                <a:cs typeface="Segoe UI Semibold" panose="020B0702040204020203" pitchFamily="34" charset="0"/>
              </a:rPr>
            </a:br>
            <a:r>
              <a:rPr lang="en-US" sz="1836" dirty="0">
                <a:solidFill>
                  <a:schemeClr val="tx1"/>
                </a:solidFill>
                <a:cs typeface="Segoe UI Semibold" panose="020B0702040204020203" pitchFamily="34" charset="0"/>
              </a:rPr>
              <a:t>In-Focus)</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Set your featured and favorite dashboards for what you visit the most</a:t>
            </a:r>
          </a:p>
          <a:p>
            <a:pPr marL="233149" indent="-233149" defTabSz="544015">
              <a:spcBef>
                <a:spcPts val="612"/>
              </a:spcBef>
              <a:buFont typeface="Arial" panose="020B0604020202020204" pitchFamily="34" charset="0"/>
              <a:buChar char="•"/>
            </a:pPr>
            <a:r>
              <a:rPr lang="de-DE" sz="1836" dirty="0">
                <a:solidFill>
                  <a:schemeClr val="tx1"/>
                </a:solidFill>
                <a:cs typeface="Segoe UI Semibold" panose="020B0702040204020203" pitchFamily="34" charset="0"/>
              </a:rPr>
              <a:t>Add images, videos, web code or text boxes</a:t>
            </a:r>
            <a:endParaRPr lang="en-US" sz="1836" dirty="0">
              <a:solidFill>
                <a:schemeClr val="tx1"/>
              </a:solidFill>
              <a:cs typeface="Segoe UI Semibold" panose="020B0702040204020203" pitchFamily="34" charset="0"/>
            </a:endParaRP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Control the color scheme of your dashboard</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Create dashboards by pinning visualizations from reports, Q&amp;A, other dashboards, Reporting wan Services, Excel </a:t>
            </a:r>
          </a:p>
        </p:txBody>
      </p:sp>
      <p:sp>
        <p:nvSpPr>
          <p:cNvPr id="44" name="Rectangle 43"/>
          <p:cNvSpPr/>
          <p:nvPr/>
        </p:nvSpPr>
        <p:spPr bwMode="auto">
          <a:xfrm>
            <a:off x="458018" y="155356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5" name="Rectangle 44"/>
          <p:cNvSpPr/>
          <p:nvPr/>
        </p:nvSpPr>
        <p:spPr bwMode="auto">
          <a:xfrm>
            <a:off x="458018" y="6411680"/>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836" dirty="0">
              <a:solidFill>
                <a:schemeClr val="tx1"/>
              </a:solidFill>
            </a:endParaRPr>
          </a:p>
        </p:txBody>
      </p:sp>
      <p:sp>
        <p:nvSpPr>
          <p:cNvPr id="27"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8" name="Rectangle 27"/>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0" name="Picture 19"/>
          <p:cNvPicPr>
            <a:picLocks noChangeAspect="1"/>
          </p:cNvPicPr>
          <p:nvPr/>
        </p:nvPicPr>
        <p:blipFill rotWithShape="1">
          <a:blip r:embed="rId3"/>
          <a:srcRect l="108" r="8175" b="178"/>
          <a:stretch/>
        </p:blipFill>
        <p:spPr>
          <a:xfrm>
            <a:off x="7663453" y="2594231"/>
            <a:ext cx="4028846" cy="2546007"/>
          </a:xfrm>
          <a:prstGeom prst="rect">
            <a:avLst/>
          </a:prstGeom>
          <a:effectLst>
            <a:innerShdw blurRad="38100">
              <a:prstClr val="black"/>
            </a:innerShdw>
          </a:effectLst>
        </p:spPr>
      </p:pic>
      <p:sp>
        <p:nvSpPr>
          <p:cNvPr id="30" name="Freeform: Shape 29"/>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648160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001" y="935842"/>
            <a:ext cx="4829784" cy="4583314"/>
          </a:xfrm>
        </p:spPr>
        <p:txBody>
          <a:bodyPr>
            <a:noAutofit/>
          </a:bodyPr>
          <a:lstStyle/>
          <a:p>
            <a:r>
              <a:rPr lang="en-US" sz="3264" dirty="0">
                <a:solidFill>
                  <a:schemeClr val="tx2"/>
                </a:solidFill>
                <a:latin typeface="Segoe UI Light" charset="0"/>
                <a:ea typeface="Segoe UI Light" charset="0"/>
                <a:cs typeface="Segoe UI Light" charset="0"/>
              </a:rPr>
              <a:t>The Microsoft platforms can open up new possibilities to help your institutions attract the best students, create optimum student outcomes - on both learning and career paths - and elevate your institutional performance. </a:t>
            </a:r>
          </a:p>
        </p:txBody>
      </p:sp>
      <p:pic>
        <p:nvPicPr>
          <p:cNvPr id="4" name="Picture 3"/>
          <p:cNvPicPr>
            <a:picLocks noChangeAspect="1"/>
          </p:cNvPicPr>
          <p:nvPr/>
        </p:nvPicPr>
        <p:blipFill>
          <a:blip r:embed="rId3"/>
          <a:stretch>
            <a:fillRect/>
          </a:stretch>
        </p:blipFill>
        <p:spPr>
          <a:xfrm>
            <a:off x="5616221" y="550495"/>
            <a:ext cx="6372789" cy="5893535"/>
          </a:xfrm>
          <a:prstGeom prst="rect">
            <a:avLst/>
          </a:prstGeom>
          <a:solidFill>
            <a:schemeClr val="tx2"/>
          </a:solidFill>
        </p:spPr>
      </p:pic>
    </p:spTree>
    <p:extLst>
      <p:ext uri="{BB962C8B-B14F-4D97-AF65-F5344CB8AC3E}">
        <p14:creationId xmlns:p14="http://schemas.microsoft.com/office/powerpoint/2010/main" val="2490539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IN"/>
              <a:t>Explore your data and uncover new insights</a:t>
            </a:r>
            <a:endParaRPr lang="en-US" dirty="0"/>
          </a:p>
        </p:txBody>
      </p:sp>
      <p:sp>
        <p:nvSpPr>
          <p:cNvPr id="17" name="Rectangle 16"/>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770687">
              <a:spcBef>
                <a:spcPts val="612"/>
              </a:spcBef>
            </a:pPr>
            <a:r>
              <a:rPr lang="en-US" sz="1836" dirty="0">
                <a:solidFill>
                  <a:schemeClr val="tx2"/>
                </a:solidFill>
              </a:rPr>
              <a:t>Select a dashboard tile to go directly to the underlying report or Q&amp;A </a:t>
            </a:r>
          </a:p>
          <a:p>
            <a:pPr defTabSz="770687">
              <a:spcBef>
                <a:spcPts val="612"/>
              </a:spcBef>
            </a:pPr>
            <a:r>
              <a:rPr lang="en-US" sz="1836" dirty="0">
                <a:solidFill>
                  <a:schemeClr val="tx2"/>
                </a:solidFill>
              </a:rPr>
              <a:t>Dig deeper into reports (Reading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Reading View for reports that are shared with you</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Highlight a value in one visualization to change others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Drill-down in your hierarchical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Filter, sort, hover over and highlight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Control how a report is displayed</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Export to PowerPoint</a:t>
            </a:r>
          </a:p>
          <a:p>
            <a:pPr defTabSz="770687">
              <a:spcBef>
                <a:spcPts val="612"/>
              </a:spcBef>
            </a:pPr>
            <a:r>
              <a:rPr lang="en-US" sz="1836" dirty="0">
                <a:solidFill>
                  <a:schemeClr val="tx2"/>
                </a:solidFill>
              </a:rPr>
              <a:t>Explore and design a report (Editing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Editing View + Reading View for reports that you own</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Create new visualizations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Use desired data fields for your visuals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Format your visuals – type, colors, filters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text and shape elements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new pages to your report</a:t>
            </a:r>
          </a:p>
        </p:txBody>
      </p:sp>
      <p:sp>
        <p:nvSpPr>
          <p:cNvPr id="18" name="Rectangle 17"/>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1" name="Rectangle 20"/>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3"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Rectangle 1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r="19980" b="659"/>
          <a:stretch/>
        </p:blipFill>
        <p:spPr>
          <a:xfrm>
            <a:off x="7663453" y="2594231"/>
            <a:ext cx="4028846" cy="2546007"/>
          </a:xfrm>
          <a:prstGeom prst="rect">
            <a:avLst/>
          </a:prstGeom>
          <a:effectLst>
            <a:innerShdw blurRad="38100">
              <a:prstClr val="black"/>
            </a:innerShdw>
          </a:effectLst>
        </p:spPr>
      </p:pic>
      <p:sp>
        <p:nvSpPr>
          <p:cNvPr id="16" name="Freeform: Shape 15"/>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8539971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5481" y="295274"/>
            <a:ext cx="11887878" cy="917575"/>
          </a:xfrm>
        </p:spPr>
        <p:txBody>
          <a:bodyPr/>
          <a:lstStyle/>
          <a:p>
            <a:r>
              <a:rPr lang="en-IN"/>
              <a:t>See your data the way you want it</a:t>
            </a:r>
            <a:endParaRPr lang="en-US" dirty="0"/>
          </a:p>
        </p:txBody>
      </p:sp>
      <p:grpSp>
        <p:nvGrpSpPr>
          <p:cNvPr id="9" name="Group 8"/>
          <p:cNvGrpSpPr/>
          <p:nvPr/>
        </p:nvGrpSpPr>
        <p:grpSpPr>
          <a:xfrm>
            <a:off x="7076084" y="1754796"/>
            <a:ext cx="4862053" cy="4476820"/>
            <a:chOff x="6365202" y="1755587"/>
            <a:chExt cx="5169072" cy="4759514"/>
          </a:xfrm>
        </p:grpSpPr>
        <p:pic>
          <p:nvPicPr>
            <p:cNvPr id="11" name="Picture 10"/>
            <p:cNvPicPr>
              <a:picLocks noChangeAspect="1"/>
            </p:cNvPicPr>
            <p:nvPr/>
          </p:nvPicPr>
          <p:blipFill>
            <a:blip r:embed="rId3"/>
            <a:stretch>
              <a:fillRect/>
            </a:stretch>
          </p:blipFill>
          <p:spPr>
            <a:xfrm>
              <a:off x="8211025" y="5152286"/>
              <a:ext cx="1512361" cy="1202407"/>
            </a:xfrm>
            <a:prstGeom prst="rect">
              <a:avLst/>
            </a:prstGeom>
            <a:ln>
              <a:noFill/>
            </a:ln>
            <a:effectLst/>
          </p:spPr>
        </p:pic>
        <p:pic>
          <p:nvPicPr>
            <p:cNvPr id="12" name="Picture 11"/>
            <p:cNvPicPr>
              <a:picLocks noChangeAspect="1"/>
            </p:cNvPicPr>
            <p:nvPr/>
          </p:nvPicPr>
          <p:blipFill>
            <a:blip r:embed="rId4"/>
            <a:stretch>
              <a:fillRect/>
            </a:stretch>
          </p:blipFill>
          <p:spPr>
            <a:xfrm>
              <a:off x="6388531" y="4978204"/>
              <a:ext cx="1673164" cy="1536897"/>
            </a:xfrm>
            <a:prstGeom prst="rect">
              <a:avLst/>
            </a:prstGeom>
            <a:ln>
              <a:noFill/>
            </a:ln>
            <a:effectLst/>
          </p:spPr>
        </p:pic>
        <p:pic>
          <p:nvPicPr>
            <p:cNvPr id="13" name="Picture 12"/>
            <p:cNvPicPr>
              <a:picLocks noChangeAspect="1"/>
            </p:cNvPicPr>
            <p:nvPr/>
          </p:nvPicPr>
          <p:blipFill>
            <a:blip r:embed="rId5"/>
            <a:stretch>
              <a:fillRect/>
            </a:stretch>
          </p:blipFill>
          <p:spPr>
            <a:xfrm>
              <a:off x="9959182" y="2016546"/>
              <a:ext cx="1558859" cy="1041313"/>
            </a:xfrm>
            <a:prstGeom prst="rect">
              <a:avLst/>
            </a:prstGeom>
            <a:ln>
              <a:noFill/>
            </a:ln>
            <a:effectLst/>
          </p:spPr>
        </p:pic>
        <p:pic>
          <p:nvPicPr>
            <p:cNvPr id="14" name="Picture 13"/>
            <p:cNvPicPr>
              <a:picLocks noChangeAspect="1"/>
            </p:cNvPicPr>
            <p:nvPr/>
          </p:nvPicPr>
          <p:blipFill>
            <a:blip r:embed="rId6"/>
            <a:stretch>
              <a:fillRect/>
            </a:stretch>
          </p:blipFill>
          <p:spPr>
            <a:xfrm>
              <a:off x="10028260" y="5304228"/>
              <a:ext cx="1420703" cy="862219"/>
            </a:xfrm>
            <a:prstGeom prst="rect">
              <a:avLst/>
            </a:prstGeom>
            <a:ln>
              <a:noFill/>
            </a:ln>
            <a:effectLst/>
          </p:spPr>
        </p:pic>
        <p:pic>
          <p:nvPicPr>
            <p:cNvPr id="5" name="Picture 4"/>
            <p:cNvPicPr>
              <a:picLocks noChangeAspect="1"/>
            </p:cNvPicPr>
            <p:nvPr/>
          </p:nvPicPr>
          <p:blipFill>
            <a:blip r:embed="rId7"/>
            <a:stretch>
              <a:fillRect/>
            </a:stretch>
          </p:blipFill>
          <p:spPr>
            <a:xfrm>
              <a:off x="8198368" y="2221993"/>
              <a:ext cx="1525016" cy="891644"/>
            </a:xfrm>
            <a:prstGeom prst="rect">
              <a:avLst/>
            </a:prstGeom>
            <a:ln w="19050">
              <a:noFill/>
            </a:ln>
            <a:effectLst/>
          </p:spPr>
        </p:pic>
        <p:pic>
          <p:nvPicPr>
            <p:cNvPr id="2" name="Picture 1"/>
            <p:cNvPicPr>
              <a:picLocks noChangeAspect="1"/>
            </p:cNvPicPr>
            <p:nvPr/>
          </p:nvPicPr>
          <p:blipFill>
            <a:blip r:embed="rId8"/>
            <a:stretch>
              <a:fillRect/>
            </a:stretch>
          </p:blipFill>
          <p:spPr>
            <a:xfrm>
              <a:off x="6503097" y="3539857"/>
              <a:ext cx="1420703" cy="1373572"/>
            </a:xfrm>
            <a:prstGeom prst="rect">
              <a:avLst/>
            </a:prstGeom>
            <a:ln>
              <a:noFill/>
            </a:ln>
            <a:effectLst/>
          </p:spPr>
        </p:pic>
        <p:pic>
          <p:nvPicPr>
            <p:cNvPr id="3" name="Picture 2"/>
            <p:cNvPicPr>
              <a:picLocks noChangeAspect="1"/>
            </p:cNvPicPr>
            <p:nvPr/>
          </p:nvPicPr>
          <p:blipFill>
            <a:blip r:embed="rId9"/>
            <a:stretch>
              <a:fillRect/>
            </a:stretch>
          </p:blipFill>
          <p:spPr>
            <a:xfrm>
              <a:off x="8168331" y="3675376"/>
              <a:ext cx="1574702" cy="926543"/>
            </a:xfrm>
            <a:prstGeom prst="rect">
              <a:avLst/>
            </a:prstGeom>
            <a:ln w="19050">
              <a:noFill/>
            </a:ln>
            <a:effectLst/>
          </p:spPr>
        </p:pic>
        <p:pic>
          <p:nvPicPr>
            <p:cNvPr id="6" name="Picture 5"/>
            <p:cNvPicPr>
              <a:picLocks noChangeAspect="1"/>
            </p:cNvPicPr>
            <p:nvPr/>
          </p:nvPicPr>
          <p:blipFill>
            <a:blip r:embed="rId10"/>
            <a:stretch>
              <a:fillRect/>
            </a:stretch>
          </p:blipFill>
          <p:spPr>
            <a:xfrm>
              <a:off x="6566262" y="2083055"/>
              <a:ext cx="1420703" cy="813029"/>
            </a:xfrm>
            <a:prstGeom prst="rect">
              <a:avLst/>
            </a:prstGeom>
            <a:ln>
              <a:noFill/>
            </a:ln>
            <a:effectLst/>
          </p:spPr>
        </p:pic>
        <p:pic>
          <p:nvPicPr>
            <p:cNvPr id="17" name="Picture 16"/>
            <p:cNvPicPr>
              <a:picLocks noChangeAspect="1"/>
            </p:cNvPicPr>
            <p:nvPr/>
          </p:nvPicPr>
          <p:blipFill>
            <a:blip r:embed="rId11"/>
            <a:stretch>
              <a:fillRect/>
            </a:stretch>
          </p:blipFill>
          <p:spPr>
            <a:xfrm>
              <a:off x="10087921" y="3421182"/>
              <a:ext cx="1196762" cy="696443"/>
            </a:xfrm>
            <a:prstGeom prst="rect">
              <a:avLst/>
            </a:prstGeom>
            <a:ln>
              <a:noFill/>
            </a:ln>
            <a:effectLst/>
          </p:spPr>
        </p:pic>
        <p:pic>
          <p:nvPicPr>
            <p:cNvPr id="4" name="Picture 3"/>
            <p:cNvPicPr>
              <a:picLocks noChangeAspect="1"/>
            </p:cNvPicPr>
            <p:nvPr/>
          </p:nvPicPr>
          <p:blipFill>
            <a:blip r:embed="rId12"/>
            <a:stretch>
              <a:fillRect/>
            </a:stretch>
          </p:blipFill>
          <p:spPr>
            <a:xfrm>
              <a:off x="10367303" y="4202742"/>
              <a:ext cx="833552" cy="748680"/>
            </a:xfrm>
            <a:prstGeom prst="rect">
              <a:avLst/>
            </a:prstGeom>
            <a:ln>
              <a:noFill/>
            </a:ln>
            <a:effectLst/>
          </p:spPr>
        </p:pic>
        <p:sp>
          <p:nvSpPr>
            <p:cNvPr id="7" name="Rectangle 6"/>
            <p:cNvSpPr/>
            <p:nvPr/>
          </p:nvSpPr>
          <p:spPr bwMode="auto">
            <a:xfrm>
              <a:off x="6365202"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10149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83778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5202"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101491"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9837781" y="4178193"/>
              <a:ext cx="1696493" cy="73691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365202"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0149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83778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837781" y="3355580"/>
              <a:ext cx="1696493" cy="78214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58018" y="1971788"/>
            <a:ext cx="6295073" cy="4042835"/>
            <a:chOff x="448214" y="1522476"/>
            <a:chExt cx="6172200" cy="3963924"/>
          </a:xfrm>
        </p:grpSpPr>
        <p:sp>
          <p:nvSpPr>
            <p:cNvPr id="27" name="Rectangle 26"/>
            <p:cNvSpPr/>
            <p:nvPr/>
          </p:nvSpPr>
          <p:spPr bwMode="auto">
            <a:xfrm>
              <a:off x="448214" y="1522476"/>
              <a:ext cx="6172200" cy="3963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770687">
                <a:spcBef>
                  <a:spcPts val="612"/>
                </a:spcBef>
              </a:pPr>
              <a:r>
                <a:rPr lang="en-US" sz="1836" dirty="0">
                  <a:solidFill>
                    <a:srgbClr val="0078D7"/>
                  </a:solidFill>
                </a:rPr>
                <a:t>Visualize data to tell your story</a:t>
              </a:r>
            </a:p>
            <a:p>
              <a:pPr defTabSz="770687">
                <a:spcBef>
                  <a:spcPts val="612"/>
                </a:spcBef>
              </a:pPr>
              <a:r>
                <a:rPr lang="en-US" sz="1836" dirty="0">
                  <a:solidFill>
                    <a:srgbClr val="0078D7"/>
                  </a:solidFill>
                </a:rPr>
                <a:t>Growing number of visualization types</a:t>
              </a:r>
            </a:p>
            <a:p>
              <a:pPr marL="297913" lvl="1" indent="-181338" defTabSz="589349">
                <a:spcBef>
                  <a:spcPts val="204"/>
                </a:spcBef>
                <a:spcAft>
                  <a:spcPts val="306"/>
                </a:spcAft>
                <a:buFontTx/>
                <a:buChar char="•"/>
              </a:pPr>
              <a:r>
                <a:rPr lang="en-US" sz="1632" dirty="0">
                  <a:solidFill>
                    <a:srgbClr val="353535"/>
                  </a:solidFill>
                </a:rPr>
                <a:t>Donuts, basic area, waterfall, filled maps, tree maps, funnel, gauges, combo charts, R charts and more</a:t>
              </a:r>
            </a:p>
            <a:p>
              <a:pPr marL="297913" lvl="1" indent="-181338" defTabSz="589349">
                <a:spcBef>
                  <a:spcPts val="204"/>
                </a:spcBef>
                <a:spcAft>
                  <a:spcPts val="306"/>
                </a:spcAft>
                <a:buFontTx/>
                <a:buChar char="•"/>
              </a:pPr>
              <a:r>
                <a:rPr lang="en-US" sz="1632" dirty="0">
                  <a:solidFill>
                    <a:srgbClr val="353535"/>
                  </a:solidFill>
                </a:rPr>
                <a:t>Custom visuals and R-powered visuals available from Power BI visuals library (</a:t>
              </a:r>
              <a:r>
                <a:rPr lang="en-US" sz="1632" dirty="0">
                  <a:solidFill>
                    <a:srgbClr val="353535"/>
                  </a:solidFill>
                  <a:hlinkClick r:id="rId13"/>
                </a:rPr>
                <a:t>visuals.powerbi.com</a:t>
              </a:r>
              <a:r>
                <a:rPr lang="en-US" sz="1632" dirty="0">
                  <a:solidFill>
                    <a:srgbClr val="353535"/>
                  </a:solidFill>
                </a:rPr>
                <a:t>)</a:t>
              </a:r>
            </a:p>
            <a:p>
              <a:pPr marL="297913" lvl="1" indent="-181338" defTabSz="589349">
                <a:spcBef>
                  <a:spcPts val="204"/>
                </a:spcBef>
                <a:spcAft>
                  <a:spcPts val="306"/>
                </a:spcAft>
                <a:buFontTx/>
                <a:buChar char="•"/>
              </a:pPr>
              <a:r>
                <a:rPr lang="en-US" sz="1632" dirty="0">
                  <a:solidFill>
                    <a:srgbClr val="353535"/>
                  </a:solidFill>
                </a:rPr>
                <a:t>Tools to develop, test, package new custom visuals</a:t>
              </a:r>
            </a:p>
            <a:p>
              <a:pPr defTabSz="770687">
                <a:spcBef>
                  <a:spcPts val="612"/>
                </a:spcBef>
              </a:pPr>
              <a:r>
                <a:rPr lang="en-US" sz="1836" dirty="0">
                  <a:solidFill>
                    <a:srgbClr val="0078D7"/>
                  </a:solidFill>
                </a:rPr>
                <a:t>Visualizations on report page are connected – select value in one visualization to filter other visualizations</a:t>
              </a:r>
            </a:p>
            <a:p>
              <a:pPr defTabSz="770687">
                <a:spcBef>
                  <a:spcPts val="612"/>
                </a:spcBef>
              </a:pPr>
              <a:r>
                <a:rPr lang="en-US" sz="1836" dirty="0">
                  <a:solidFill>
                    <a:srgbClr val="0078D7"/>
                  </a:solidFill>
                </a:rPr>
                <a:t>Full screen pop out mode for report visuals to show additional details</a:t>
              </a:r>
            </a:p>
          </p:txBody>
        </p:sp>
        <p:sp>
          <p:nvSpPr>
            <p:cNvPr id="28" name="Rectangle 27"/>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5441579"/>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21018583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032" y="2322975"/>
            <a:ext cx="5408331" cy="2319402"/>
          </a:xfrm>
          <a:prstGeom prst="rect">
            <a:avLst/>
          </a:prstGeom>
          <a:ln w="19050">
            <a:noFill/>
          </a:ln>
          <a:effectLst/>
        </p:spPr>
      </p:pic>
      <p:pic>
        <p:nvPicPr>
          <p:cNvPr id="8" name="Picture 12"/>
          <p:cNvPicPr>
            <a:picLocks noChangeAspect="1"/>
          </p:cNvPicPr>
          <p:nvPr/>
        </p:nvPicPr>
        <p:blipFill rotWithShape="1">
          <a:blip r:embed="rId4"/>
          <a:srcRect r="22413" b="-13172"/>
          <a:stretch/>
        </p:blipFill>
        <p:spPr>
          <a:xfrm>
            <a:off x="6928268" y="4892799"/>
            <a:ext cx="4662356" cy="501262"/>
          </a:xfrm>
          <a:prstGeom prst="rect">
            <a:avLst/>
          </a:prstGeom>
          <a:ln>
            <a:noFill/>
          </a:ln>
        </p:spPr>
      </p:pic>
      <p:sp>
        <p:nvSpPr>
          <p:cNvPr id="12" name="Rectangle 11"/>
          <p:cNvSpPr/>
          <p:nvPr/>
        </p:nvSpPr>
        <p:spPr>
          <a:xfrm>
            <a:off x="1073169" y="123537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Access Power BI dashboards and reports with native mobile apps for Windows, iOS and Android</a:t>
            </a:r>
          </a:p>
        </p:txBody>
      </p:sp>
      <p:sp>
        <p:nvSpPr>
          <p:cNvPr id="13" name="Rectangle 12"/>
          <p:cNvSpPr/>
          <p:nvPr/>
        </p:nvSpPr>
        <p:spPr>
          <a:xfrm>
            <a:off x="1073169" y="2023130"/>
            <a:ext cx="5521865" cy="6829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Easy sign-in step with support for Single</a:t>
            </a:r>
            <a:br>
              <a:rPr lang="en-US" sz="1836" dirty="0">
                <a:solidFill>
                  <a:schemeClr val="tx1"/>
                </a:solidFill>
              </a:rPr>
            </a:br>
            <a:r>
              <a:rPr lang="en-US" sz="1836" dirty="0">
                <a:solidFill>
                  <a:schemeClr val="tx1"/>
                </a:solidFill>
              </a:rPr>
              <a:t>Sign-on (SSO)</a:t>
            </a:r>
          </a:p>
        </p:txBody>
      </p:sp>
      <p:sp>
        <p:nvSpPr>
          <p:cNvPr id="16" name="Rectangle 15"/>
          <p:cNvSpPr/>
          <p:nvPr/>
        </p:nvSpPr>
        <p:spPr>
          <a:xfrm>
            <a:off x="1073169" y="2762782"/>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Orientation-aware and location aware apps</a:t>
            </a:r>
          </a:p>
        </p:txBody>
      </p:sp>
      <p:sp>
        <p:nvSpPr>
          <p:cNvPr id="18" name="Rectangle 17"/>
          <p:cNvSpPr/>
          <p:nvPr/>
        </p:nvSpPr>
        <p:spPr>
          <a:xfrm>
            <a:off x="1073169" y="355053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Annotate visualization and share snapshot</a:t>
            </a:r>
            <a:br>
              <a:rPr lang="en-US" sz="1836" dirty="0">
                <a:solidFill>
                  <a:schemeClr val="tx1"/>
                </a:solidFill>
              </a:rPr>
            </a:br>
            <a:r>
              <a:rPr lang="en-US" sz="1836" dirty="0">
                <a:solidFill>
                  <a:schemeClr val="tx1"/>
                </a:solidFill>
              </a:rPr>
              <a:t>with others</a:t>
            </a:r>
          </a:p>
        </p:txBody>
      </p:sp>
      <p:sp>
        <p:nvSpPr>
          <p:cNvPr id="20" name="Rectangle 19"/>
          <p:cNvSpPr/>
          <p:nvPr/>
        </p:nvSpPr>
        <p:spPr>
          <a:xfrm>
            <a:off x="1073169" y="4338290"/>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Configure data-driven alerts for your critical KPIs</a:t>
            </a:r>
            <a:endParaRPr lang="en-US" sz="1836" dirty="0">
              <a:solidFill>
                <a:schemeClr val="tx1"/>
              </a:solidFill>
            </a:endParaRPr>
          </a:p>
        </p:txBody>
      </p:sp>
      <p:sp>
        <p:nvSpPr>
          <p:cNvPr id="23" name="Rectangle 22"/>
          <p:cNvSpPr/>
          <p:nvPr/>
        </p:nvSpPr>
        <p:spPr>
          <a:xfrm>
            <a:off x="1073169" y="5126044"/>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Generate and scan QR codes, or scan bar codes for report filtering</a:t>
            </a:r>
          </a:p>
        </p:txBody>
      </p:sp>
      <p:sp>
        <p:nvSpPr>
          <p:cNvPr id="26" name="Rectangle 25"/>
          <p:cNvSpPr/>
          <p:nvPr/>
        </p:nvSpPr>
        <p:spPr>
          <a:xfrm>
            <a:off x="1073169" y="591379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Open and interact with Reporting Services mobile reports and KPIs</a:t>
            </a:r>
          </a:p>
        </p:txBody>
      </p:sp>
      <p:sp>
        <p:nvSpPr>
          <p:cNvPr id="29" name="Title 28"/>
          <p:cNvSpPr>
            <a:spLocks noGrp="1"/>
          </p:cNvSpPr>
          <p:nvPr>
            <p:ph type="title"/>
          </p:nvPr>
        </p:nvSpPr>
        <p:spPr/>
        <p:txBody>
          <a:bodyPr/>
          <a:lstStyle/>
          <a:p>
            <a:r>
              <a:rPr lang="en-IN" dirty="0"/>
              <a:t>Stay connected from any device</a:t>
            </a:r>
            <a:endParaRPr lang="en-US" dirty="0"/>
          </a:p>
        </p:txBody>
      </p:sp>
      <p:grpSp>
        <p:nvGrpSpPr>
          <p:cNvPr id="104" name="Group 103"/>
          <p:cNvGrpSpPr/>
          <p:nvPr/>
        </p:nvGrpSpPr>
        <p:grpSpPr>
          <a:xfrm>
            <a:off x="458019" y="1994754"/>
            <a:ext cx="6041480" cy="3890668"/>
            <a:chOff x="448214" y="1955819"/>
            <a:chExt cx="6017228" cy="3814727"/>
          </a:xfrm>
        </p:grpSpPr>
        <p:cxnSp>
          <p:nvCxnSpPr>
            <p:cNvPr id="35" name="Straight Connector 34"/>
            <p:cNvCxnSpPr>
              <a:cxnSpLocks/>
            </p:cNvCxnSpPr>
            <p:nvPr/>
          </p:nvCxnSpPr>
          <p:spPr>
            <a:xfrm>
              <a:off x="448214" y="5770546"/>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448214" y="4998168"/>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448214" y="4225790"/>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a:off x="448214" y="3453412"/>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48214" y="2681034"/>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a:off x="448214" y="1955819"/>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Rectangle 79"/>
          <p:cNvSpPr/>
          <p:nvPr/>
        </p:nvSpPr>
        <p:spPr>
          <a:xfrm>
            <a:off x="636136" y="1280712"/>
            <a:ext cx="364035" cy="617045"/>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2" name="Oval 21"/>
          <p:cNvSpPr/>
          <p:nvPr/>
        </p:nvSpPr>
        <p:spPr>
          <a:xfrm>
            <a:off x="572205" y="2111122"/>
            <a:ext cx="491896" cy="49577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5" name="Oval 2061"/>
          <p:cNvSpPr/>
          <p:nvPr/>
        </p:nvSpPr>
        <p:spPr>
          <a:xfrm>
            <a:off x="572204" y="2861920"/>
            <a:ext cx="502925" cy="503851"/>
          </a:xfrm>
          <a:custGeom>
            <a:avLst/>
            <a:gdLst/>
            <a:ahLst/>
            <a:cxnLst/>
            <a:rect l="l" t="t" r="r" b="b"/>
            <a:pathLst>
              <a:path w="2267541" h="2271714">
                <a:moveTo>
                  <a:pt x="1375482" y="1588512"/>
                </a:moveTo>
                <a:lnTo>
                  <a:pt x="1257891" y="1762125"/>
                </a:lnTo>
                <a:lnTo>
                  <a:pt x="1005479" y="1762125"/>
                </a:lnTo>
                <a:lnTo>
                  <a:pt x="855170" y="1588543"/>
                </a:lnTo>
                <a:cubicBezTo>
                  <a:pt x="761223" y="1620348"/>
                  <a:pt x="701384" y="1670363"/>
                  <a:pt x="701384" y="1726407"/>
                </a:cubicBezTo>
                <a:cubicBezTo>
                  <a:pt x="701384" y="1825042"/>
                  <a:pt x="886731" y="1905001"/>
                  <a:pt x="1115369" y="1905001"/>
                </a:cubicBezTo>
                <a:cubicBezTo>
                  <a:pt x="1344007" y="1905001"/>
                  <a:pt x="1529354" y="1825042"/>
                  <a:pt x="1529354" y="1726407"/>
                </a:cubicBezTo>
                <a:cubicBezTo>
                  <a:pt x="1529354" y="1670346"/>
                  <a:pt x="1469478" y="1620318"/>
                  <a:pt x="1375482" y="1588512"/>
                </a:cubicBezTo>
                <a:close/>
                <a:moveTo>
                  <a:pt x="1482914" y="1429897"/>
                </a:moveTo>
                <a:lnTo>
                  <a:pt x="1383863" y="1576138"/>
                </a:lnTo>
                <a:cubicBezTo>
                  <a:pt x="1548545" y="1611161"/>
                  <a:pt x="1659452" y="1679274"/>
                  <a:pt x="1659452" y="1757364"/>
                </a:cubicBezTo>
                <a:cubicBezTo>
                  <a:pt x="1659452" y="1873095"/>
                  <a:pt x="1415858" y="1966914"/>
                  <a:pt x="1115369" y="1966914"/>
                </a:cubicBezTo>
                <a:cubicBezTo>
                  <a:pt x="814880" y="1966914"/>
                  <a:pt x="571286" y="1873095"/>
                  <a:pt x="571286" y="1757364"/>
                </a:cubicBezTo>
                <a:cubicBezTo>
                  <a:pt x="571286" y="1679602"/>
                  <a:pt x="681264" y="1611733"/>
                  <a:pt x="844804" y="1576571"/>
                </a:cubicBezTo>
                <a:lnTo>
                  <a:pt x="723248" y="1436193"/>
                </a:lnTo>
                <a:cubicBezTo>
                  <a:pt x="479286" y="1499130"/>
                  <a:pt x="314876" y="1622289"/>
                  <a:pt x="314876" y="1763564"/>
                </a:cubicBezTo>
                <a:cubicBezTo>
                  <a:pt x="314876" y="1972149"/>
                  <a:pt x="673269" y="2141241"/>
                  <a:pt x="1115370" y="2141241"/>
                </a:cubicBezTo>
                <a:cubicBezTo>
                  <a:pt x="1557471" y="2141241"/>
                  <a:pt x="1915864" y="1972149"/>
                  <a:pt x="1915864" y="1763564"/>
                </a:cubicBezTo>
                <a:cubicBezTo>
                  <a:pt x="1915864" y="1617577"/>
                  <a:pt x="1740305" y="1490935"/>
                  <a:pt x="1482914" y="1429897"/>
                </a:cubicBezTo>
                <a:close/>
                <a:moveTo>
                  <a:pt x="1896066" y="0"/>
                </a:moveTo>
                <a:lnTo>
                  <a:pt x="2267541" y="271463"/>
                </a:lnTo>
                <a:lnTo>
                  <a:pt x="1493797" y="1413830"/>
                </a:lnTo>
                <a:cubicBezTo>
                  <a:pt x="1923654" y="1473636"/>
                  <a:pt x="2230740" y="1636978"/>
                  <a:pt x="2230740" y="1828801"/>
                </a:cubicBezTo>
                <a:cubicBezTo>
                  <a:pt x="2230740" y="2073415"/>
                  <a:pt x="1731372" y="2271714"/>
                  <a:pt x="1115370" y="2271714"/>
                </a:cubicBezTo>
                <a:cubicBezTo>
                  <a:pt x="499368" y="2271714"/>
                  <a:pt x="0" y="2073415"/>
                  <a:pt x="0" y="1828801"/>
                </a:cubicBezTo>
                <a:cubicBezTo>
                  <a:pt x="0" y="1641440"/>
                  <a:pt x="292969" y="1481249"/>
                  <a:pt x="707072" y="1417513"/>
                </a:cubicBezTo>
                <a:lnTo>
                  <a:pt x="267291" y="909638"/>
                </a:lnTo>
                <a:lnTo>
                  <a:pt x="581616" y="614363"/>
                </a:lnTo>
                <a:lnTo>
                  <a:pt x="1062629" y="1081088"/>
                </a:lnTo>
                <a:close/>
              </a:path>
            </a:pathLst>
          </a:custGeom>
          <a:solidFill>
            <a:schemeClr val="tx2"/>
          </a:solidFill>
          <a:ln w="9525">
            <a:noFill/>
            <a:round/>
            <a:headEnd/>
            <a:tailEnd/>
          </a:ln>
          <a:effectLst/>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ln>
                <a:solidFill>
                  <a:schemeClr val="tx1">
                    <a:alpha val="0"/>
                  </a:schemeClr>
                </a:solidFill>
              </a:ln>
            </a:endParaRPr>
          </a:p>
        </p:txBody>
      </p:sp>
      <p:grpSp>
        <p:nvGrpSpPr>
          <p:cNvPr id="76" name="Group 75"/>
          <p:cNvGrpSpPr/>
          <p:nvPr/>
        </p:nvGrpSpPr>
        <p:grpSpPr>
          <a:xfrm>
            <a:off x="615552" y="3645574"/>
            <a:ext cx="415854" cy="555150"/>
            <a:chOff x="3570520" y="3238868"/>
            <a:chExt cx="967985" cy="1292224"/>
          </a:xfrm>
          <a:solidFill>
            <a:schemeClr val="tx2"/>
          </a:solidFill>
        </p:grpSpPr>
        <p:sp>
          <p:nvSpPr>
            <p:cNvPr id="77" name="Freeform 54"/>
            <p:cNvSpPr/>
            <p:nvPr/>
          </p:nvSpPr>
          <p:spPr>
            <a:xfrm>
              <a:off x="3911189" y="3654747"/>
              <a:ext cx="471865" cy="876345"/>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schemeClr val="tx1"/>
                </a:solidFill>
              </a:endParaRPr>
            </a:p>
          </p:txBody>
        </p:sp>
        <p:sp>
          <p:nvSpPr>
            <p:cNvPr id="78" name="Freeform 55"/>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9" name="Freeform 56"/>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24" tIns="164024" rIns="164024" bIns="16402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06691">
                <a:spcBef>
                  <a:spcPct val="0"/>
                </a:spcBef>
                <a:spcAft>
                  <a:spcPct val="35000"/>
                </a:spcAft>
              </a:pPr>
              <a:endParaRPr lang="en-US" sz="2040">
                <a:solidFill>
                  <a:schemeClr val="tx1"/>
                </a:solidFill>
              </a:endParaRPr>
            </a:p>
          </p:txBody>
        </p:sp>
      </p:grpSp>
      <p:grpSp>
        <p:nvGrpSpPr>
          <p:cNvPr id="80" name="Group 79"/>
          <p:cNvGrpSpPr/>
          <p:nvPr/>
        </p:nvGrpSpPr>
        <p:grpSpPr>
          <a:xfrm>
            <a:off x="537130" y="4508324"/>
            <a:ext cx="526175" cy="390935"/>
            <a:chOff x="6552957" y="3170291"/>
            <a:chExt cx="1752833" cy="1302311"/>
          </a:xfrm>
          <a:solidFill>
            <a:schemeClr val="tx2"/>
          </a:solidFill>
        </p:grpSpPr>
        <p:sp>
          <p:nvSpPr>
            <p:cNvPr id="81" name="Rectangle 80"/>
            <p:cNvSpPr/>
            <p:nvPr/>
          </p:nvSpPr>
          <p:spPr>
            <a:xfrm>
              <a:off x="6552957" y="4388113"/>
              <a:ext cx="1688407" cy="8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2" name="Rectangle 81"/>
            <p:cNvSpPr/>
            <p:nvPr/>
          </p:nvSpPr>
          <p:spPr>
            <a:xfrm>
              <a:off x="6695938" y="4083369"/>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3" name="Rectangle 82"/>
            <p:cNvSpPr/>
            <p:nvPr/>
          </p:nvSpPr>
          <p:spPr>
            <a:xfrm>
              <a:off x="7208449" y="3778626"/>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4" name="Rectangle 83"/>
            <p:cNvSpPr/>
            <p:nvPr/>
          </p:nvSpPr>
          <p:spPr>
            <a:xfrm>
              <a:off x="7724907" y="3473883"/>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5" name="Rectangle 84"/>
            <p:cNvSpPr/>
            <p:nvPr/>
          </p:nvSpPr>
          <p:spPr>
            <a:xfrm rot="5400000">
              <a:off x="6472075" y="4164252"/>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6" name="Rectangle 85"/>
            <p:cNvSpPr/>
            <p:nvPr/>
          </p:nvSpPr>
          <p:spPr>
            <a:xfrm rot="5400000">
              <a:off x="6988533" y="3859506"/>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7" name="Rectangle 86"/>
            <p:cNvSpPr/>
            <p:nvPr/>
          </p:nvSpPr>
          <p:spPr>
            <a:xfrm rot="5400000">
              <a:off x="7501044" y="3554767"/>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8" name="Rectangle 87"/>
            <p:cNvSpPr/>
            <p:nvPr/>
          </p:nvSpPr>
          <p:spPr>
            <a:xfrm rot="5400000">
              <a:off x="8071342" y="3303861"/>
              <a:ext cx="19706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9" name="Chevron 86"/>
            <p:cNvSpPr/>
            <p:nvPr/>
          </p:nvSpPr>
          <p:spPr>
            <a:xfrm rot="16200000">
              <a:off x="8052318" y="3151933"/>
              <a:ext cx="235113" cy="271830"/>
            </a:xfrm>
            <a:prstGeom prst="chevron">
              <a:avLst>
                <a:gd name="adj" fmla="val 517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90" name="Rectangle 157"/>
            <p:cNvSpPr/>
            <p:nvPr/>
          </p:nvSpPr>
          <p:spPr>
            <a:xfrm>
              <a:off x="7151774" y="3941255"/>
              <a:ext cx="1089590" cy="450466"/>
            </a:xfrm>
            <a:custGeom>
              <a:avLst/>
              <a:gdLst>
                <a:gd name="connsiteX0" fmla="*/ 0 w 1688406"/>
                <a:gd name="connsiteY0" fmla="*/ 0 h 450466"/>
                <a:gd name="connsiteX1" fmla="*/ 1688406 w 1688406"/>
                <a:gd name="connsiteY1" fmla="*/ 0 h 450466"/>
                <a:gd name="connsiteX2" fmla="*/ 1688406 w 1688406"/>
                <a:gd name="connsiteY2" fmla="*/ 450466 h 450466"/>
                <a:gd name="connsiteX3" fmla="*/ 0 w 1688406"/>
                <a:gd name="connsiteY3" fmla="*/ 450466 h 450466"/>
                <a:gd name="connsiteX4" fmla="*/ 0 w 1688406"/>
                <a:gd name="connsiteY4" fmla="*/ 0 h 450466"/>
                <a:gd name="connsiteX0" fmla="*/ 0 w 1688406"/>
                <a:gd name="connsiteY0" fmla="*/ 450466 h 450466"/>
                <a:gd name="connsiteX1" fmla="*/ 1688406 w 1688406"/>
                <a:gd name="connsiteY1" fmla="*/ 0 h 450466"/>
                <a:gd name="connsiteX2" fmla="*/ 1688406 w 1688406"/>
                <a:gd name="connsiteY2" fmla="*/ 450466 h 450466"/>
                <a:gd name="connsiteX3" fmla="*/ 0 w 1688406"/>
                <a:gd name="connsiteY3" fmla="*/ 450466 h 450466"/>
              </a:gdLst>
              <a:ahLst/>
              <a:cxnLst>
                <a:cxn ang="0">
                  <a:pos x="connsiteX0" y="connsiteY0"/>
                </a:cxn>
                <a:cxn ang="0">
                  <a:pos x="connsiteX1" y="connsiteY1"/>
                </a:cxn>
                <a:cxn ang="0">
                  <a:pos x="connsiteX2" y="connsiteY2"/>
                </a:cxn>
                <a:cxn ang="0">
                  <a:pos x="connsiteX3" y="connsiteY3"/>
                </a:cxn>
              </a:cxnLst>
              <a:rect l="l" t="t" r="r" b="b"/>
              <a:pathLst>
                <a:path w="1688406" h="450466">
                  <a:moveTo>
                    <a:pt x="0" y="450466"/>
                  </a:moveTo>
                  <a:lnTo>
                    <a:pt x="1688406" y="0"/>
                  </a:lnTo>
                  <a:lnTo>
                    <a:pt x="1688406" y="450466"/>
                  </a:lnTo>
                  <a:lnTo>
                    <a:pt x="0" y="4504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sp>
        <p:nvSpPr>
          <p:cNvPr id="91" name="Rounded Rectangle 307"/>
          <p:cNvSpPr/>
          <p:nvPr/>
        </p:nvSpPr>
        <p:spPr bwMode="auto">
          <a:xfrm rot="1411326">
            <a:off x="547448" y="5280759"/>
            <a:ext cx="572668" cy="493620"/>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ln>
                <a:solidFill>
                  <a:schemeClr val="tx1">
                    <a:alpha val="0"/>
                  </a:schemeClr>
                </a:solidFill>
              </a:ln>
              <a:solidFill>
                <a:schemeClr val="tx1"/>
              </a:solidFill>
            </a:endParaRPr>
          </a:p>
        </p:txBody>
      </p:sp>
      <p:grpSp>
        <p:nvGrpSpPr>
          <p:cNvPr id="92" name="Group 91"/>
          <p:cNvGrpSpPr/>
          <p:nvPr/>
        </p:nvGrpSpPr>
        <p:grpSpPr>
          <a:xfrm>
            <a:off x="523916" y="6036822"/>
            <a:ext cx="570526" cy="484950"/>
            <a:chOff x="1685596" y="6281743"/>
            <a:chExt cx="539749" cy="458788"/>
          </a:xfrm>
          <a:solidFill>
            <a:schemeClr val="tx2"/>
          </a:solidFill>
        </p:grpSpPr>
        <p:sp>
          <p:nvSpPr>
            <p:cNvPr id="93" name="Freeform 18"/>
            <p:cNvSpPr>
              <a:spLocks noEditPoints="1"/>
            </p:cNvSpPr>
            <p:nvPr/>
          </p:nvSpPr>
          <p:spPr bwMode="auto">
            <a:xfrm>
              <a:off x="1857046" y="6596068"/>
              <a:ext cx="261937" cy="144463"/>
            </a:xfrm>
            <a:custGeom>
              <a:avLst/>
              <a:gdLst>
                <a:gd name="T0" fmla="*/ 206 w 248"/>
                <a:gd name="T1" fmla="*/ 58 h 137"/>
                <a:gd name="T2" fmla="*/ 206 w 248"/>
                <a:gd name="T3" fmla="*/ 58 h 137"/>
                <a:gd name="T4" fmla="*/ 41 w 248"/>
                <a:gd name="T5" fmla="*/ 58 h 137"/>
                <a:gd name="T6" fmla="*/ 25 w 248"/>
                <a:gd name="T7" fmla="*/ 41 h 137"/>
                <a:gd name="T8" fmla="*/ 25 w 248"/>
                <a:gd name="T9" fmla="*/ 0 h 137"/>
                <a:gd name="T10" fmla="*/ 0 w 248"/>
                <a:gd name="T11" fmla="*/ 0 h 137"/>
                <a:gd name="T12" fmla="*/ 0 w 248"/>
                <a:gd name="T13" fmla="*/ 96 h 137"/>
                <a:gd name="T14" fmla="*/ 42 w 248"/>
                <a:gd name="T15" fmla="*/ 137 h 137"/>
                <a:gd name="T16" fmla="*/ 206 w 248"/>
                <a:gd name="T17" fmla="*/ 137 h 137"/>
                <a:gd name="T18" fmla="*/ 248 w 248"/>
                <a:gd name="T19" fmla="*/ 96 h 137"/>
                <a:gd name="T20" fmla="*/ 248 w 248"/>
                <a:gd name="T21" fmla="*/ 28 h 137"/>
                <a:gd name="T22" fmla="*/ 223 w 248"/>
                <a:gd name="T23" fmla="*/ 28 h 137"/>
                <a:gd name="T24" fmla="*/ 223 w 248"/>
                <a:gd name="T25" fmla="*/ 41 h 137"/>
                <a:gd name="T26" fmla="*/ 206 w 248"/>
                <a:gd name="T27" fmla="*/ 58 h 137"/>
                <a:gd name="T28" fmla="*/ 153 w 248"/>
                <a:gd name="T29" fmla="*/ 107 h 137"/>
                <a:gd name="T30" fmla="*/ 153 w 248"/>
                <a:gd name="T31" fmla="*/ 107 h 137"/>
                <a:gd name="T32" fmla="*/ 94 w 248"/>
                <a:gd name="T33" fmla="*/ 107 h 137"/>
                <a:gd name="T34" fmla="*/ 94 w 248"/>
                <a:gd name="T35" fmla="*/ 86 h 137"/>
                <a:gd name="T36" fmla="*/ 153 w 248"/>
                <a:gd name="T37" fmla="*/ 86 h 137"/>
                <a:gd name="T38" fmla="*/ 153 w 248"/>
                <a:gd name="T39"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137">
                  <a:moveTo>
                    <a:pt x="206" y="58"/>
                  </a:moveTo>
                  <a:lnTo>
                    <a:pt x="206" y="58"/>
                  </a:lnTo>
                  <a:lnTo>
                    <a:pt x="41" y="58"/>
                  </a:lnTo>
                  <a:cubicBezTo>
                    <a:pt x="32" y="58"/>
                    <a:pt x="25" y="50"/>
                    <a:pt x="25" y="41"/>
                  </a:cubicBezTo>
                  <a:lnTo>
                    <a:pt x="25" y="0"/>
                  </a:lnTo>
                  <a:lnTo>
                    <a:pt x="0" y="0"/>
                  </a:lnTo>
                  <a:lnTo>
                    <a:pt x="0" y="96"/>
                  </a:lnTo>
                  <a:cubicBezTo>
                    <a:pt x="0" y="119"/>
                    <a:pt x="19" y="137"/>
                    <a:pt x="42" y="137"/>
                  </a:cubicBezTo>
                  <a:lnTo>
                    <a:pt x="206" y="137"/>
                  </a:lnTo>
                  <a:cubicBezTo>
                    <a:pt x="229" y="137"/>
                    <a:pt x="248" y="119"/>
                    <a:pt x="248" y="96"/>
                  </a:cubicBezTo>
                  <a:lnTo>
                    <a:pt x="248" y="28"/>
                  </a:lnTo>
                  <a:cubicBezTo>
                    <a:pt x="237" y="29"/>
                    <a:pt x="234" y="29"/>
                    <a:pt x="223" y="28"/>
                  </a:cubicBezTo>
                  <a:lnTo>
                    <a:pt x="223" y="41"/>
                  </a:lnTo>
                  <a:cubicBezTo>
                    <a:pt x="223" y="50"/>
                    <a:pt x="215" y="58"/>
                    <a:pt x="206" y="58"/>
                  </a:cubicBezTo>
                  <a:close/>
                  <a:moveTo>
                    <a:pt x="153" y="107"/>
                  </a:moveTo>
                  <a:lnTo>
                    <a:pt x="153" y="107"/>
                  </a:lnTo>
                  <a:lnTo>
                    <a:pt x="94" y="107"/>
                  </a:lnTo>
                  <a:lnTo>
                    <a:pt x="94" y="86"/>
                  </a:lnTo>
                  <a:lnTo>
                    <a:pt x="153" y="86"/>
                  </a:lnTo>
                  <a:lnTo>
                    <a:pt x="153"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4" name="Freeform 19"/>
            <p:cNvSpPr>
              <a:spLocks/>
            </p:cNvSpPr>
            <p:nvPr/>
          </p:nvSpPr>
          <p:spPr bwMode="auto">
            <a:xfrm>
              <a:off x="1857046" y="6281743"/>
              <a:ext cx="261937" cy="123825"/>
            </a:xfrm>
            <a:custGeom>
              <a:avLst/>
              <a:gdLst>
                <a:gd name="T0" fmla="*/ 41 w 248"/>
                <a:gd name="T1" fmla="*/ 50 h 117"/>
                <a:gd name="T2" fmla="*/ 41 w 248"/>
                <a:gd name="T3" fmla="*/ 50 h 117"/>
                <a:gd name="T4" fmla="*/ 206 w 248"/>
                <a:gd name="T5" fmla="*/ 50 h 117"/>
                <a:gd name="T6" fmla="*/ 223 w 248"/>
                <a:gd name="T7" fmla="*/ 66 h 117"/>
                <a:gd name="T8" fmla="*/ 223 w 248"/>
                <a:gd name="T9" fmla="*/ 80 h 117"/>
                <a:gd name="T10" fmla="*/ 248 w 248"/>
                <a:gd name="T11" fmla="*/ 80 h 117"/>
                <a:gd name="T12" fmla="*/ 248 w 248"/>
                <a:gd name="T13" fmla="*/ 42 h 117"/>
                <a:gd name="T14" fmla="*/ 206 w 248"/>
                <a:gd name="T15" fmla="*/ 0 h 117"/>
                <a:gd name="T16" fmla="*/ 42 w 248"/>
                <a:gd name="T17" fmla="*/ 0 h 117"/>
                <a:gd name="T18" fmla="*/ 0 w 248"/>
                <a:gd name="T19" fmla="*/ 42 h 117"/>
                <a:gd name="T20" fmla="*/ 0 w 248"/>
                <a:gd name="T21" fmla="*/ 117 h 117"/>
                <a:gd name="T22" fmla="*/ 25 w 248"/>
                <a:gd name="T23" fmla="*/ 117 h 117"/>
                <a:gd name="T24" fmla="*/ 25 w 248"/>
                <a:gd name="T25" fmla="*/ 66 h 117"/>
                <a:gd name="T26" fmla="*/ 41 w 248"/>
                <a:gd name="T27" fmla="*/ 5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117">
                  <a:moveTo>
                    <a:pt x="41" y="50"/>
                  </a:moveTo>
                  <a:lnTo>
                    <a:pt x="41" y="50"/>
                  </a:lnTo>
                  <a:lnTo>
                    <a:pt x="206" y="50"/>
                  </a:lnTo>
                  <a:cubicBezTo>
                    <a:pt x="215" y="50"/>
                    <a:pt x="223" y="57"/>
                    <a:pt x="223" y="66"/>
                  </a:cubicBezTo>
                  <a:lnTo>
                    <a:pt x="223" y="80"/>
                  </a:lnTo>
                  <a:cubicBezTo>
                    <a:pt x="231" y="79"/>
                    <a:pt x="237" y="79"/>
                    <a:pt x="248" y="80"/>
                  </a:cubicBezTo>
                  <a:lnTo>
                    <a:pt x="248" y="42"/>
                  </a:lnTo>
                  <a:cubicBezTo>
                    <a:pt x="248" y="19"/>
                    <a:pt x="229" y="0"/>
                    <a:pt x="206" y="0"/>
                  </a:cubicBezTo>
                  <a:lnTo>
                    <a:pt x="42" y="0"/>
                  </a:lnTo>
                  <a:cubicBezTo>
                    <a:pt x="19" y="0"/>
                    <a:pt x="0" y="19"/>
                    <a:pt x="0" y="42"/>
                  </a:cubicBezTo>
                  <a:lnTo>
                    <a:pt x="0" y="117"/>
                  </a:lnTo>
                  <a:lnTo>
                    <a:pt x="25" y="117"/>
                  </a:lnTo>
                  <a:lnTo>
                    <a:pt x="25" y="66"/>
                  </a:lnTo>
                  <a:cubicBezTo>
                    <a:pt x="25" y="57"/>
                    <a:pt x="32" y="50"/>
                    <a:pt x="41"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5" name="Freeform 20"/>
            <p:cNvSpPr>
              <a:spLocks/>
            </p:cNvSpPr>
            <p:nvPr/>
          </p:nvSpPr>
          <p:spPr bwMode="auto">
            <a:xfrm>
              <a:off x="1811008" y="6427793"/>
              <a:ext cx="138112" cy="25400"/>
            </a:xfrm>
            <a:custGeom>
              <a:avLst/>
              <a:gdLst>
                <a:gd name="T0" fmla="*/ 119 w 131"/>
                <a:gd name="T1" fmla="*/ 24 h 24"/>
                <a:gd name="T2" fmla="*/ 119 w 131"/>
                <a:gd name="T3" fmla="*/ 24 h 24"/>
                <a:gd name="T4" fmla="*/ 131 w 131"/>
                <a:gd name="T5" fmla="*/ 12 h 24"/>
                <a:gd name="T6" fmla="*/ 119 w 131"/>
                <a:gd name="T7" fmla="*/ 0 h 24"/>
                <a:gd name="T8" fmla="*/ 12 w 131"/>
                <a:gd name="T9" fmla="*/ 0 h 24"/>
                <a:gd name="T10" fmla="*/ 0 w 131"/>
                <a:gd name="T11" fmla="*/ 12 h 24"/>
                <a:gd name="T12" fmla="*/ 12 w 131"/>
                <a:gd name="T13" fmla="*/ 24 h 24"/>
                <a:gd name="T14" fmla="*/ 119 w 13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4">
                  <a:moveTo>
                    <a:pt x="119" y="24"/>
                  </a:moveTo>
                  <a:lnTo>
                    <a:pt x="119" y="24"/>
                  </a:lnTo>
                  <a:cubicBezTo>
                    <a:pt x="125" y="24"/>
                    <a:pt x="131" y="19"/>
                    <a:pt x="131" y="12"/>
                  </a:cubicBezTo>
                  <a:cubicBezTo>
                    <a:pt x="131" y="5"/>
                    <a:pt x="125" y="0"/>
                    <a:pt x="119" y="0"/>
                  </a:cubicBezTo>
                  <a:lnTo>
                    <a:pt x="12" y="0"/>
                  </a:lnTo>
                  <a:cubicBezTo>
                    <a:pt x="5" y="0"/>
                    <a:pt x="0" y="5"/>
                    <a:pt x="0" y="12"/>
                  </a:cubicBezTo>
                  <a:cubicBezTo>
                    <a:pt x="0" y="19"/>
                    <a:pt x="5" y="24"/>
                    <a:pt x="12" y="24"/>
                  </a:cubicBezTo>
                  <a:lnTo>
                    <a:pt x="119"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6" name="Freeform 21"/>
            <p:cNvSpPr>
              <a:spLocks/>
            </p:cNvSpPr>
            <p:nvPr/>
          </p:nvSpPr>
          <p:spPr bwMode="auto">
            <a:xfrm>
              <a:off x="1752271" y="6488118"/>
              <a:ext cx="196850" cy="23813"/>
            </a:xfrm>
            <a:custGeom>
              <a:avLst/>
              <a:gdLst>
                <a:gd name="T0" fmla="*/ 176 w 188"/>
                <a:gd name="T1" fmla="*/ 24 h 24"/>
                <a:gd name="T2" fmla="*/ 176 w 188"/>
                <a:gd name="T3" fmla="*/ 24 h 24"/>
                <a:gd name="T4" fmla="*/ 188 w 188"/>
                <a:gd name="T5" fmla="*/ 12 h 24"/>
                <a:gd name="T6" fmla="*/ 176 w 188"/>
                <a:gd name="T7" fmla="*/ 0 h 24"/>
                <a:gd name="T8" fmla="*/ 12 w 188"/>
                <a:gd name="T9" fmla="*/ 0 h 24"/>
                <a:gd name="T10" fmla="*/ 0 w 188"/>
                <a:gd name="T11" fmla="*/ 12 h 24"/>
                <a:gd name="T12" fmla="*/ 12 w 188"/>
                <a:gd name="T13" fmla="*/ 24 h 24"/>
                <a:gd name="T14" fmla="*/ 176 w 18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6" y="24"/>
                  </a:moveTo>
                  <a:lnTo>
                    <a:pt x="176" y="24"/>
                  </a:lnTo>
                  <a:cubicBezTo>
                    <a:pt x="182" y="24"/>
                    <a:pt x="188" y="19"/>
                    <a:pt x="188" y="12"/>
                  </a:cubicBezTo>
                  <a:cubicBezTo>
                    <a:pt x="188" y="6"/>
                    <a:pt x="182" y="0"/>
                    <a:pt x="176" y="0"/>
                  </a:cubicBezTo>
                  <a:lnTo>
                    <a:pt x="12" y="0"/>
                  </a:lnTo>
                  <a:cubicBezTo>
                    <a:pt x="6" y="0"/>
                    <a:pt x="0" y="6"/>
                    <a:pt x="0" y="12"/>
                  </a:cubicBezTo>
                  <a:cubicBezTo>
                    <a:pt x="0" y="19"/>
                    <a:pt x="6" y="24"/>
                    <a:pt x="12" y="24"/>
                  </a:cubicBezTo>
                  <a:lnTo>
                    <a:pt x="176"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7" name="Freeform 22"/>
            <p:cNvSpPr>
              <a:spLocks/>
            </p:cNvSpPr>
            <p:nvPr/>
          </p:nvSpPr>
          <p:spPr bwMode="auto">
            <a:xfrm>
              <a:off x="1685596" y="6546856"/>
              <a:ext cx="263525" cy="25400"/>
            </a:xfrm>
            <a:custGeom>
              <a:avLst/>
              <a:gdLst>
                <a:gd name="T0" fmla="*/ 238 w 250"/>
                <a:gd name="T1" fmla="*/ 24 h 24"/>
                <a:gd name="T2" fmla="*/ 238 w 250"/>
                <a:gd name="T3" fmla="*/ 24 h 24"/>
                <a:gd name="T4" fmla="*/ 250 w 250"/>
                <a:gd name="T5" fmla="*/ 12 h 24"/>
                <a:gd name="T6" fmla="*/ 238 w 250"/>
                <a:gd name="T7" fmla="*/ 0 h 24"/>
                <a:gd name="T8" fmla="*/ 12 w 250"/>
                <a:gd name="T9" fmla="*/ 0 h 24"/>
                <a:gd name="T10" fmla="*/ 0 w 250"/>
                <a:gd name="T11" fmla="*/ 12 h 24"/>
                <a:gd name="T12" fmla="*/ 12 w 250"/>
                <a:gd name="T13" fmla="*/ 24 h 24"/>
                <a:gd name="T14" fmla="*/ 238 w 25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4">
                  <a:moveTo>
                    <a:pt x="238" y="24"/>
                  </a:moveTo>
                  <a:lnTo>
                    <a:pt x="238" y="24"/>
                  </a:lnTo>
                  <a:cubicBezTo>
                    <a:pt x="244" y="24"/>
                    <a:pt x="250" y="19"/>
                    <a:pt x="250" y="12"/>
                  </a:cubicBezTo>
                  <a:cubicBezTo>
                    <a:pt x="250" y="6"/>
                    <a:pt x="244" y="0"/>
                    <a:pt x="238" y="0"/>
                  </a:cubicBezTo>
                  <a:lnTo>
                    <a:pt x="12" y="0"/>
                  </a:lnTo>
                  <a:cubicBezTo>
                    <a:pt x="6" y="0"/>
                    <a:pt x="0" y="6"/>
                    <a:pt x="0" y="12"/>
                  </a:cubicBezTo>
                  <a:cubicBezTo>
                    <a:pt x="0" y="19"/>
                    <a:pt x="6" y="24"/>
                    <a:pt x="12" y="24"/>
                  </a:cubicBezTo>
                  <a:lnTo>
                    <a:pt x="238"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8" name="Freeform 23"/>
            <p:cNvSpPr>
              <a:spLocks/>
            </p:cNvSpPr>
            <p:nvPr/>
          </p:nvSpPr>
          <p:spPr bwMode="auto">
            <a:xfrm>
              <a:off x="1990395" y="6397631"/>
              <a:ext cx="38100" cy="112713"/>
            </a:xfrm>
            <a:custGeom>
              <a:avLst/>
              <a:gdLst>
                <a:gd name="T0" fmla="*/ 24 w 36"/>
                <a:gd name="T1" fmla="*/ 107 h 107"/>
                <a:gd name="T2" fmla="*/ 24 w 36"/>
                <a:gd name="T3" fmla="*/ 107 h 107"/>
                <a:gd name="T4" fmla="*/ 24 w 36"/>
                <a:gd name="T5" fmla="*/ 16 h 107"/>
                <a:gd name="T6" fmla="*/ 14 w 36"/>
                <a:gd name="T7" fmla="*/ 23 h 107"/>
                <a:gd name="T8" fmla="*/ 0 w 36"/>
                <a:gd name="T9" fmla="*/ 29 h 107"/>
                <a:gd name="T10" fmla="*/ 0 w 36"/>
                <a:gd name="T11" fmla="*/ 17 h 107"/>
                <a:gd name="T12" fmla="*/ 17 w 36"/>
                <a:gd name="T13" fmla="*/ 9 h 107"/>
                <a:gd name="T14" fmla="*/ 32 w 36"/>
                <a:gd name="T15" fmla="*/ 0 h 107"/>
                <a:gd name="T16" fmla="*/ 36 w 36"/>
                <a:gd name="T17" fmla="*/ 0 h 107"/>
                <a:gd name="T18" fmla="*/ 36 w 36"/>
                <a:gd name="T19" fmla="*/ 107 h 107"/>
                <a:gd name="T20" fmla="*/ 24 w 36"/>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7">
                  <a:moveTo>
                    <a:pt x="24" y="107"/>
                  </a:moveTo>
                  <a:lnTo>
                    <a:pt x="24" y="107"/>
                  </a:lnTo>
                  <a:lnTo>
                    <a:pt x="24" y="16"/>
                  </a:lnTo>
                  <a:cubicBezTo>
                    <a:pt x="22" y="18"/>
                    <a:pt x="19" y="21"/>
                    <a:pt x="14" y="23"/>
                  </a:cubicBezTo>
                  <a:cubicBezTo>
                    <a:pt x="9" y="26"/>
                    <a:pt x="4" y="28"/>
                    <a:pt x="0" y="29"/>
                  </a:cubicBezTo>
                  <a:lnTo>
                    <a:pt x="0" y="17"/>
                  </a:lnTo>
                  <a:cubicBezTo>
                    <a:pt x="5" y="15"/>
                    <a:pt x="11" y="13"/>
                    <a:pt x="17" y="9"/>
                  </a:cubicBezTo>
                  <a:cubicBezTo>
                    <a:pt x="23" y="6"/>
                    <a:pt x="28" y="3"/>
                    <a:pt x="32" y="0"/>
                  </a:cubicBezTo>
                  <a:lnTo>
                    <a:pt x="36" y="0"/>
                  </a:lnTo>
                  <a:lnTo>
                    <a:pt x="36" y="107"/>
                  </a:lnTo>
                  <a:lnTo>
                    <a:pt x="24"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9" name="Freeform 24"/>
            <p:cNvSpPr>
              <a:spLocks/>
            </p:cNvSpPr>
            <p:nvPr/>
          </p:nvSpPr>
          <p:spPr bwMode="auto">
            <a:xfrm>
              <a:off x="2066595" y="6450018"/>
              <a:ext cx="68262" cy="112713"/>
            </a:xfrm>
            <a:custGeom>
              <a:avLst/>
              <a:gdLst>
                <a:gd name="T0" fmla="*/ 48 w 65"/>
                <a:gd name="T1" fmla="*/ 29 h 106"/>
                <a:gd name="T2" fmla="*/ 48 w 65"/>
                <a:gd name="T3" fmla="*/ 29 h 106"/>
                <a:gd name="T4" fmla="*/ 43 w 65"/>
                <a:gd name="T5" fmla="*/ 15 h 106"/>
                <a:gd name="T6" fmla="*/ 29 w 65"/>
                <a:gd name="T7" fmla="*/ 10 h 106"/>
                <a:gd name="T8" fmla="*/ 16 w 65"/>
                <a:gd name="T9" fmla="*/ 13 h 106"/>
                <a:gd name="T10" fmla="*/ 4 w 65"/>
                <a:gd name="T11" fmla="*/ 22 h 106"/>
                <a:gd name="T12" fmla="*/ 4 w 65"/>
                <a:gd name="T13" fmla="*/ 10 h 106"/>
                <a:gd name="T14" fmla="*/ 15 w 65"/>
                <a:gd name="T15" fmla="*/ 2 h 106"/>
                <a:gd name="T16" fmla="*/ 31 w 65"/>
                <a:gd name="T17" fmla="*/ 0 h 106"/>
                <a:gd name="T18" fmla="*/ 52 w 65"/>
                <a:gd name="T19" fmla="*/ 7 h 106"/>
                <a:gd name="T20" fmla="*/ 61 w 65"/>
                <a:gd name="T21" fmla="*/ 28 h 106"/>
                <a:gd name="T22" fmla="*/ 55 w 65"/>
                <a:gd name="T23" fmla="*/ 47 h 106"/>
                <a:gd name="T24" fmla="*/ 37 w 65"/>
                <a:gd name="T25" fmla="*/ 65 h 106"/>
                <a:gd name="T26" fmla="*/ 20 w 65"/>
                <a:gd name="T27" fmla="*/ 78 h 106"/>
                <a:gd name="T28" fmla="*/ 14 w 65"/>
                <a:gd name="T29" fmla="*/ 86 h 106"/>
                <a:gd name="T30" fmla="*/ 12 w 65"/>
                <a:gd name="T31" fmla="*/ 95 h 106"/>
                <a:gd name="T32" fmla="*/ 65 w 65"/>
                <a:gd name="T33" fmla="*/ 95 h 106"/>
                <a:gd name="T34" fmla="*/ 65 w 65"/>
                <a:gd name="T35" fmla="*/ 106 h 106"/>
                <a:gd name="T36" fmla="*/ 0 w 65"/>
                <a:gd name="T37" fmla="*/ 106 h 106"/>
                <a:gd name="T38" fmla="*/ 0 w 65"/>
                <a:gd name="T39" fmla="*/ 101 h 106"/>
                <a:gd name="T40" fmla="*/ 2 w 65"/>
                <a:gd name="T41" fmla="*/ 87 h 106"/>
                <a:gd name="T42" fmla="*/ 10 w 65"/>
                <a:gd name="T43" fmla="*/ 75 h 106"/>
                <a:gd name="T44" fmla="*/ 28 w 65"/>
                <a:gd name="T45" fmla="*/ 60 h 106"/>
                <a:gd name="T46" fmla="*/ 44 w 65"/>
                <a:gd name="T47" fmla="*/ 45 h 106"/>
                <a:gd name="T48" fmla="*/ 48 w 65"/>
                <a:gd name="T49" fmla="*/ 2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06">
                  <a:moveTo>
                    <a:pt x="48" y="29"/>
                  </a:moveTo>
                  <a:lnTo>
                    <a:pt x="48" y="29"/>
                  </a:lnTo>
                  <a:cubicBezTo>
                    <a:pt x="48" y="23"/>
                    <a:pt x="47" y="18"/>
                    <a:pt x="43" y="15"/>
                  </a:cubicBezTo>
                  <a:cubicBezTo>
                    <a:pt x="40" y="11"/>
                    <a:pt x="35" y="10"/>
                    <a:pt x="29" y="10"/>
                  </a:cubicBezTo>
                  <a:cubicBezTo>
                    <a:pt x="25" y="10"/>
                    <a:pt x="20" y="11"/>
                    <a:pt x="16" y="13"/>
                  </a:cubicBezTo>
                  <a:cubicBezTo>
                    <a:pt x="12" y="15"/>
                    <a:pt x="8" y="19"/>
                    <a:pt x="4" y="22"/>
                  </a:cubicBezTo>
                  <a:lnTo>
                    <a:pt x="4" y="10"/>
                  </a:lnTo>
                  <a:cubicBezTo>
                    <a:pt x="7" y="6"/>
                    <a:pt x="11" y="4"/>
                    <a:pt x="15" y="2"/>
                  </a:cubicBezTo>
                  <a:cubicBezTo>
                    <a:pt x="20" y="0"/>
                    <a:pt x="25" y="0"/>
                    <a:pt x="31" y="0"/>
                  </a:cubicBezTo>
                  <a:cubicBezTo>
                    <a:pt x="40" y="0"/>
                    <a:pt x="47" y="2"/>
                    <a:pt x="52" y="7"/>
                  </a:cubicBezTo>
                  <a:cubicBezTo>
                    <a:pt x="58" y="12"/>
                    <a:pt x="61" y="19"/>
                    <a:pt x="61" y="28"/>
                  </a:cubicBezTo>
                  <a:cubicBezTo>
                    <a:pt x="61" y="35"/>
                    <a:pt x="59" y="42"/>
                    <a:pt x="55" y="47"/>
                  </a:cubicBezTo>
                  <a:cubicBezTo>
                    <a:pt x="52" y="53"/>
                    <a:pt x="46" y="59"/>
                    <a:pt x="37" y="65"/>
                  </a:cubicBezTo>
                  <a:cubicBezTo>
                    <a:pt x="29" y="71"/>
                    <a:pt x="23" y="76"/>
                    <a:pt x="20" y="78"/>
                  </a:cubicBezTo>
                  <a:cubicBezTo>
                    <a:pt x="17" y="81"/>
                    <a:pt x="15" y="84"/>
                    <a:pt x="14" y="86"/>
                  </a:cubicBezTo>
                  <a:cubicBezTo>
                    <a:pt x="13" y="89"/>
                    <a:pt x="12" y="92"/>
                    <a:pt x="12" y="95"/>
                  </a:cubicBezTo>
                  <a:lnTo>
                    <a:pt x="65" y="95"/>
                  </a:lnTo>
                  <a:lnTo>
                    <a:pt x="65" y="106"/>
                  </a:lnTo>
                  <a:lnTo>
                    <a:pt x="0" y="106"/>
                  </a:lnTo>
                  <a:lnTo>
                    <a:pt x="0" y="101"/>
                  </a:lnTo>
                  <a:cubicBezTo>
                    <a:pt x="0" y="95"/>
                    <a:pt x="1" y="91"/>
                    <a:pt x="2" y="87"/>
                  </a:cubicBezTo>
                  <a:cubicBezTo>
                    <a:pt x="4" y="83"/>
                    <a:pt x="6" y="79"/>
                    <a:pt x="10" y="75"/>
                  </a:cubicBezTo>
                  <a:cubicBezTo>
                    <a:pt x="13" y="71"/>
                    <a:pt x="19" y="66"/>
                    <a:pt x="28" y="60"/>
                  </a:cubicBezTo>
                  <a:cubicBezTo>
                    <a:pt x="36" y="54"/>
                    <a:pt x="41" y="50"/>
                    <a:pt x="44" y="45"/>
                  </a:cubicBezTo>
                  <a:cubicBezTo>
                    <a:pt x="47" y="40"/>
                    <a:pt x="48" y="35"/>
                    <a:pt x="48" y="2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00" name="Freeform 25"/>
            <p:cNvSpPr>
              <a:spLocks/>
            </p:cNvSpPr>
            <p:nvPr/>
          </p:nvSpPr>
          <p:spPr bwMode="auto">
            <a:xfrm>
              <a:off x="2161845" y="6408743"/>
              <a:ext cx="63500" cy="112713"/>
            </a:xfrm>
            <a:custGeom>
              <a:avLst/>
              <a:gdLst>
                <a:gd name="T0" fmla="*/ 61 w 61"/>
                <a:gd name="T1" fmla="*/ 77 h 108"/>
                <a:gd name="T2" fmla="*/ 61 w 61"/>
                <a:gd name="T3" fmla="*/ 77 h 108"/>
                <a:gd name="T4" fmla="*/ 51 w 61"/>
                <a:gd name="T5" fmla="*/ 100 h 108"/>
                <a:gd name="T6" fmla="*/ 24 w 61"/>
                <a:gd name="T7" fmla="*/ 108 h 108"/>
                <a:gd name="T8" fmla="*/ 0 w 61"/>
                <a:gd name="T9" fmla="*/ 103 h 108"/>
                <a:gd name="T10" fmla="*/ 0 w 61"/>
                <a:gd name="T11" fmla="*/ 90 h 108"/>
                <a:gd name="T12" fmla="*/ 24 w 61"/>
                <a:gd name="T13" fmla="*/ 98 h 108"/>
                <a:gd name="T14" fmla="*/ 42 w 61"/>
                <a:gd name="T15" fmla="*/ 93 h 108"/>
                <a:gd name="T16" fmla="*/ 49 w 61"/>
                <a:gd name="T17" fmla="*/ 78 h 108"/>
                <a:gd name="T18" fmla="*/ 19 w 61"/>
                <a:gd name="T19" fmla="*/ 58 h 108"/>
                <a:gd name="T20" fmla="*/ 11 w 61"/>
                <a:gd name="T21" fmla="*/ 58 h 108"/>
                <a:gd name="T22" fmla="*/ 11 w 61"/>
                <a:gd name="T23" fmla="*/ 47 h 108"/>
                <a:gd name="T24" fmla="*/ 19 w 61"/>
                <a:gd name="T25" fmla="*/ 47 h 108"/>
                <a:gd name="T26" fmla="*/ 45 w 61"/>
                <a:gd name="T27" fmla="*/ 28 h 108"/>
                <a:gd name="T28" fmla="*/ 25 w 61"/>
                <a:gd name="T29" fmla="*/ 10 h 108"/>
                <a:gd name="T30" fmla="*/ 4 w 61"/>
                <a:gd name="T31" fmla="*/ 18 h 108"/>
                <a:gd name="T32" fmla="*/ 4 w 61"/>
                <a:gd name="T33" fmla="*/ 6 h 108"/>
                <a:gd name="T34" fmla="*/ 28 w 61"/>
                <a:gd name="T35" fmla="*/ 0 h 108"/>
                <a:gd name="T36" fmla="*/ 49 w 61"/>
                <a:gd name="T37" fmla="*/ 7 h 108"/>
                <a:gd name="T38" fmla="*/ 57 w 61"/>
                <a:gd name="T39" fmla="*/ 25 h 108"/>
                <a:gd name="T40" fmla="*/ 36 w 61"/>
                <a:gd name="T41" fmla="*/ 52 h 108"/>
                <a:gd name="T42" fmla="*/ 36 w 61"/>
                <a:gd name="T43" fmla="*/ 52 h 108"/>
                <a:gd name="T44" fmla="*/ 54 w 61"/>
                <a:gd name="T45" fmla="*/ 60 h 108"/>
                <a:gd name="T46" fmla="*/ 61 w 61"/>
                <a:gd name="T47"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8">
                  <a:moveTo>
                    <a:pt x="61" y="77"/>
                  </a:moveTo>
                  <a:lnTo>
                    <a:pt x="61" y="77"/>
                  </a:lnTo>
                  <a:cubicBezTo>
                    <a:pt x="61" y="86"/>
                    <a:pt x="57" y="94"/>
                    <a:pt x="51" y="100"/>
                  </a:cubicBezTo>
                  <a:cubicBezTo>
                    <a:pt x="44" y="105"/>
                    <a:pt x="35" y="108"/>
                    <a:pt x="24" y="108"/>
                  </a:cubicBezTo>
                  <a:cubicBezTo>
                    <a:pt x="14" y="108"/>
                    <a:pt x="6" y="106"/>
                    <a:pt x="0" y="103"/>
                  </a:cubicBezTo>
                  <a:lnTo>
                    <a:pt x="0" y="90"/>
                  </a:lnTo>
                  <a:cubicBezTo>
                    <a:pt x="7" y="95"/>
                    <a:pt x="15" y="98"/>
                    <a:pt x="24" y="98"/>
                  </a:cubicBezTo>
                  <a:cubicBezTo>
                    <a:pt x="32" y="98"/>
                    <a:pt x="38" y="96"/>
                    <a:pt x="42" y="93"/>
                  </a:cubicBezTo>
                  <a:cubicBezTo>
                    <a:pt x="46" y="89"/>
                    <a:pt x="49" y="84"/>
                    <a:pt x="49" y="78"/>
                  </a:cubicBezTo>
                  <a:cubicBezTo>
                    <a:pt x="49" y="64"/>
                    <a:pt x="39" y="58"/>
                    <a:pt x="19" y="58"/>
                  </a:cubicBezTo>
                  <a:lnTo>
                    <a:pt x="11" y="58"/>
                  </a:lnTo>
                  <a:lnTo>
                    <a:pt x="11" y="47"/>
                  </a:lnTo>
                  <a:lnTo>
                    <a:pt x="19" y="47"/>
                  </a:lnTo>
                  <a:cubicBezTo>
                    <a:pt x="36" y="47"/>
                    <a:pt x="45" y="41"/>
                    <a:pt x="45" y="28"/>
                  </a:cubicBezTo>
                  <a:cubicBezTo>
                    <a:pt x="45" y="16"/>
                    <a:pt x="38" y="10"/>
                    <a:pt x="25" y="10"/>
                  </a:cubicBezTo>
                  <a:cubicBezTo>
                    <a:pt x="18" y="10"/>
                    <a:pt x="11" y="13"/>
                    <a:pt x="4" y="18"/>
                  </a:cubicBezTo>
                  <a:lnTo>
                    <a:pt x="4" y="6"/>
                  </a:lnTo>
                  <a:cubicBezTo>
                    <a:pt x="11" y="2"/>
                    <a:pt x="19" y="0"/>
                    <a:pt x="28" y="0"/>
                  </a:cubicBezTo>
                  <a:cubicBezTo>
                    <a:pt x="37" y="0"/>
                    <a:pt x="44" y="3"/>
                    <a:pt x="49" y="7"/>
                  </a:cubicBezTo>
                  <a:cubicBezTo>
                    <a:pt x="54" y="12"/>
                    <a:pt x="57" y="18"/>
                    <a:pt x="57" y="25"/>
                  </a:cubicBezTo>
                  <a:cubicBezTo>
                    <a:pt x="57" y="39"/>
                    <a:pt x="50" y="48"/>
                    <a:pt x="36" y="52"/>
                  </a:cubicBezTo>
                  <a:lnTo>
                    <a:pt x="36" y="52"/>
                  </a:lnTo>
                  <a:cubicBezTo>
                    <a:pt x="44" y="53"/>
                    <a:pt x="49" y="55"/>
                    <a:pt x="54" y="60"/>
                  </a:cubicBezTo>
                  <a:cubicBezTo>
                    <a:pt x="59" y="65"/>
                    <a:pt x="61" y="70"/>
                    <a:pt x="61" y="7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2335179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Ask questions of your data – the way you would ask a person</a:t>
            </a:r>
            <a:endParaRPr lang="en-US" dirty="0"/>
          </a:p>
        </p:txBody>
      </p:sp>
      <p:grpSp>
        <p:nvGrpSpPr>
          <p:cNvPr id="2" name="Group 1"/>
          <p:cNvGrpSpPr/>
          <p:nvPr/>
        </p:nvGrpSpPr>
        <p:grpSpPr>
          <a:xfrm>
            <a:off x="458018" y="2482735"/>
            <a:ext cx="6295073" cy="3425686"/>
            <a:chOff x="448214" y="1900596"/>
            <a:chExt cx="6172200" cy="3358821"/>
          </a:xfrm>
        </p:grpSpPr>
        <p:sp>
          <p:nvSpPr>
            <p:cNvPr id="28" name="Rectangle 27"/>
            <p:cNvSpPr/>
            <p:nvPr/>
          </p:nvSpPr>
          <p:spPr bwMode="auto">
            <a:xfrm>
              <a:off x="448214" y="1900596"/>
              <a:ext cx="6172200" cy="3358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93260" bIns="186521" numCol="1" spcCol="0" rtlCol="0" fromWordArt="0" anchor="t" anchorCtr="0" forceAA="0" compatLnSpc="1">
              <a:prstTxWarp prst="textNoShape">
                <a:avLst/>
              </a:prstTxWarp>
              <a:noAutofit/>
            </a:bodyPr>
            <a:lstStyle/>
            <a:p>
              <a:pPr marL="236387" indent="-236387" defTabSz="770687">
                <a:spcBef>
                  <a:spcPts val="612"/>
                </a:spcBef>
                <a:buFont typeface="Arial" panose="020B0604020202020204" pitchFamily="34" charset="0"/>
                <a:buChar char="•"/>
              </a:pPr>
              <a:r>
                <a:rPr lang="en-US" sz="1836" dirty="0">
                  <a:solidFill>
                    <a:schemeClr val="tx1"/>
                  </a:solidFill>
                </a:rPr>
                <a:t>Type questions in plain language – Power BI Q&amp;A will provide the answers</a:t>
              </a:r>
            </a:p>
            <a:p>
              <a:pPr marL="236387" indent="-236387" defTabSz="770687">
                <a:spcBef>
                  <a:spcPts val="612"/>
                </a:spcBef>
                <a:buFont typeface="Arial" panose="020B0604020202020204" pitchFamily="34" charset="0"/>
                <a:buChar char="•"/>
              </a:pPr>
              <a:r>
                <a:rPr lang="en-US" sz="1836" dirty="0">
                  <a:solidFill>
                    <a:schemeClr val="tx1"/>
                  </a:solidFill>
                </a:rPr>
                <a:t>Q&amp;A will provide suggested questions, terms and visuals for your dataset</a:t>
              </a:r>
            </a:p>
            <a:p>
              <a:pPr marL="236387" indent="-236387" defTabSz="544015">
                <a:spcBef>
                  <a:spcPts val="612"/>
                </a:spcBef>
                <a:buFont typeface="Arial" panose="020B0604020202020204" pitchFamily="34" charset="0"/>
                <a:buChar char="•"/>
              </a:pPr>
              <a:r>
                <a:rPr lang="en-US" sz="1836" dirty="0">
                  <a:solidFill>
                    <a:schemeClr val="tx1"/>
                  </a:solidFill>
                </a:rPr>
                <a:t>Q&amp;A intelligently filters, sorts, aggregates, groups, and displays data based on the question</a:t>
              </a:r>
            </a:p>
            <a:p>
              <a:pPr marL="236387" indent="-236387" defTabSz="770687">
                <a:spcBef>
                  <a:spcPts val="612"/>
                </a:spcBef>
                <a:buFont typeface="Arial" panose="020B0604020202020204" pitchFamily="34" charset="0"/>
                <a:buChar char="•"/>
              </a:pPr>
              <a:r>
                <a:rPr lang="en-US" sz="1836" dirty="0">
                  <a:solidFill>
                    <a:schemeClr val="tx1"/>
                  </a:solidFill>
                </a:rPr>
                <a:t>Pin the answers to your dashboard</a:t>
              </a:r>
            </a:p>
            <a:p>
              <a:pPr marL="236387" indent="-236387" defTabSz="770687">
                <a:spcBef>
                  <a:spcPts val="612"/>
                </a:spcBef>
                <a:buFont typeface="Arial" panose="020B0604020202020204" pitchFamily="34" charset="0"/>
                <a:buChar char="•"/>
              </a:pPr>
              <a:r>
                <a:rPr lang="en-US" sz="1836" dirty="0">
                  <a:solidFill>
                    <a:schemeClr val="tx1"/>
                  </a:solidFill>
                </a:rPr>
                <a:t>Add your own suggested questions to dataset, e.g. frequently asked questions</a:t>
              </a:r>
            </a:p>
          </p:txBody>
        </p:sp>
        <p:sp>
          <p:nvSpPr>
            <p:cNvPr id="29" name="Rectangle 28"/>
            <p:cNvSpPr/>
            <p:nvPr/>
          </p:nvSpPr>
          <p:spPr bwMode="auto">
            <a:xfrm>
              <a:off x="448214" y="1900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sp>
          <p:nvSpPr>
            <p:cNvPr id="31" name="Rectangle 30"/>
            <p:cNvSpPr/>
            <p:nvPr/>
          </p:nvSpPr>
          <p:spPr bwMode="auto">
            <a:xfrm>
              <a:off x="448214" y="5214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grpSp>
      <p:sp>
        <p:nvSpPr>
          <p:cNvPr id="15"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Rectangle 15"/>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l="173" t="596" r="124" b="24775"/>
          <a:stretch/>
        </p:blipFill>
        <p:spPr>
          <a:xfrm>
            <a:off x="7663453" y="2594231"/>
            <a:ext cx="4028846" cy="2546007"/>
          </a:xfrm>
          <a:prstGeom prst="rect">
            <a:avLst/>
          </a:prstGeom>
          <a:effectLst>
            <a:innerShdw blurRad="38100">
              <a:prstClr val="black"/>
            </a:innerShdw>
          </a:effectLst>
        </p:spPr>
      </p:pic>
      <p:sp>
        <p:nvSpPr>
          <p:cNvPr id="18" name="Freeform: Shape 17"/>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69197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55225" y="1671864"/>
            <a:ext cx="2224009" cy="4892715"/>
            <a:chOff x="7353986" y="1189176"/>
            <a:chExt cx="2431963" cy="5350204"/>
          </a:xfrm>
        </p:grpSpPr>
        <p:grpSp>
          <p:nvGrpSpPr>
            <p:cNvPr id="9" name="Group 8"/>
            <p:cNvGrpSpPr/>
            <p:nvPr/>
          </p:nvGrpSpPr>
          <p:grpSpPr>
            <a:xfrm>
              <a:off x="7353986" y="1189176"/>
              <a:ext cx="2431963" cy="5350204"/>
              <a:chOff x="5232401" y="4147620"/>
              <a:chExt cx="1005814" cy="2212744"/>
            </a:xfrm>
          </p:grpSpPr>
          <p:sp>
            <p:nvSpPr>
              <p:cNvPr id="10"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 name="Rectangle 10"/>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2"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5"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7"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6" name="Picture 5"/>
            <p:cNvPicPr>
              <a:picLocks noChangeAspect="1"/>
            </p:cNvPicPr>
            <p:nvPr/>
          </p:nvPicPr>
          <p:blipFill rotWithShape="1">
            <a:blip r:embed="rId3"/>
            <a:srcRect l="12505" t="18"/>
            <a:stretch/>
          </p:blipFill>
          <p:spPr>
            <a:xfrm>
              <a:off x="7428330" y="1672330"/>
              <a:ext cx="2304817" cy="4179003"/>
            </a:xfrm>
            <a:prstGeom prst="rect">
              <a:avLst/>
            </a:prstGeom>
            <a:effectLst>
              <a:innerShdw blurRad="38100">
                <a:prstClr val="black"/>
              </a:innerShdw>
            </a:effectLst>
          </p:spPr>
        </p:pic>
      </p:grpSp>
      <p:sp>
        <p:nvSpPr>
          <p:cNvPr id="34" name="Title 33"/>
          <p:cNvSpPr>
            <a:spLocks noGrp="1"/>
          </p:cNvSpPr>
          <p:nvPr>
            <p:ph type="title"/>
          </p:nvPr>
        </p:nvSpPr>
        <p:spPr/>
        <p:txBody>
          <a:bodyPr/>
          <a:lstStyle/>
          <a:p>
            <a:r>
              <a:rPr lang="en-US"/>
              <a:t>Power BI Cortana Integration</a:t>
            </a:r>
            <a:endParaRPr lang="en-US" dirty="0"/>
          </a:p>
        </p:txBody>
      </p:sp>
      <p:grpSp>
        <p:nvGrpSpPr>
          <p:cNvPr id="3" name="Group 2"/>
          <p:cNvGrpSpPr/>
          <p:nvPr/>
        </p:nvGrpSpPr>
        <p:grpSpPr>
          <a:xfrm>
            <a:off x="458018" y="2067291"/>
            <a:ext cx="6295073" cy="4101861"/>
            <a:chOff x="448214" y="1522476"/>
            <a:chExt cx="6172200" cy="4021797"/>
          </a:xfrm>
        </p:grpSpPr>
        <p:sp>
          <p:nvSpPr>
            <p:cNvPr id="30" name="Rectangle 29"/>
            <p:cNvSpPr/>
            <p:nvPr/>
          </p:nvSpPr>
          <p:spPr bwMode="auto">
            <a:xfrm>
              <a:off x="448214" y="1522476"/>
              <a:ext cx="6172200" cy="4021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544015">
                <a:spcBef>
                  <a:spcPts val="612"/>
                </a:spcBef>
                <a:buFont typeface="Arial" panose="020B0604020202020204" pitchFamily="34" charset="0"/>
                <a:buChar char="•"/>
              </a:pPr>
              <a:r>
                <a:rPr lang="en-US" sz="1836" dirty="0">
                  <a:solidFill>
                    <a:schemeClr val="tx1"/>
                  </a:solidFill>
                </a:rPr>
                <a:t>Cortana can find answers from data in Power BI, e.g. </a:t>
              </a:r>
              <a:r>
                <a:rPr lang="en-US" sz="1836" i="1" dirty="0">
                  <a:solidFill>
                    <a:schemeClr val="tx1"/>
                  </a:solidFill>
                </a:rPr>
                <a:t>“What were our biggest deals that closed </a:t>
              </a:r>
              <a:br>
                <a:rPr lang="en-US" sz="1836" i="1" dirty="0">
                  <a:solidFill>
                    <a:schemeClr val="tx1"/>
                  </a:solidFill>
                </a:rPr>
              </a:br>
              <a:r>
                <a:rPr lang="en-US" sz="1836" i="1" dirty="0">
                  <a:solidFill>
                    <a:schemeClr val="tx1"/>
                  </a:solidFill>
                </a:rPr>
                <a:t>last month?”</a:t>
              </a:r>
            </a:p>
            <a:p>
              <a:pPr marL="233149" indent="-233149" defTabSz="544015">
                <a:spcBef>
                  <a:spcPts val="612"/>
                </a:spcBef>
                <a:buFont typeface="Arial" panose="020B0604020202020204" pitchFamily="34" charset="0"/>
                <a:buChar char="•"/>
              </a:pPr>
              <a:r>
                <a:rPr lang="en-US" sz="1836" dirty="0">
                  <a:solidFill>
                    <a:schemeClr val="tx1"/>
                  </a:solidFill>
                </a:rPr>
                <a:t>Similar to Q&amp;A, ask or type a question in natural language</a:t>
              </a:r>
            </a:p>
            <a:p>
              <a:pPr marL="233149" indent="-233149" defTabSz="544015">
                <a:spcBef>
                  <a:spcPts val="612"/>
                </a:spcBef>
                <a:buFont typeface="Arial" panose="020B0604020202020204" pitchFamily="34" charset="0"/>
                <a:buChar char="•"/>
              </a:pPr>
              <a:r>
                <a:rPr lang="en-US" sz="1836" dirty="0">
                  <a:solidFill>
                    <a:schemeClr val="tx1"/>
                  </a:solidFill>
                </a:rPr>
                <a:t>Cortana can find answers directly from dataset or from report pages designed for Cortana (called </a:t>
              </a:r>
              <a:r>
                <a:rPr lang="en-US" sz="1836" i="1" dirty="0">
                  <a:solidFill>
                    <a:schemeClr val="tx1"/>
                  </a:solidFill>
                </a:rPr>
                <a:t>Answer Pages</a:t>
              </a:r>
              <a:r>
                <a:rPr lang="en-US" sz="1836" dirty="0">
                  <a:solidFill>
                    <a:schemeClr val="tx1"/>
                  </a:solidFill>
                </a:rPr>
                <a:t>)</a:t>
              </a:r>
            </a:p>
            <a:p>
              <a:pPr marL="233149" indent="-233149" defTabSz="544015">
                <a:spcBef>
                  <a:spcPts val="612"/>
                </a:spcBef>
                <a:buFont typeface="Arial" panose="020B0604020202020204" pitchFamily="34" charset="0"/>
                <a:buChar char="•"/>
              </a:pPr>
              <a:r>
                <a:rPr lang="en-US" sz="1836" dirty="0">
                  <a:solidFill>
                    <a:schemeClr val="tx1"/>
                  </a:solidFill>
                </a:rPr>
                <a:t>Interact with the visualizations as you would in Power BI, to further explore an answer, simply open a result in Power BI</a:t>
              </a:r>
            </a:p>
            <a:p>
              <a:pPr marL="233149" indent="-233149" defTabSz="544015">
                <a:spcBef>
                  <a:spcPts val="612"/>
                </a:spcBef>
                <a:buFont typeface="Arial" panose="020B0604020202020204" pitchFamily="34" charset="0"/>
                <a:buChar char="•"/>
              </a:pPr>
              <a:r>
                <a:rPr lang="en-US" sz="1836" dirty="0">
                  <a:solidFill>
                    <a:schemeClr val="tx1"/>
                  </a:solidFill>
                </a:rPr>
                <a:t>Cortana ranks the answers from Power BI, giving you one or more best matches</a:t>
              </a:r>
            </a:p>
            <a:p>
              <a:pPr marL="233149" indent="-233149" defTabSz="544015">
                <a:spcBef>
                  <a:spcPts val="612"/>
                </a:spcBef>
                <a:buFont typeface="Arial" panose="020B0604020202020204" pitchFamily="34" charset="0"/>
                <a:buChar char="•"/>
              </a:pPr>
              <a:r>
                <a:rPr lang="en-US" sz="1836" dirty="0">
                  <a:solidFill>
                    <a:schemeClr val="tx1"/>
                  </a:solidFill>
                </a:rPr>
                <a:t>Easily create Answer Pages in the Power BI service</a:t>
              </a:r>
            </a:p>
          </p:txBody>
        </p:sp>
        <p:sp>
          <p:nvSpPr>
            <p:cNvPr id="31" name="Rectangle 30"/>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36" name="Rectangle 35"/>
            <p:cNvSpPr/>
            <p:nvPr/>
          </p:nvSpPr>
          <p:spPr bwMode="auto">
            <a:xfrm>
              <a:off x="448214" y="5499452"/>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31144272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Share your work and collaborate with others</a:t>
            </a:r>
            <a:endParaRPr lang="en-US" dirty="0"/>
          </a:p>
        </p:txBody>
      </p:sp>
      <p:grpSp>
        <p:nvGrpSpPr>
          <p:cNvPr id="3" name="Group 2"/>
          <p:cNvGrpSpPr/>
          <p:nvPr/>
        </p:nvGrpSpPr>
        <p:grpSpPr>
          <a:xfrm>
            <a:off x="7076084" y="1552784"/>
            <a:ext cx="4892883" cy="5092014"/>
            <a:chOff x="6622143" y="951029"/>
            <a:chExt cx="5346480" cy="5564071"/>
          </a:xfrm>
        </p:grpSpPr>
        <p:pic>
          <p:nvPicPr>
            <p:cNvPr id="2" name="Picture 1"/>
            <p:cNvPicPr>
              <a:picLocks noChangeAspect="1"/>
            </p:cNvPicPr>
            <p:nvPr/>
          </p:nvPicPr>
          <p:blipFill>
            <a:blip r:embed="rId3"/>
            <a:stretch>
              <a:fillRect/>
            </a:stretch>
          </p:blipFill>
          <p:spPr>
            <a:xfrm>
              <a:off x="6691998" y="1283804"/>
              <a:ext cx="5149164" cy="4888778"/>
            </a:xfrm>
            <a:prstGeom prst="rect">
              <a:avLst/>
            </a:prstGeom>
            <a:ln w="3175">
              <a:noFill/>
            </a:ln>
            <a:effectLst/>
          </p:spPr>
        </p:pic>
        <p:sp>
          <p:nvSpPr>
            <p:cNvPr id="36" name="Rectangle 35"/>
            <p:cNvSpPr/>
            <p:nvPr/>
          </p:nvSpPr>
          <p:spPr bwMode="auto">
            <a:xfrm>
              <a:off x="6622143" y="951029"/>
              <a:ext cx="5346480" cy="556407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544015">
              <a:spcBef>
                <a:spcPts val="612"/>
              </a:spcBef>
            </a:pPr>
            <a:r>
              <a:rPr lang="en-US" sz="1836" dirty="0">
                <a:solidFill>
                  <a:srgbClr val="0078D7"/>
                </a:solidFill>
              </a:rPr>
              <a:t>Share a dashboard with colleagues and others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Colleagues in and out of your organization can interact and view dashboards and associated reports (read-only)</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Control re-sharing of dashboard</a:t>
            </a:r>
          </a:p>
          <a:p>
            <a:pPr defTabSz="544015">
              <a:spcBef>
                <a:spcPts val="612"/>
              </a:spcBef>
            </a:pPr>
            <a:r>
              <a:rPr lang="en-US" sz="1836" dirty="0">
                <a:solidFill>
                  <a:srgbClr val="0078D7"/>
                </a:solidFill>
              </a:rPr>
              <a:t>Collaborate in a group workspace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Everyone in group can view and edit dashboards and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Members can be restricted to view only</a:t>
            </a:r>
          </a:p>
          <a:p>
            <a:pPr defTabSz="544015">
              <a:spcBef>
                <a:spcPts val="612"/>
              </a:spcBef>
            </a:pPr>
            <a:r>
              <a:rPr lang="en-US" sz="1836" dirty="0">
                <a:solidFill>
                  <a:srgbClr val="0078D7"/>
                </a:solidFill>
              </a:rPr>
              <a:t>Create a content pack and publish it to your organization</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Any user with access to content pack can view and create personalized copies of dashboard,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Publish to Content Pack library to share with entire organization or groups</a:t>
            </a:r>
          </a:p>
          <a:p>
            <a:pPr defTabSz="544015">
              <a:spcBef>
                <a:spcPts val="612"/>
              </a:spcBef>
            </a:pPr>
            <a:r>
              <a:rPr lang="en-US" sz="1836" dirty="0">
                <a:solidFill>
                  <a:srgbClr val="0078D7"/>
                </a:solidFill>
              </a:rPr>
              <a:t>Publish to web</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Embed interactive visuals into blog posts, websites, social media, and other online communications, on any device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Available on reports in your personal workspace that you can edit</a:t>
            </a:r>
          </a:p>
          <a:p>
            <a:pPr marL="63144" defTabSz="544015">
              <a:spcBef>
                <a:spcPct val="0"/>
              </a:spcBef>
              <a:spcAft>
                <a:spcPts val="306"/>
              </a:spcAft>
            </a:pPr>
            <a:endParaRPr lang="en-US" sz="1836" dirty="0">
              <a:solidFill>
                <a:srgbClr val="353535"/>
              </a:solidFill>
            </a:endParaRPr>
          </a:p>
        </p:txBody>
      </p:sp>
      <p:sp>
        <p:nvSpPr>
          <p:cNvPr id="11" name="Rectangle 10"/>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2" name="Rectangle 11"/>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Tree>
    <p:extLst>
      <p:ext uri="{BB962C8B-B14F-4D97-AF65-F5344CB8AC3E}">
        <p14:creationId xmlns:p14="http://schemas.microsoft.com/office/powerpoint/2010/main" val="82062882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Keep your data where it is and connect securely</a:t>
            </a:r>
            <a:endParaRPr lang="en-US" dirty="0"/>
          </a:p>
        </p:txBody>
      </p:sp>
      <p:sp>
        <p:nvSpPr>
          <p:cNvPr id="7" name="Rectangle 6"/>
          <p:cNvSpPr/>
          <p:nvPr/>
        </p:nvSpPr>
        <p:spPr>
          <a:xfrm>
            <a:off x="1278957" y="2148388"/>
            <a:ext cx="5280371" cy="734534"/>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Faster time to insight with a hybrid BI solution </a:t>
            </a:r>
          </a:p>
        </p:txBody>
      </p:sp>
      <p:sp>
        <p:nvSpPr>
          <p:cNvPr id="9" name="Rectangle 8"/>
          <p:cNvSpPr/>
          <p:nvPr/>
        </p:nvSpPr>
        <p:spPr>
          <a:xfrm>
            <a:off x="1278957" y="287891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Cloud data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SaaS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Azure – SQL, DW, Blob, Table, HDInsight, Marketplace</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SharePoint, web sources, OData</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OneDrive</a:t>
            </a:r>
          </a:p>
        </p:txBody>
      </p:sp>
      <p:sp>
        <p:nvSpPr>
          <p:cNvPr id="43" name="Rectangle 42"/>
          <p:cNvSpPr/>
          <p:nvPr/>
        </p:nvSpPr>
        <p:spPr>
          <a:xfrm>
            <a:off x="1278957" y="4791157"/>
            <a:ext cx="5285811" cy="1951303"/>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On-premise data sources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Teradata, Oracle, DB2, MySQL, PostgreSQL, Sybase, SAP HANA, Access,</a:t>
            </a:r>
            <a:br>
              <a:rPr lang="en-US" sz="1632" dirty="0">
                <a:cs typeface="Times New Roman" panose="02020603050405020304" pitchFamily="18" charset="0"/>
              </a:rPr>
            </a:br>
            <a:r>
              <a:rPr lang="en-US" sz="1632" dirty="0">
                <a:cs typeface="Times New Roman" panose="02020603050405020304" pitchFamily="18" charset="0"/>
              </a:rPr>
              <a:t>Custom SQL, ODBC Drivers, R scripts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Analysis Services (tabular and</a:t>
            </a:r>
            <a:br>
              <a:rPr lang="en-US" sz="1632" dirty="0">
                <a:cs typeface="Times New Roman" panose="02020603050405020304" pitchFamily="18" charset="0"/>
              </a:rPr>
            </a:br>
            <a:r>
              <a:rPr lang="en-US" sz="1632" dirty="0">
                <a:cs typeface="Times New Roman" panose="02020603050405020304" pitchFamily="18" charset="0"/>
              </a:rPr>
              <a:t>multi-dimensional)</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Files/folder, SharePoint on-premises</a:t>
            </a:r>
          </a:p>
        </p:txBody>
      </p:sp>
      <p:cxnSp>
        <p:nvCxnSpPr>
          <p:cNvPr id="44" name="Straight Connector 43"/>
          <p:cNvCxnSpPr>
            <a:cxnSpLocks/>
          </p:cNvCxnSpPr>
          <p:nvPr/>
        </p:nvCxnSpPr>
        <p:spPr>
          <a:xfrm>
            <a:off x="492978" y="275463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492978" y="4666881"/>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Freeform 44"/>
          <p:cNvSpPr/>
          <p:nvPr/>
        </p:nvSpPr>
        <p:spPr>
          <a:xfrm>
            <a:off x="458955" y="3535981"/>
            <a:ext cx="628992" cy="34955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50" name="Group 49"/>
          <p:cNvGrpSpPr/>
          <p:nvPr/>
        </p:nvGrpSpPr>
        <p:grpSpPr>
          <a:xfrm>
            <a:off x="492980" y="5381455"/>
            <a:ext cx="648185" cy="734218"/>
            <a:chOff x="3285205" y="2091489"/>
            <a:chExt cx="429991" cy="487064"/>
          </a:xfrm>
          <a:solidFill>
            <a:schemeClr val="tx2"/>
          </a:solidFill>
        </p:grpSpPr>
        <p:sp>
          <p:nvSpPr>
            <p:cNvPr id="51"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52"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sp>
        <p:nvSpPr>
          <p:cNvPr id="59" name="Donut 146"/>
          <p:cNvSpPr/>
          <p:nvPr/>
        </p:nvSpPr>
        <p:spPr>
          <a:xfrm>
            <a:off x="511432" y="2058080"/>
            <a:ext cx="576515" cy="576514"/>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nvGrpSpPr>
          <p:cNvPr id="17" name="Group 16"/>
          <p:cNvGrpSpPr/>
          <p:nvPr/>
        </p:nvGrpSpPr>
        <p:grpSpPr>
          <a:xfrm>
            <a:off x="7031445" y="2236494"/>
            <a:ext cx="4874972" cy="3082064"/>
            <a:chOff x="6603968" y="1763254"/>
            <a:chExt cx="4779818" cy="3021906"/>
          </a:xfrm>
        </p:grpSpPr>
        <p:sp>
          <p:nvSpPr>
            <p:cNvPr id="13" name="Rectangle 12"/>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53" name="Straight Connector 5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9684621" y="4063967"/>
              <a:ext cx="688026" cy="408174"/>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56"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57"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58"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2"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5"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8" name="TextBox 87"/>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9" name="TextBox 88"/>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90" name="TextBox 8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91" name="Oval 9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65"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67" name="TextBox 66"/>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8" name="Group 7"/>
            <p:cNvGrpSpPr/>
            <p:nvPr/>
          </p:nvGrpSpPr>
          <p:grpSpPr>
            <a:xfrm>
              <a:off x="7604709" y="2559127"/>
              <a:ext cx="1615449" cy="931361"/>
              <a:chOff x="5862361" y="5671625"/>
              <a:chExt cx="2679442" cy="1544789"/>
            </a:xfrm>
          </p:grpSpPr>
          <p:grpSp>
            <p:nvGrpSpPr>
              <p:cNvPr id="4" name="Group 3"/>
              <p:cNvGrpSpPr/>
              <p:nvPr/>
            </p:nvGrpSpPr>
            <p:grpSpPr>
              <a:xfrm>
                <a:off x="5862361" y="5671625"/>
                <a:ext cx="2679442" cy="1544789"/>
                <a:chOff x="5862361" y="5671625"/>
                <a:chExt cx="2679442" cy="1544789"/>
              </a:xfrm>
            </p:grpSpPr>
            <p:sp>
              <p:nvSpPr>
                <p:cNvPr id="61"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2" name="Rectangle 61"/>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1" name="Group 10"/>
            <p:cNvGrpSpPr/>
            <p:nvPr/>
          </p:nvGrpSpPr>
          <p:grpSpPr>
            <a:xfrm>
              <a:off x="9067414" y="3635091"/>
              <a:ext cx="183503" cy="187860"/>
              <a:chOff x="9067414" y="3842669"/>
              <a:chExt cx="183503" cy="187860"/>
            </a:xfrm>
          </p:grpSpPr>
          <p:sp>
            <p:nvSpPr>
              <p:cNvPr id="42" name="Oval 41"/>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 name="Group 9"/>
            <p:cNvGrpSpPr/>
            <p:nvPr/>
          </p:nvGrpSpPr>
          <p:grpSpPr>
            <a:xfrm>
              <a:off x="8527442" y="3635091"/>
              <a:ext cx="181345" cy="187860"/>
              <a:chOff x="8527442" y="3842669"/>
              <a:chExt cx="181345" cy="187860"/>
            </a:xfrm>
          </p:grpSpPr>
          <p:sp>
            <p:nvSpPr>
              <p:cNvPr id="68" name="Oval 67"/>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66"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34" name="TextBox 33"/>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3"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72928181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Keep your data up-to-date</a:t>
            </a:r>
            <a:endParaRPr lang="en-US" dirty="0"/>
          </a:p>
        </p:txBody>
      </p:sp>
      <p:sp>
        <p:nvSpPr>
          <p:cNvPr id="122" name="Rectangle 121"/>
          <p:cNvSpPr/>
          <p:nvPr/>
        </p:nvSpPr>
        <p:spPr>
          <a:xfrm>
            <a:off x="1090146" y="224487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Access and refresh the data via</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Direct Query to cloud and on-premises</a:t>
            </a:r>
            <a:br>
              <a:rPr lang="en-US" sz="1632" dirty="0">
                <a:cs typeface="Times New Roman" panose="02020603050405020304" pitchFamily="18" charset="0"/>
              </a:rPr>
            </a:br>
            <a:r>
              <a:rPr lang="en-US" sz="1632" dirty="0">
                <a:cs typeface="Times New Roman" panose="02020603050405020304" pitchFamily="18" charset="0"/>
              </a:rPr>
              <a:t>data sources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Live connectivity to Analysis Services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Import, with scheduled refresh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REST APIs to stream data</a:t>
            </a:r>
          </a:p>
        </p:txBody>
      </p:sp>
      <p:sp>
        <p:nvSpPr>
          <p:cNvPr id="123" name="Rectangle 122"/>
          <p:cNvSpPr/>
          <p:nvPr/>
        </p:nvSpPr>
        <p:spPr>
          <a:xfrm>
            <a:off x="1090146" y="4471849"/>
            <a:ext cx="5285811" cy="926670"/>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Refresh </a:t>
            </a:r>
            <a:r>
              <a:rPr lang="en-US" sz="2040" dirty="0" err="1">
                <a:ln w="3175">
                  <a:noFill/>
                </a:ln>
              </a:rPr>
              <a:t>on-premise</a:t>
            </a:r>
            <a:r>
              <a:rPr lang="en-US" sz="2040" dirty="0">
                <a:ln w="3175">
                  <a:noFill/>
                </a:ln>
              </a:rPr>
              <a:t> data with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Power BI Personal Gateway </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On-Premises Data Gateway</a:t>
            </a:r>
          </a:p>
        </p:txBody>
      </p:sp>
      <p:cxnSp>
        <p:nvCxnSpPr>
          <p:cNvPr id="125" name="Straight Connector 124"/>
          <p:cNvCxnSpPr>
            <a:cxnSpLocks/>
          </p:cNvCxnSpPr>
          <p:nvPr/>
        </p:nvCxnSpPr>
        <p:spPr>
          <a:xfrm>
            <a:off x="492978" y="418237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495322" y="4617535"/>
            <a:ext cx="543770" cy="618950"/>
            <a:chOff x="2981668" y="2145564"/>
            <a:chExt cx="3235820" cy="3683194"/>
          </a:xfrm>
          <a:solidFill>
            <a:schemeClr val="tx2"/>
          </a:solidFill>
        </p:grpSpPr>
        <p:sp>
          <p:nvSpPr>
            <p:cNvPr id="13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nvGrpSpPr>
          <p:cNvPr id="139" name="Group 138"/>
          <p:cNvGrpSpPr/>
          <p:nvPr/>
        </p:nvGrpSpPr>
        <p:grpSpPr>
          <a:xfrm>
            <a:off x="449290" y="2706630"/>
            <a:ext cx="653447" cy="740178"/>
            <a:chOff x="3285205" y="2091489"/>
            <a:chExt cx="429991" cy="487064"/>
          </a:xfrm>
          <a:solidFill>
            <a:schemeClr val="tx2"/>
          </a:solidFill>
        </p:grpSpPr>
        <p:sp>
          <p:nvSpPr>
            <p:cNvPr id="140"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41"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grpSp>
        <p:nvGrpSpPr>
          <p:cNvPr id="53" name="Group 52"/>
          <p:cNvGrpSpPr/>
          <p:nvPr/>
        </p:nvGrpSpPr>
        <p:grpSpPr>
          <a:xfrm>
            <a:off x="7031445" y="2236494"/>
            <a:ext cx="4874972" cy="3082064"/>
            <a:chOff x="6603968" y="1763254"/>
            <a:chExt cx="4779818" cy="3021906"/>
          </a:xfrm>
        </p:grpSpPr>
        <p:sp>
          <p:nvSpPr>
            <p:cNvPr id="79" name="Rectangle 78"/>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82" name="Straight Connector 81"/>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85" name="TextBox 84"/>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8" name="Group 87"/>
            <p:cNvGrpSpPr/>
            <p:nvPr/>
          </p:nvGrpSpPr>
          <p:grpSpPr>
            <a:xfrm>
              <a:off x="9684621" y="4063967"/>
              <a:ext cx="688026" cy="408174"/>
              <a:chOff x="2927465" y="5236638"/>
              <a:chExt cx="1470768" cy="865618"/>
            </a:xfrm>
          </p:grpSpPr>
          <p:sp>
            <p:nvSpPr>
              <p:cNvPr id="119"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0"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1"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4"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89"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90"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91"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2" name="TextBox 91"/>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93"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94"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95" name="TextBox 94"/>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96" name="TextBox 95"/>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100" name="TextBox 9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101" name="Oval 10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3"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104" name="TextBox 103"/>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105" name="Group 104"/>
            <p:cNvGrpSpPr/>
            <p:nvPr/>
          </p:nvGrpSpPr>
          <p:grpSpPr>
            <a:xfrm>
              <a:off x="7604709" y="2559127"/>
              <a:ext cx="1615449" cy="931361"/>
              <a:chOff x="5862361" y="5671625"/>
              <a:chExt cx="2679442" cy="1544789"/>
            </a:xfrm>
          </p:grpSpPr>
          <p:grpSp>
            <p:nvGrpSpPr>
              <p:cNvPr id="115" name="Group 114"/>
              <p:cNvGrpSpPr/>
              <p:nvPr/>
            </p:nvGrpSpPr>
            <p:grpSpPr>
              <a:xfrm>
                <a:off x="5862361" y="5671625"/>
                <a:ext cx="2679442" cy="1544789"/>
                <a:chOff x="5862361" y="5671625"/>
                <a:chExt cx="2679442" cy="1544789"/>
              </a:xfrm>
            </p:grpSpPr>
            <p:sp>
              <p:nvSpPr>
                <p:cNvPr id="11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8" name="Rectangle 11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06" name="Group 105"/>
            <p:cNvGrpSpPr/>
            <p:nvPr/>
          </p:nvGrpSpPr>
          <p:grpSpPr>
            <a:xfrm>
              <a:off x="9067414" y="3635091"/>
              <a:ext cx="183503" cy="187860"/>
              <a:chOff x="9067414" y="3842669"/>
              <a:chExt cx="183503" cy="187860"/>
            </a:xfrm>
          </p:grpSpPr>
          <p:sp>
            <p:nvSpPr>
              <p:cNvPr id="113" name="Oval 112"/>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4"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7" name="Group 106"/>
            <p:cNvGrpSpPr/>
            <p:nvPr/>
          </p:nvGrpSpPr>
          <p:grpSpPr>
            <a:xfrm>
              <a:off x="8527442" y="3635091"/>
              <a:ext cx="181345" cy="187860"/>
              <a:chOff x="8527442" y="3842669"/>
              <a:chExt cx="181345" cy="187860"/>
            </a:xfrm>
          </p:grpSpPr>
          <p:sp>
            <p:nvSpPr>
              <p:cNvPr id="111" name="Oval 110"/>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2"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108" name="TextBox 107"/>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9"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10" name="TextBox 109"/>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405754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IT: Centralized data access with </a:t>
            </a:r>
            <a:br>
              <a:rPr lang="en-US" dirty="0"/>
            </a:br>
            <a:r>
              <a:rPr lang="en-US" dirty="0"/>
              <a:t>On-Premises Data Gateway</a:t>
            </a:r>
          </a:p>
        </p:txBody>
      </p:sp>
      <p:sp>
        <p:nvSpPr>
          <p:cNvPr id="100" name="Rectangle 99"/>
          <p:cNvSpPr/>
          <p:nvPr/>
        </p:nvSpPr>
        <p:spPr>
          <a:xfrm>
            <a:off x="1110841" y="2052172"/>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IT can centrally manage access control to data sources </a:t>
            </a:r>
          </a:p>
        </p:txBody>
      </p:sp>
      <p:sp>
        <p:nvSpPr>
          <p:cNvPr id="101" name="Rectangle 100"/>
          <p:cNvSpPr/>
          <p:nvPr/>
        </p:nvSpPr>
        <p:spPr>
          <a:xfrm>
            <a:off x="1110841" y="3048558"/>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BI governance: IT can monitor and audit usage</a:t>
            </a:r>
          </a:p>
        </p:txBody>
      </p:sp>
      <p:sp>
        <p:nvSpPr>
          <p:cNvPr id="102" name="Rectangle 101"/>
          <p:cNvSpPr/>
          <p:nvPr/>
        </p:nvSpPr>
        <p:spPr>
          <a:xfrm>
            <a:off x="1110841" y="4044944"/>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Supports live, interactive query to on –premises data sources (e.g. SQL Server)</a:t>
            </a:r>
            <a:br>
              <a:rPr lang="en-US" sz="1836" dirty="0">
                <a:solidFill>
                  <a:schemeClr val="tx1"/>
                </a:solidFill>
              </a:rPr>
            </a:br>
            <a:r>
              <a:rPr lang="en-US" sz="1836" dirty="0">
                <a:solidFill>
                  <a:schemeClr val="tx1"/>
                </a:solidFill>
              </a:rPr>
              <a:t>and scheduled refresh</a:t>
            </a:r>
          </a:p>
        </p:txBody>
      </p:sp>
      <p:sp>
        <p:nvSpPr>
          <p:cNvPr id="103" name="Rectangle 102"/>
          <p:cNvSpPr/>
          <p:nvPr/>
        </p:nvSpPr>
        <p:spPr>
          <a:xfrm>
            <a:off x="1110841" y="5041331"/>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One gateway for multiple cloud services and experiences</a:t>
            </a:r>
          </a:p>
        </p:txBody>
      </p:sp>
      <p:sp>
        <p:nvSpPr>
          <p:cNvPr id="104" name="Rectangle 103"/>
          <p:cNvSpPr/>
          <p:nvPr/>
        </p:nvSpPr>
        <p:spPr>
          <a:xfrm>
            <a:off x="1110841" y="6037717"/>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Supported services: Power BI, </a:t>
            </a:r>
            <a:r>
              <a:rPr lang="en-US" sz="1836" dirty="0" err="1">
                <a:solidFill>
                  <a:schemeClr val="tx1"/>
                </a:solidFill>
                <a:ea typeface="Calibri" panose="020F0502020204030204" pitchFamily="34" charset="0"/>
                <a:cs typeface="Times New Roman" panose="02020603050405020304" pitchFamily="18" charset="0"/>
              </a:rPr>
              <a:t>PowerApps</a:t>
            </a:r>
            <a:r>
              <a:rPr lang="en-US" sz="1836" dirty="0">
                <a:solidFill>
                  <a:schemeClr val="tx1"/>
                </a:solidFill>
                <a:ea typeface="Calibri" panose="020F0502020204030204" pitchFamily="34" charset="0"/>
                <a:cs typeface="Times New Roman" panose="02020603050405020304" pitchFamily="18" charset="0"/>
              </a:rPr>
              <a:t>,</a:t>
            </a:r>
            <a:br>
              <a:rPr lang="en-US" sz="1836" dirty="0">
                <a:solidFill>
                  <a:schemeClr val="tx1"/>
                </a:solidFill>
                <a:ea typeface="Calibri" panose="020F0502020204030204" pitchFamily="34" charset="0"/>
                <a:cs typeface="Times New Roman" panose="02020603050405020304" pitchFamily="18" charset="0"/>
              </a:rPr>
            </a:br>
            <a:r>
              <a:rPr lang="en-US" sz="1836" dirty="0">
                <a:solidFill>
                  <a:schemeClr val="tx1"/>
                </a:solidFill>
                <a:ea typeface="Calibri" panose="020F0502020204030204" pitchFamily="34" charset="0"/>
                <a:cs typeface="Times New Roman" panose="02020603050405020304" pitchFamily="18" charset="0"/>
              </a:rPr>
              <a:t>Microsoft Flow, Azure Logic Apps</a:t>
            </a:r>
          </a:p>
        </p:txBody>
      </p:sp>
      <p:cxnSp>
        <p:nvCxnSpPr>
          <p:cNvPr id="109" name="Straight Connector 108"/>
          <p:cNvCxnSpPr>
            <a:cxnSpLocks/>
          </p:cNvCxnSpPr>
          <p:nvPr/>
        </p:nvCxnSpPr>
        <p:spPr>
          <a:xfrm>
            <a:off x="458018" y="5865935"/>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458018" y="4869548"/>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a:xfrm>
            <a:off x="458018" y="3873162"/>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458018" y="2876776"/>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Rounded Rectangle 4"/>
          <p:cNvSpPr/>
          <p:nvPr/>
        </p:nvSpPr>
        <p:spPr>
          <a:xfrm>
            <a:off x="576067" y="2073876"/>
            <a:ext cx="497101" cy="60941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44" name="Oval 7"/>
          <p:cNvSpPr/>
          <p:nvPr/>
        </p:nvSpPr>
        <p:spPr bwMode="auto">
          <a:xfrm>
            <a:off x="591289" y="6072696"/>
            <a:ext cx="466657" cy="58286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tx2"/>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sp>
        <p:nvSpPr>
          <p:cNvPr id="146" name="Freeform 44"/>
          <p:cNvSpPr/>
          <p:nvPr/>
        </p:nvSpPr>
        <p:spPr>
          <a:xfrm>
            <a:off x="520990" y="5190922"/>
            <a:ext cx="636341" cy="35363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47" name="Freeform 148"/>
          <p:cNvSpPr/>
          <p:nvPr/>
        </p:nvSpPr>
        <p:spPr>
          <a:xfrm>
            <a:off x="549983" y="3134240"/>
            <a:ext cx="572364" cy="481457"/>
          </a:xfrm>
          <a:custGeom>
            <a:avLst/>
            <a:gdLst/>
            <a:ahLst/>
            <a:cxnLst/>
            <a:rect l="l" t="t" r="r" b="b"/>
            <a:pathLst>
              <a:path w="5092064" h="4676393">
                <a:moveTo>
                  <a:pt x="4834930" y="1756111"/>
                </a:moveTo>
                <a:cubicBezTo>
                  <a:pt x="4779635" y="1756111"/>
                  <a:pt x="4734809" y="1800937"/>
                  <a:pt x="4734809" y="1856232"/>
                </a:cubicBezTo>
                <a:cubicBezTo>
                  <a:pt x="4734809" y="1911527"/>
                  <a:pt x="4779635" y="1956353"/>
                  <a:pt x="4834930" y="1956353"/>
                </a:cubicBezTo>
                <a:cubicBezTo>
                  <a:pt x="4890225" y="1956353"/>
                  <a:pt x="4935051" y="1911527"/>
                  <a:pt x="4935051" y="1856232"/>
                </a:cubicBezTo>
                <a:cubicBezTo>
                  <a:pt x="4935051" y="1800937"/>
                  <a:pt x="4890225" y="1756111"/>
                  <a:pt x="4834930" y="1756111"/>
                </a:cubicBezTo>
                <a:close/>
                <a:moveTo>
                  <a:pt x="3194684" y="1562443"/>
                </a:moveTo>
                <a:cubicBezTo>
                  <a:pt x="3239574" y="1562443"/>
                  <a:pt x="3275964" y="1598833"/>
                  <a:pt x="3275964" y="1643723"/>
                </a:cubicBezTo>
                <a:cubicBezTo>
                  <a:pt x="3275964" y="1688613"/>
                  <a:pt x="3239574" y="1725003"/>
                  <a:pt x="3194684" y="1725003"/>
                </a:cubicBezTo>
                <a:cubicBezTo>
                  <a:pt x="3149794" y="1725003"/>
                  <a:pt x="3113404" y="1688613"/>
                  <a:pt x="3113404" y="1643723"/>
                </a:cubicBezTo>
                <a:cubicBezTo>
                  <a:pt x="3113404" y="1598833"/>
                  <a:pt x="3149794" y="1562443"/>
                  <a:pt x="3194684" y="1562443"/>
                </a:cubicBezTo>
                <a:close/>
                <a:moveTo>
                  <a:pt x="2593341" y="1562443"/>
                </a:moveTo>
                <a:cubicBezTo>
                  <a:pt x="2638231" y="1562443"/>
                  <a:pt x="2674621" y="1598833"/>
                  <a:pt x="2674621" y="1643723"/>
                </a:cubicBezTo>
                <a:cubicBezTo>
                  <a:pt x="2674621" y="1688613"/>
                  <a:pt x="2638231" y="1725003"/>
                  <a:pt x="2593341" y="1725003"/>
                </a:cubicBezTo>
                <a:cubicBezTo>
                  <a:pt x="2548451" y="1725003"/>
                  <a:pt x="2512061" y="1688613"/>
                  <a:pt x="2512061" y="1643723"/>
                </a:cubicBezTo>
                <a:cubicBezTo>
                  <a:pt x="2512061" y="1598833"/>
                  <a:pt x="2548451" y="1562443"/>
                  <a:pt x="2593341" y="1562443"/>
                </a:cubicBezTo>
                <a:close/>
                <a:moveTo>
                  <a:pt x="3244850" y="1305268"/>
                </a:moveTo>
                <a:cubicBezTo>
                  <a:pt x="3289740" y="1305268"/>
                  <a:pt x="3326130" y="1341658"/>
                  <a:pt x="3326130" y="1386548"/>
                </a:cubicBezTo>
                <a:cubicBezTo>
                  <a:pt x="3326130" y="1431438"/>
                  <a:pt x="3289740" y="1467828"/>
                  <a:pt x="3244850" y="1467828"/>
                </a:cubicBezTo>
                <a:cubicBezTo>
                  <a:pt x="3199960" y="1467828"/>
                  <a:pt x="3163570" y="1431438"/>
                  <a:pt x="3163570" y="1386548"/>
                </a:cubicBezTo>
                <a:cubicBezTo>
                  <a:pt x="3163570" y="1341658"/>
                  <a:pt x="3199960" y="1305268"/>
                  <a:pt x="3244850" y="1305268"/>
                </a:cubicBezTo>
                <a:close/>
                <a:moveTo>
                  <a:pt x="2533333" y="1305268"/>
                </a:moveTo>
                <a:cubicBezTo>
                  <a:pt x="2578223" y="1305268"/>
                  <a:pt x="2614613" y="1341658"/>
                  <a:pt x="2614613" y="1386548"/>
                </a:cubicBezTo>
                <a:cubicBezTo>
                  <a:pt x="2614613" y="1431438"/>
                  <a:pt x="2578223" y="1467828"/>
                  <a:pt x="2533333" y="1467828"/>
                </a:cubicBezTo>
                <a:cubicBezTo>
                  <a:pt x="2488443" y="1467828"/>
                  <a:pt x="2452053" y="1431438"/>
                  <a:pt x="2452053" y="1386548"/>
                </a:cubicBezTo>
                <a:cubicBezTo>
                  <a:pt x="2452053" y="1341658"/>
                  <a:pt x="2488443" y="1305268"/>
                  <a:pt x="2533333" y="1305268"/>
                </a:cubicBezTo>
                <a:close/>
                <a:moveTo>
                  <a:pt x="3121025" y="1086193"/>
                </a:moveTo>
                <a:cubicBezTo>
                  <a:pt x="3165915" y="1086193"/>
                  <a:pt x="3202305" y="1122583"/>
                  <a:pt x="3202305" y="1167473"/>
                </a:cubicBezTo>
                <a:cubicBezTo>
                  <a:pt x="3202305" y="1212363"/>
                  <a:pt x="3165915" y="1248753"/>
                  <a:pt x="3121025" y="1248753"/>
                </a:cubicBezTo>
                <a:cubicBezTo>
                  <a:pt x="3076135" y="1248753"/>
                  <a:pt x="3039745" y="1212363"/>
                  <a:pt x="3039745" y="1167473"/>
                </a:cubicBezTo>
                <a:cubicBezTo>
                  <a:pt x="3039745" y="1122583"/>
                  <a:pt x="3076135" y="1086193"/>
                  <a:pt x="3121025" y="1086193"/>
                </a:cubicBezTo>
                <a:close/>
                <a:moveTo>
                  <a:pt x="2644775" y="1086193"/>
                </a:moveTo>
                <a:cubicBezTo>
                  <a:pt x="2689665" y="1086193"/>
                  <a:pt x="2726055" y="1122583"/>
                  <a:pt x="2726055" y="1167473"/>
                </a:cubicBezTo>
                <a:cubicBezTo>
                  <a:pt x="2726055" y="1212363"/>
                  <a:pt x="2689665" y="1248753"/>
                  <a:pt x="2644775" y="1248753"/>
                </a:cubicBezTo>
                <a:cubicBezTo>
                  <a:pt x="2599885" y="1248753"/>
                  <a:pt x="2563495" y="1212363"/>
                  <a:pt x="2563495" y="1167473"/>
                </a:cubicBezTo>
                <a:cubicBezTo>
                  <a:pt x="2563495" y="1122583"/>
                  <a:pt x="2599885" y="1086193"/>
                  <a:pt x="2644775" y="1086193"/>
                </a:cubicBezTo>
                <a:close/>
                <a:moveTo>
                  <a:pt x="2879725" y="1001738"/>
                </a:moveTo>
                <a:cubicBezTo>
                  <a:pt x="2924615" y="1001738"/>
                  <a:pt x="2961005" y="1038128"/>
                  <a:pt x="2961005" y="1083018"/>
                </a:cubicBezTo>
                <a:cubicBezTo>
                  <a:pt x="2961005" y="1127908"/>
                  <a:pt x="2924615" y="1164298"/>
                  <a:pt x="2879725" y="1164298"/>
                </a:cubicBezTo>
                <a:cubicBezTo>
                  <a:pt x="2834835" y="1164298"/>
                  <a:pt x="2798445" y="1127908"/>
                  <a:pt x="2798445" y="1083018"/>
                </a:cubicBezTo>
                <a:cubicBezTo>
                  <a:pt x="2798445" y="1038128"/>
                  <a:pt x="2834835" y="1001738"/>
                  <a:pt x="2879725" y="1001738"/>
                </a:cubicBezTo>
                <a:close/>
                <a:moveTo>
                  <a:pt x="493204" y="493179"/>
                </a:moveTo>
                <a:lnTo>
                  <a:pt x="493204" y="3219286"/>
                </a:lnTo>
                <a:lnTo>
                  <a:pt x="2336481" y="3219286"/>
                </a:lnTo>
                <a:lnTo>
                  <a:pt x="2336481" y="2481920"/>
                </a:lnTo>
                <a:cubicBezTo>
                  <a:pt x="2336481" y="2398103"/>
                  <a:pt x="2404429" y="2330155"/>
                  <a:pt x="2488246" y="2330155"/>
                </a:cubicBezTo>
                <a:cubicBezTo>
                  <a:pt x="2572063" y="2330155"/>
                  <a:pt x="2640011" y="2398103"/>
                  <a:pt x="2640011" y="2481920"/>
                </a:cubicBezTo>
                <a:lnTo>
                  <a:pt x="2640011" y="3153203"/>
                </a:lnTo>
                <a:lnTo>
                  <a:pt x="2642492" y="3153185"/>
                </a:lnTo>
                <a:cubicBezTo>
                  <a:pt x="2647163" y="3173909"/>
                  <a:pt x="2665876" y="3188998"/>
                  <a:pt x="2688113" y="3188998"/>
                </a:cubicBezTo>
                <a:lnTo>
                  <a:pt x="2688112" y="3188999"/>
                </a:lnTo>
                <a:cubicBezTo>
                  <a:pt x="2710588" y="3188999"/>
                  <a:pt x="2729463" y="3173585"/>
                  <a:pt x="2733866" y="3152529"/>
                </a:cubicBezTo>
                <a:lnTo>
                  <a:pt x="2736214" y="3152512"/>
                </a:lnTo>
                <a:cubicBezTo>
                  <a:pt x="2736214" y="2619685"/>
                  <a:pt x="2736215" y="2086857"/>
                  <a:pt x="2736215" y="1554030"/>
                </a:cubicBezTo>
                <a:cubicBezTo>
                  <a:pt x="2736215" y="1554028"/>
                  <a:pt x="2736215" y="1554027"/>
                  <a:pt x="2736214" y="1554025"/>
                </a:cubicBezTo>
                <a:lnTo>
                  <a:pt x="2736214" y="1419566"/>
                </a:lnTo>
                <a:cubicBezTo>
                  <a:pt x="2736214" y="1335749"/>
                  <a:pt x="2804162" y="1267801"/>
                  <a:pt x="2887979" y="1267801"/>
                </a:cubicBezTo>
                <a:cubicBezTo>
                  <a:pt x="2971796" y="1267801"/>
                  <a:pt x="3039744" y="1335749"/>
                  <a:pt x="3039744" y="1419566"/>
                </a:cubicBezTo>
                <a:lnTo>
                  <a:pt x="3039744" y="2791452"/>
                </a:lnTo>
                <a:cubicBezTo>
                  <a:pt x="3052682" y="2815752"/>
                  <a:pt x="3065619" y="2806715"/>
                  <a:pt x="3078557" y="2814346"/>
                </a:cubicBezTo>
                <a:lnTo>
                  <a:pt x="3078556" y="2814347"/>
                </a:lnTo>
                <a:cubicBezTo>
                  <a:pt x="3084364" y="2808539"/>
                  <a:pt x="3114738" y="2809547"/>
                  <a:pt x="3113403" y="2779500"/>
                </a:cubicBezTo>
                <a:cubicBezTo>
                  <a:pt x="3113403" y="2554808"/>
                  <a:pt x="3113403" y="2330116"/>
                  <a:pt x="3113404" y="2105424"/>
                </a:cubicBezTo>
                <a:cubicBezTo>
                  <a:pt x="3115587" y="2024500"/>
                  <a:pt x="3182205" y="1959951"/>
                  <a:pt x="3263898" y="1959951"/>
                </a:cubicBezTo>
                <a:cubicBezTo>
                  <a:pt x="3347715" y="1959951"/>
                  <a:pt x="3415663" y="2027899"/>
                  <a:pt x="3415663" y="2111716"/>
                </a:cubicBezTo>
                <a:lnTo>
                  <a:pt x="3415663" y="2791718"/>
                </a:lnTo>
                <a:cubicBezTo>
                  <a:pt x="3419181" y="2811167"/>
                  <a:pt x="3422700" y="2799659"/>
                  <a:pt x="3454794" y="2814346"/>
                </a:cubicBezTo>
                <a:lnTo>
                  <a:pt x="3454793" y="2814347"/>
                </a:lnTo>
                <a:cubicBezTo>
                  <a:pt x="3461977" y="2810477"/>
                  <a:pt x="3493093" y="2805944"/>
                  <a:pt x="3497895" y="2791127"/>
                </a:cubicBezTo>
                <a:lnTo>
                  <a:pt x="3497895" y="2296819"/>
                </a:lnTo>
                <a:cubicBezTo>
                  <a:pt x="3497895" y="2213002"/>
                  <a:pt x="3565843" y="2145054"/>
                  <a:pt x="3649660" y="2145054"/>
                </a:cubicBezTo>
                <a:cubicBezTo>
                  <a:pt x="3733477" y="2145054"/>
                  <a:pt x="3801425" y="2213002"/>
                  <a:pt x="3801425" y="2296819"/>
                </a:cubicBezTo>
                <a:lnTo>
                  <a:pt x="3801425" y="2788947"/>
                </a:lnTo>
                <a:lnTo>
                  <a:pt x="3801425" y="2790726"/>
                </a:lnTo>
                <a:cubicBezTo>
                  <a:pt x="3813675" y="2808124"/>
                  <a:pt x="3825926" y="2806473"/>
                  <a:pt x="3838176" y="2814346"/>
                </a:cubicBezTo>
                <a:lnTo>
                  <a:pt x="3838175" y="2814347"/>
                </a:lnTo>
                <a:cubicBezTo>
                  <a:pt x="3857420" y="2814347"/>
                  <a:pt x="3873022" y="2798745"/>
                  <a:pt x="3873022" y="2779500"/>
                </a:cubicBezTo>
                <a:lnTo>
                  <a:pt x="3873022" y="2478232"/>
                </a:lnTo>
                <a:cubicBezTo>
                  <a:pt x="3883849" y="2408033"/>
                  <a:pt x="3945254" y="2355553"/>
                  <a:pt x="4018915" y="2355553"/>
                </a:cubicBezTo>
                <a:cubicBezTo>
                  <a:pt x="4102732" y="2355553"/>
                  <a:pt x="4170680" y="2423501"/>
                  <a:pt x="4170680" y="2507318"/>
                </a:cubicBezTo>
                <a:lnTo>
                  <a:pt x="4170680" y="2948647"/>
                </a:lnTo>
                <a:lnTo>
                  <a:pt x="4170680" y="3219286"/>
                </a:lnTo>
                <a:lnTo>
                  <a:pt x="4598860" y="3219286"/>
                </a:lnTo>
                <a:lnTo>
                  <a:pt x="4598860" y="493179"/>
                </a:lnTo>
                <a:close/>
                <a:moveTo>
                  <a:pt x="454294" y="0"/>
                </a:moveTo>
                <a:lnTo>
                  <a:pt x="4637770" y="0"/>
                </a:lnTo>
                <a:cubicBezTo>
                  <a:pt x="4888670" y="0"/>
                  <a:pt x="5092064" y="203394"/>
                  <a:pt x="5092064" y="454294"/>
                </a:cubicBezTo>
                <a:lnTo>
                  <a:pt x="5092064" y="3258170"/>
                </a:lnTo>
                <a:cubicBezTo>
                  <a:pt x="5092064" y="3509070"/>
                  <a:pt x="4888670" y="3712464"/>
                  <a:pt x="4637770" y="3712464"/>
                </a:cubicBezTo>
                <a:lnTo>
                  <a:pt x="4170680" y="3712464"/>
                </a:lnTo>
                <a:lnTo>
                  <a:pt x="4170680" y="4676393"/>
                </a:lnTo>
                <a:lnTo>
                  <a:pt x="2930524" y="4676393"/>
                </a:lnTo>
                <a:lnTo>
                  <a:pt x="2930524" y="4254089"/>
                </a:lnTo>
                <a:cubicBezTo>
                  <a:pt x="2665666" y="4093506"/>
                  <a:pt x="2437622" y="3897124"/>
                  <a:pt x="2331847" y="3712464"/>
                </a:cubicBezTo>
                <a:lnTo>
                  <a:pt x="454294" y="3712464"/>
                </a:lnTo>
                <a:cubicBezTo>
                  <a:pt x="203394" y="3712464"/>
                  <a:pt x="0" y="3509070"/>
                  <a:pt x="0" y="3258170"/>
                </a:cubicBezTo>
                <a:lnTo>
                  <a:pt x="0" y="454294"/>
                </a:lnTo>
                <a:cubicBezTo>
                  <a:pt x="0" y="203394"/>
                  <a:pt x="203394" y="0"/>
                  <a:pt x="45429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p>
        </p:txBody>
      </p:sp>
      <p:grpSp>
        <p:nvGrpSpPr>
          <p:cNvPr id="148" name="Group 147"/>
          <p:cNvGrpSpPr/>
          <p:nvPr/>
        </p:nvGrpSpPr>
        <p:grpSpPr>
          <a:xfrm>
            <a:off x="520991" y="4104211"/>
            <a:ext cx="563009" cy="534290"/>
            <a:chOff x="5326857" y="2779521"/>
            <a:chExt cx="2283619" cy="2167129"/>
          </a:xfrm>
          <a:solidFill>
            <a:schemeClr val="tx2"/>
          </a:solidFill>
        </p:grpSpPr>
        <p:sp>
          <p:nvSpPr>
            <p:cNvPr id="149" name="Freeform 827"/>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0"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1"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2" name="Oval 151"/>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3"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70" name="Group 69"/>
          <p:cNvGrpSpPr/>
          <p:nvPr/>
        </p:nvGrpSpPr>
        <p:grpSpPr>
          <a:xfrm>
            <a:off x="7031445" y="2236494"/>
            <a:ext cx="4874972" cy="3082064"/>
            <a:chOff x="6603968" y="1763254"/>
            <a:chExt cx="4779818" cy="3021906"/>
          </a:xfrm>
        </p:grpSpPr>
        <p:sp>
          <p:nvSpPr>
            <p:cNvPr id="71" name="Rectangle 70"/>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73" name="Straight Connector 7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74" name="TextBox 7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76" name="Group 75"/>
            <p:cNvGrpSpPr/>
            <p:nvPr/>
          </p:nvGrpSpPr>
          <p:grpSpPr>
            <a:xfrm>
              <a:off x="9684621" y="4063967"/>
              <a:ext cx="688026" cy="408174"/>
              <a:chOff x="2927465" y="5236638"/>
              <a:chExt cx="1470768" cy="865618"/>
            </a:xfrm>
          </p:grpSpPr>
          <p:sp>
            <p:nvSpPr>
              <p:cNvPr id="11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77"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78"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79"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1"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2"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3" name="TextBox 82"/>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4" name="TextBox 83"/>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85" name="TextBox 84"/>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86" name="Oval 85"/>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87"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88"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9" name="TextBox 88"/>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90" name="Group 89"/>
            <p:cNvGrpSpPr/>
            <p:nvPr/>
          </p:nvGrpSpPr>
          <p:grpSpPr>
            <a:xfrm>
              <a:off x="7604709" y="2559127"/>
              <a:ext cx="1615449" cy="931361"/>
              <a:chOff x="5862361" y="5671625"/>
              <a:chExt cx="2679442" cy="1544789"/>
            </a:xfrm>
          </p:grpSpPr>
          <p:grpSp>
            <p:nvGrpSpPr>
              <p:cNvPr id="105" name="Group 104"/>
              <p:cNvGrpSpPr/>
              <p:nvPr/>
            </p:nvGrpSpPr>
            <p:grpSpPr>
              <a:xfrm>
                <a:off x="5862361" y="5671625"/>
                <a:ext cx="2679442" cy="1544789"/>
                <a:chOff x="5862361" y="5671625"/>
                <a:chExt cx="2679442" cy="1544789"/>
              </a:xfrm>
            </p:grpSpPr>
            <p:sp>
              <p:nvSpPr>
                <p:cNvPr id="10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Rectangle 10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91" name="Group 90"/>
            <p:cNvGrpSpPr/>
            <p:nvPr/>
          </p:nvGrpSpPr>
          <p:grpSpPr>
            <a:xfrm>
              <a:off x="9067414" y="3635091"/>
              <a:ext cx="183503" cy="187860"/>
              <a:chOff x="9067414" y="3842669"/>
              <a:chExt cx="183503" cy="187860"/>
            </a:xfrm>
          </p:grpSpPr>
          <p:sp>
            <p:nvSpPr>
              <p:cNvPr id="98" name="Oval 97"/>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92" name="Group 91"/>
            <p:cNvGrpSpPr/>
            <p:nvPr/>
          </p:nvGrpSpPr>
          <p:grpSpPr>
            <a:xfrm>
              <a:off x="8527442" y="3635091"/>
              <a:ext cx="181345" cy="187860"/>
              <a:chOff x="8527442" y="3842669"/>
              <a:chExt cx="181345" cy="187860"/>
            </a:xfrm>
          </p:grpSpPr>
          <p:sp>
            <p:nvSpPr>
              <p:cNvPr id="96" name="Oval 95"/>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7"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93" name="TextBox 92"/>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94"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5" name="TextBox 9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063206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63713" y="3648810"/>
            <a:ext cx="639519" cy="83600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tx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7514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3462" t="26446" b="9326"/>
          <a:stretch/>
        </p:blipFill>
        <p:spPr>
          <a:xfrm flipH="1">
            <a:off x="882" y="-1"/>
            <a:ext cx="12489600" cy="6994525"/>
          </a:xfrm>
          <a:prstGeom prst="rect">
            <a:avLst/>
          </a:prstGeom>
        </p:spPr>
      </p:pic>
      <p:sp>
        <p:nvSpPr>
          <p:cNvPr id="12" name="Rectangle 11"/>
          <p:cNvSpPr/>
          <p:nvPr/>
        </p:nvSpPr>
        <p:spPr>
          <a:xfrm>
            <a:off x="882" y="-1"/>
            <a:ext cx="12489600" cy="6994525"/>
          </a:xfrm>
          <a:prstGeom prst="rect">
            <a:avLst/>
          </a:prstGeom>
          <a:gradFill flip="none" rotWithShape="1">
            <a:gsLst>
              <a:gs pos="0">
                <a:schemeClr val="bg1">
                  <a:lumMod val="0"/>
                  <a:lumOff val="100000"/>
                  <a:alpha val="44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cxnSp>
        <p:nvCxnSpPr>
          <p:cNvPr id="13" name="Straight Connector 12"/>
          <p:cNvCxnSpPr/>
          <p:nvPr/>
        </p:nvCxnSpPr>
        <p:spPr>
          <a:xfrm>
            <a:off x="3465986" y="1898030"/>
            <a:ext cx="7226045"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83264" y="1898030"/>
            <a:ext cx="6925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sp>
        <p:nvSpPr>
          <p:cNvPr id="15" name="Subtitle 2"/>
          <p:cNvSpPr txBox="1">
            <a:spLocks/>
          </p:cNvSpPr>
          <p:nvPr/>
        </p:nvSpPr>
        <p:spPr>
          <a:xfrm>
            <a:off x="1082585" y="3318178"/>
            <a:ext cx="4117292" cy="326364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4896" dirty="0">
                <a:solidFill>
                  <a:srgbClr val="002050"/>
                </a:solidFill>
                <a:latin typeface="Segoe Light" charset="0"/>
                <a:ea typeface="Segoe Light" charset="0"/>
                <a:cs typeface="Segoe Light" charset="0"/>
              </a:rPr>
              <a:t>Student Recruitment </a:t>
            </a:r>
            <a:br>
              <a:rPr lang="en-US" sz="4896" dirty="0">
                <a:solidFill>
                  <a:srgbClr val="002050"/>
                </a:solidFill>
                <a:latin typeface="Segoe Light" charset="0"/>
                <a:ea typeface="Segoe Light" charset="0"/>
                <a:cs typeface="Segoe Light" charset="0"/>
              </a:rPr>
            </a:br>
            <a:r>
              <a:rPr lang="en-US" sz="4896" dirty="0">
                <a:solidFill>
                  <a:srgbClr val="002050"/>
                </a:solidFill>
                <a:latin typeface="Segoe Light" charset="0"/>
                <a:ea typeface="Segoe Light" charset="0"/>
                <a:cs typeface="Segoe Light" charset="0"/>
              </a:rPr>
              <a:t>&amp; Enrollment</a:t>
            </a:r>
            <a:br>
              <a:rPr lang="en-US" sz="4896" dirty="0">
                <a:solidFill>
                  <a:srgbClr val="002050"/>
                </a:solidFill>
                <a:latin typeface="Segoe Light" charset="0"/>
                <a:ea typeface="Segoe Light" charset="0"/>
                <a:cs typeface="Segoe Light" charset="0"/>
              </a:rPr>
            </a:br>
            <a:endParaRPr lang="en-US" sz="4896" dirty="0">
              <a:solidFill>
                <a:srgbClr val="002050"/>
              </a:solidFill>
            </a:endParaRPr>
          </a:p>
        </p:txBody>
      </p:sp>
      <p:sp>
        <p:nvSpPr>
          <p:cNvPr id="16" name="Slide Number Placeholder 4"/>
          <p:cNvSpPr>
            <a:spLocks noGrp="1"/>
          </p:cNvSpPr>
          <p:nvPr>
            <p:ph type="sldNum" sz="quarter" idx="12"/>
          </p:nvPr>
        </p:nvSpPr>
        <p:spPr/>
        <p:txBody>
          <a:bodyPr/>
          <a:lstStyle/>
          <a:p>
            <a:fld id="{2A9D0E39-73A1-0840-B2C4-680E6D92E3E4}" type="slidenum">
              <a:rPr lang="en-US" smtClean="0"/>
              <a:t>7</a:t>
            </a:fld>
            <a:endParaRPr lang="en-US"/>
          </a:p>
        </p:txBody>
      </p:sp>
      <p:pic>
        <p:nvPicPr>
          <p:cNvPr id="10" name="Picture 9"/>
          <p:cNvPicPr>
            <a:picLocks noChangeAspect="1"/>
          </p:cNvPicPr>
          <p:nvPr/>
        </p:nvPicPr>
        <p:blipFill>
          <a:blip r:embed="rId4"/>
          <a:stretch>
            <a:fillRect/>
          </a:stretch>
        </p:blipFill>
        <p:spPr>
          <a:xfrm>
            <a:off x="810988" y="777610"/>
            <a:ext cx="3225253" cy="2240839"/>
          </a:xfrm>
          <a:prstGeom prst="rect">
            <a:avLst/>
          </a:prstGeom>
        </p:spPr>
      </p:pic>
    </p:spTree>
    <p:extLst>
      <p:ext uri="{BB962C8B-B14F-4D97-AF65-F5344CB8AC3E}">
        <p14:creationId xmlns:p14="http://schemas.microsoft.com/office/powerpoint/2010/main" val="106048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1" y="295274"/>
            <a:ext cx="11887878" cy="917575"/>
          </a:xfrm>
        </p:spPr>
        <p:txBody>
          <a:bodyPr/>
          <a:lstStyle/>
          <a:p>
            <a:r>
              <a:rPr lang="en-US" dirty="0"/>
              <a:t>Built-in connectivity for all your data</a:t>
            </a:r>
          </a:p>
        </p:txBody>
      </p:sp>
      <p:sp>
        <p:nvSpPr>
          <p:cNvPr id="38" name="Rectangle 145"/>
          <p:cNvSpPr/>
          <p:nvPr/>
        </p:nvSpPr>
        <p:spPr bwMode="auto">
          <a:xfrm>
            <a:off x="1064480" y="162943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SaaS solutions</a:t>
            </a:r>
          </a:p>
          <a:p>
            <a:pPr defTabSz="932384"/>
            <a:r>
              <a:rPr lang="en-US" sz="1224" i="1" dirty="0">
                <a:solidFill>
                  <a:schemeClr val="accent2"/>
                </a:solidFill>
                <a:cs typeface="Segoe UI Light" panose="020B0502040204020203" pitchFamily="34" charset="0"/>
              </a:rPr>
              <a:t>e.g. </a:t>
            </a:r>
            <a:r>
              <a:rPr lang="en-US" sz="1224" i="1" dirty="0" err="1">
                <a:solidFill>
                  <a:schemeClr val="accent2"/>
                </a:solidFill>
                <a:cs typeface="Segoe UI Light" panose="020B0502040204020203" pitchFamily="34" charset="0"/>
              </a:rPr>
              <a:t>Marketo</a:t>
            </a:r>
            <a:r>
              <a:rPr lang="en-US" sz="1224" i="1" dirty="0">
                <a:solidFill>
                  <a:schemeClr val="accent2"/>
                </a:solidFill>
                <a:cs typeface="Segoe UI Light" panose="020B0502040204020203" pitchFamily="34" charset="0"/>
              </a:rPr>
              <a:t>, Salesforce, </a:t>
            </a:r>
            <a:r>
              <a:rPr lang="en-US" sz="1224" i="1" dirty="0" err="1">
                <a:solidFill>
                  <a:schemeClr val="accent2"/>
                </a:solidFill>
                <a:cs typeface="Segoe UI Light" panose="020B0502040204020203" pitchFamily="34" charset="0"/>
              </a:rPr>
              <a:t>Quickbooks</a:t>
            </a:r>
            <a:r>
              <a:rPr lang="en-US" sz="1224" i="1" dirty="0">
                <a:solidFill>
                  <a:schemeClr val="accent2"/>
                </a:solidFill>
                <a:cs typeface="Segoe UI Light" panose="020B0502040204020203" pitchFamily="34" charset="0"/>
              </a:rPr>
              <a:t>, Google Analytics</a:t>
            </a:r>
          </a:p>
        </p:txBody>
      </p:sp>
      <p:grpSp>
        <p:nvGrpSpPr>
          <p:cNvPr id="39" name="Group 332"/>
          <p:cNvGrpSpPr>
            <a:grpSpLocks noChangeAspect="1"/>
          </p:cNvGrpSpPr>
          <p:nvPr/>
        </p:nvGrpSpPr>
        <p:grpSpPr>
          <a:xfrm>
            <a:off x="471612" y="1735598"/>
            <a:ext cx="538867" cy="440491"/>
            <a:chOff x="2123129" y="1797431"/>
            <a:chExt cx="2472585" cy="2021180"/>
          </a:xfrm>
          <a:solidFill>
            <a:schemeClr val="accent1"/>
          </a:solidFill>
        </p:grpSpPr>
        <p:sp>
          <p:nvSpPr>
            <p:cNvPr id="80"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0" name="Rectangle 152"/>
          <p:cNvSpPr/>
          <p:nvPr/>
        </p:nvSpPr>
        <p:spPr bwMode="auto">
          <a:xfrm>
            <a:off x="1064481" y="246022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On-premises Data</a:t>
            </a:r>
          </a:p>
        </p:txBody>
      </p:sp>
      <p:sp>
        <p:nvSpPr>
          <p:cNvPr id="41" name="Freeform 30"/>
          <p:cNvSpPr>
            <a:spLocks noChangeAspect="1" noEditPoints="1"/>
          </p:cNvSpPr>
          <p:nvPr/>
        </p:nvSpPr>
        <p:spPr bwMode="auto">
          <a:xfrm>
            <a:off x="514801" y="2587065"/>
            <a:ext cx="452488" cy="399136"/>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42" name="Group 41"/>
          <p:cNvGrpSpPr>
            <a:grpSpLocks noChangeAspect="1"/>
          </p:cNvGrpSpPr>
          <p:nvPr/>
        </p:nvGrpSpPr>
        <p:grpSpPr>
          <a:xfrm>
            <a:off x="514002" y="3417855"/>
            <a:ext cx="454085" cy="399136"/>
            <a:chOff x="681704" y="2920137"/>
            <a:chExt cx="321649" cy="282726"/>
          </a:xfrm>
          <a:solidFill>
            <a:schemeClr val="accent1"/>
          </a:solidFill>
        </p:grpSpPr>
        <p:sp>
          <p:nvSpPr>
            <p:cNvPr id="7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3" name="Rectangle 145"/>
          <p:cNvSpPr/>
          <p:nvPr/>
        </p:nvSpPr>
        <p:spPr bwMode="auto">
          <a:xfrm>
            <a:off x="1064481" y="329101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Organizational</a:t>
            </a:r>
            <a:br>
              <a:rPr lang="en-US" sz="1836" dirty="0">
                <a:solidFill>
                  <a:schemeClr val="accent2"/>
                </a:solidFill>
                <a:cs typeface="Segoe UI Light" panose="020B0502040204020203" pitchFamily="34" charset="0"/>
              </a:rPr>
            </a:br>
            <a:r>
              <a:rPr lang="en-US" sz="1224" i="1" dirty="0">
                <a:solidFill>
                  <a:schemeClr val="accent2"/>
                </a:solidFill>
                <a:cs typeface="Segoe UI Light" panose="020B0502040204020203" pitchFamily="34" charset="0"/>
              </a:rPr>
              <a:t>Corporate data sources or external data services</a:t>
            </a:r>
            <a:endParaRPr lang="en-US" sz="1836" i="1" dirty="0">
              <a:solidFill>
                <a:schemeClr val="accent2"/>
              </a:solidFill>
              <a:cs typeface="Segoe UI Light" panose="020B0502040204020203" pitchFamily="34" charset="0"/>
            </a:endParaRPr>
          </a:p>
        </p:txBody>
      </p:sp>
      <p:grpSp>
        <p:nvGrpSpPr>
          <p:cNvPr id="44" name="Group 379"/>
          <p:cNvGrpSpPr>
            <a:grpSpLocks noChangeAspect="1"/>
          </p:cNvGrpSpPr>
          <p:nvPr/>
        </p:nvGrpSpPr>
        <p:grpSpPr>
          <a:xfrm>
            <a:off x="502658" y="4248644"/>
            <a:ext cx="476775" cy="399138"/>
            <a:chOff x="3543365" y="7242824"/>
            <a:chExt cx="1238250" cy="862020"/>
          </a:xfrm>
          <a:solidFill>
            <a:schemeClr val="accent1"/>
          </a:solidFill>
        </p:grpSpPr>
        <p:sp>
          <p:nvSpPr>
            <p:cNvPr id="6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5" name="Rectangle 152"/>
          <p:cNvSpPr/>
          <p:nvPr/>
        </p:nvSpPr>
        <p:spPr bwMode="auto">
          <a:xfrm>
            <a:off x="1064481" y="412180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Azure services</a:t>
            </a:r>
          </a:p>
          <a:p>
            <a:pPr defTabSz="932384"/>
            <a:r>
              <a:rPr lang="en-US" sz="1224" i="1" dirty="0">
                <a:solidFill>
                  <a:schemeClr val="accent2"/>
                </a:solidFill>
                <a:cs typeface="Segoe UI Light" panose="020B0502040204020203" pitchFamily="34" charset="0"/>
              </a:rPr>
              <a:t>Azure SQL, Stream Analytics…</a:t>
            </a:r>
          </a:p>
        </p:txBody>
      </p:sp>
      <p:sp>
        <p:nvSpPr>
          <p:cNvPr id="46" name="Rectangle 152"/>
          <p:cNvSpPr/>
          <p:nvPr/>
        </p:nvSpPr>
        <p:spPr bwMode="auto">
          <a:xfrm>
            <a:off x="1064480" y="5783384"/>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Power BI Desktop files</a:t>
            </a:r>
          </a:p>
          <a:p>
            <a:pPr defTabSz="932384"/>
            <a:r>
              <a:rPr lang="en-US" sz="1224" i="1" dirty="0">
                <a:solidFill>
                  <a:schemeClr val="accent2"/>
                </a:solidFill>
                <a:cs typeface="Segoe UI Light" panose="020B0502040204020203" pitchFamily="34" charset="0"/>
              </a:rPr>
              <a:t>Data from files, databases, Azure, and other sources</a:t>
            </a:r>
          </a:p>
        </p:txBody>
      </p:sp>
      <p:sp>
        <p:nvSpPr>
          <p:cNvPr id="47" name="Rectangle 145"/>
          <p:cNvSpPr/>
          <p:nvPr/>
        </p:nvSpPr>
        <p:spPr bwMode="auto">
          <a:xfrm>
            <a:off x="1064481" y="4952592"/>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Excel and CSV files</a:t>
            </a:r>
          </a:p>
        </p:txBody>
      </p:sp>
      <p:grpSp>
        <p:nvGrpSpPr>
          <p:cNvPr id="7" name="Group 6"/>
          <p:cNvGrpSpPr/>
          <p:nvPr/>
        </p:nvGrpSpPr>
        <p:grpSpPr>
          <a:xfrm>
            <a:off x="275481" y="2371237"/>
            <a:ext cx="5451032" cy="3323160"/>
            <a:chOff x="269240" y="2324954"/>
            <a:chExt cx="5760720" cy="3258296"/>
          </a:xfrm>
        </p:grpSpPr>
        <p:cxnSp>
          <p:nvCxnSpPr>
            <p:cNvPr id="48" name="Straight Connector 47"/>
            <p:cNvCxnSpPr>
              <a:cxnSpLocks/>
            </p:cNvCxnSpPr>
            <p:nvPr/>
          </p:nvCxnSpPr>
          <p:spPr>
            <a:xfrm>
              <a:off x="269240" y="2324954"/>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269240" y="3139528"/>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a:off x="269240" y="3954102"/>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269240" y="4768676"/>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269240" y="5583250"/>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ctangle 4"/>
          <p:cNvSpPr/>
          <p:nvPr/>
        </p:nvSpPr>
        <p:spPr>
          <a:xfrm>
            <a:off x="541121" y="5088864"/>
            <a:ext cx="399850" cy="380277"/>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6" name="Group 55"/>
          <p:cNvGrpSpPr>
            <a:grpSpLocks noChangeAspect="1"/>
          </p:cNvGrpSpPr>
          <p:nvPr/>
        </p:nvGrpSpPr>
        <p:grpSpPr bwMode="auto">
          <a:xfrm>
            <a:off x="533936" y="5891612"/>
            <a:ext cx="414220" cy="436365"/>
            <a:chOff x="1782" y="-5"/>
            <a:chExt cx="4115" cy="4335"/>
          </a:xfrm>
          <a:solidFill>
            <a:schemeClr val="accent1"/>
          </a:solidFill>
        </p:grpSpPr>
        <p:sp>
          <p:nvSpPr>
            <p:cNvPr id="5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6018534" y="2221293"/>
            <a:ext cx="6144825" cy="3141176"/>
            <a:chOff x="5988855" y="2430529"/>
            <a:chExt cx="5818107" cy="2974161"/>
          </a:xfrm>
        </p:grpSpPr>
        <p:sp>
          <p:nvSpPr>
            <p:cNvPr id="84" name="Freeform 51"/>
            <p:cNvSpPr>
              <a:spLocks/>
            </p:cNvSpPr>
            <p:nvPr/>
          </p:nvSpPr>
          <p:spPr bwMode="auto">
            <a:xfrm>
              <a:off x="5988855" y="5161086"/>
              <a:ext cx="5818107" cy="24360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Rectangle 85"/>
            <p:cNvSpPr/>
            <p:nvPr/>
          </p:nvSpPr>
          <p:spPr bwMode="auto">
            <a:xfrm>
              <a:off x="6429575" y="2432427"/>
              <a:ext cx="5027801" cy="27354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 name="Picture 1"/>
            <p:cNvPicPr>
              <a:picLocks noChangeAspect="1"/>
            </p:cNvPicPr>
            <p:nvPr/>
          </p:nvPicPr>
          <p:blipFill rotWithShape="1">
            <a:blip r:embed="rId3"/>
            <a:srcRect l="2022" r="2548"/>
            <a:stretch/>
          </p:blipFill>
          <p:spPr>
            <a:xfrm>
              <a:off x="6639522" y="2667324"/>
              <a:ext cx="4566653" cy="2500500"/>
            </a:xfrm>
            <a:prstGeom prst="rect">
              <a:avLst/>
            </a:prstGeom>
            <a:effectLst>
              <a:innerShdw blurRad="114300">
                <a:prstClr val="black"/>
              </a:innerShdw>
            </a:effectLst>
          </p:spPr>
        </p:pic>
        <p:sp>
          <p:nvSpPr>
            <p:cNvPr id="87" name="Freeform: Shape 86"/>
            <p:cNvSpPr/>
            <p:nvPr/>
          </p:nvSpPr>
          <p:spPr bwMode="auto">
            <a:xfrm>
              <a:off x="7991589" y="2430529"/>
              <a:ext cx="3457595" cy="2658133"/>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06229877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discovering business insights right away</a:t>
            </a:r>
          </a:p>
        </p:txBody>
      </p:sp>
      <p:sp>
        <p:nvSpPr>
          <p:cNvPr id="58"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60" name="Group 332"/>
          <p:cNvGrpSpPr>
            <a:grpSpLocks noChangeAspect="1"/>
          </p:cNvGrpSpPr>
          <p:nvPr/>
        </p:nvGrpSpPr>
        <p:grpSpPr>
          <a:xfrm>
            <a:off x="307338" y="6226411"/>
            <a:ext cx="445345" cy="364042"/>
            <a:chOff x="2123129" y="1797431"/>
            <a:chExt cx="2472585" cy="2021180"/>
          </a:xfrm>
          <a:solidFill>
            <a:schemeClr val="accent1"/>
          </a:solidFill>
        </p:grpSpPr>
        <p:sp>
          <p:nvSpPr>
            <p:cNvPr id="61"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6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6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69" name="Group 68"/>
          <p:cNvGrpSpPr>
            <a:grpSpLocks noChangeAspect="1"/>
          </p:cNvGrpSpPr>
          <p:nvPr/>
        </p:nvGrpSpPr>
        <p:grpSpPr>
          <a:xfrm>
            <a:off x="4242327" y="6243501"/>
            <a:ext cx="375277" cy="329864"/>
            <a:chOff x="681704" y="2920137"/>
            <a:chExt cx="321649" cy="282726"/>
          </a:xfrm>
          <a:solidFill>
            <a:schemeClr val="accent1"/>
          </a:solidFill>
        </p:grpSpPr>
        <p:sp>
          <p:nvSpPr>
            <p:cNvPr id="7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7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73" name="Group 379"/>
          <p:cNvGrpSpPr>
            <a:grpSpLocks noChangeAspect="1"/>
          </p:cNvGrpSpPr>
          <p:nvPr/>
        </p:nvGrpSpPr>
        <p:grpSpPr>
          <a:xfrm>
            <a:off x="6095835" y="6243500"/>
            <a:ext cx="394029" cy="329866"/>
            <a:chOff x="3543365" y="7242824"/>
            <a:chExt cx="1238250" cy="862020"/>
          </a:xfrm>
          <a:solidFill>
            <a:schemeClr val="accent1"/>
          </a:solidFill>
        </p:grpSpPr>
        <p:sp>
          <p:nvSpPr>
            <p:cNvPr id="7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3"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5"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9"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0"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91"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92"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94" name="Straight Connector 9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0" name="Group 99"/>
          <p:cNvGrpSpPr>
            <a:grpSpLocks noChangeAspect="1"/>
          </p:cNvGrpSpPr>
          <p:nvPr/>
        </p:nvGrpSpPr>
        <p:grpSpPr bwMode="auto">
          <a:xfrm>
            <a:off x="10056313" y="6228115"/>
            <a:ext cx="342331" cy="360633"/>
            <a:chOff x="1782" y="-5"/>
            <a:chExt cx="4115" cy="4335"/>
          </a:xfrm>
          <a:solidFill>
            <a:schemeClr val="accent1"/>
          </a:solidFill>
        </p:grpSpPr>
        <p:sp>
          <p:nvSpPr>
            <p:cNvPr id="10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 name="Rectangle 9"/>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6671120" y="1748020"/>
            <a:ext cx="5492239" cy="839343"/>
            <a:chOff x="6218236" y="1903115"/>
            <a:chExt cx="5385037" cy="914400"/>
          </a:xfrm>
        </p:grpSpPr>
        <p:sp>
          <p:nvSpPr>
            <p:cNvPr id="144" name="Rectangle 143"/>
            <p:cNvSpPr/>
            <p:nvPr/>
          </p:nvSpPr>
          <p:spPr bwMode="auto">
            <a:xfrm>
              <a:off x="6218236" y="1903115"/>
              <a:ext cx="538503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Connect to cloud services you already use – popular SaaS solutions</a:t>
              </a:r>
            </a:p>
          </p:txBody>
        </p:sp>
        <p:sp>
          <p:nvSpPr>
            <p:cNvPr id="145" name="Rectangle 1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46" name="Group 145"/>
          <p:cNvGrpSpPr/>
          <p:nvPr/>
        </p:nvGrpSpPr>
        <p:grpSpPr>
          <a:xfrm>
            <a:off x="6671121" y="2704165"/>
            <a:ext cx="5492238" cy="1663322"/>
            <a:chOff x="6218237" y="1903115"/>
            <a:chExt cx="5385036" cy="914400"/>
          </a:xfrm>
        </p:grpSpPr>
        <p:sp>
          <p:nvSpPr>
            <p:cNvPr id="147" name="Rectangle 146"/>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Quickly start with solution-specific content packs, which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Pre-configured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Data models and queries</a:t>
              </a:r>
            </a:p>
          </p:txBody>
        </p:sp>
        <p:sp>
          <p:nvSpPr>
            <p:cNvPr id="148" name="Rectangle 1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49" name="Group 148"/>
          <p:cNvGrpSpPr/>
          <p:nvPr/>
        </p:nvGrpSpPr>
        <p:grpSpPr>
          <a:xfrm>
            <a:off x="6671121" y="4484289"/>
            <a:ext cx="5492238" cy="559562"/>
            <a:chOff x="6218237" y="1903115"/>
            <a:chExt cx="5385036" cy="914400"/>
          </a:xfrm>
        </p:grpSpPr>
        <p:sp>
          <p:nvSpPr>
            <p:cNvPr id="150" name="Rectangle 149"/>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with fast data processing</a:t>
              </a:r>
            </a:p>
          </p:txBody>
        </p:sp>
        <p:sp>
          <p:nvSpPr>
            <p:cNvPr id="151" name="Rectangle 1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2" name="Group 151"/>
          <p:cNvGrpSpPr/>
          <p:nvPr/>
        </p:nvGrpSpPr>
        <p:grpSpPr>
          <a:xfrm>
            <a:off x="6671121" y="5160651"/>
            <a:ext cx="5492238" cy="559562"/>
            <a:chOff x="6218237" y="1903115"/>
            <a:chExt cx="5385036" cy="914400"/>
          </a:xfrm>
        </p:grpSpPr>
        <p:sp>
          <p:nvSpPr>
            <p:cNvPr id="153" name="Rectangle 152"/>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 data refresh is built-in</a:t>
              </a:r>
            </a:p>
          </p:txBody>
        </p:sp>
        <p:sp>
          <p:nvSpPr>
            <p:cNvPr id="154" name="Rectangle 1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2" name="Group 11"/>
          <p:cNvGrpSpPr/>
          <p:nvPr/>
        </p:nvGrpSpPr>
        <p:grpSpPr>
          <a:xfrm>
            <a:off x="278797" y="2221293"/>
            <a:ext cx="5952929" cy="3025647"/>
            <a:chOff x="454240" y="2140555"/>
            <a:chExt cx="5721729" cy="2850836"/>
          </a:xfrm>
        </p:grpSpPr>
        <p:sp>
          <p:nvSpPr>
            <p:cNvPr id="111" name="Freeform 51"/>
            <p:cNvSpPr>
              <a:spLocks/>
            </p:cNvSpPr>
            <p:nvPr/>
          </p:nvSpPr>
          <p:spPr bwMode="auto">
            <a:xfrm>
              <a:off x="454240" y="4765707"/>
              <a:ext cx="5721729" cy="22568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Rectangle 112"/>
            <p:cNvSpPr/>
            <p:nvPr/>
          </p:nvSpPr>
          <p:spPr bwMode="auto">
            <a:xfrm>
              <a:off x="863385" y="2140555"/>
              <a:ext cx="4993957" cy="263146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8" name="Picture 7"/>
            <p:cNvPicPr>
              <a:picLocks noChangeAspect="1"/>
            </p:cNvPicPr>
            <p:nvPr/>
          </p:nvPicPr>
          <p:blipFill rotWithShape="1">
            <a:blip r:embed="rId3"/>
            <a:srcRect l="503" t="1805" r="463" b="2032"/>
            <a:stretch/>
          </p:blipFill>
          <p:spPr>
            <a:xfrm>
              <a:off x="1010974" y="2311853"/>
              <a:ext cx="4708209" cy="2459555"/>
            </a:xfrm>
            <a:prstGeom prst="rect">
              <a:avLst/>
            </a:prstGeom>
            <a:ln>
              <a:noFill/>
            </a:ln>
            <a:effectLst>
              <a:innerShdw blurRad="114300">
                <a:prstClr val="black"/>
              </a:innerShdw>
            </a:effectLst>
          </p:spPr>
        </p:pic>
        <p:sp>
          <p:nvSpPr>
            <p:cNvPr id="114" name="Freeform: Shape 113"/>
            <p:cNvSpPr/>
            <p:nvPr/>
          </p:nvSpPr>
          <p:spPr bwMode="auto">
            <a:xfrm>
              <a:off x="2414884" y="2140555"/>
              <a:ext cx="3434320" cy="256806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4183889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live to your on-premises data</a:t>
            </a:r>
          </a:p>
        </p:txBody>
      </p:sp>
      <p:grpSp>
        <p:nvGrpSpPr>
          <p:cNvPr id="8" name="Group 7"/>
          <p:cNvGrpSpPr/>
          <p:nvPr/>
        </p:nvGrpSpPr>
        <p:grpSpPr>
          <a:xfrm>
            <a:off x="721869" y="1782489"/>
            <a:ext cx="4319018" cy="3703921"/>
            <a:chOff x="5117937" y="2301302"/>
            <a:chExt cx="3678288" cy="3154443"/>
          </a:xfrm>
        </p:grpSpPr>
        <p:sp>
          <p:nvSpPr>
            <p:cNvPr id="125" name="TextBox 124"/>
            <p:cNvSpPr txBox="1"/>
            <p:nvPr/>
          </p:nvSpPr>
          <p:spPr>
            <a:xfrm>
              <a:off x="5117937" y="4612060"/>
              <a:ext cx="515328" cy="54001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 Data Gateway</a:t>
              </a:r>
            </a:p>
          </p:txBody>
        </p:sp>
        <p:sp>
          <p:nvSpPr>
            <p:cNvPr id="81" name="Oval 80"/>
            <p:cNvSpPr/>
            <p:nvPr/>
          </p:nvSpPr>
          <p:spPr bwMode="auto">
            <a:xfrm>
              <a:off x="6421695" y="4229875"/>
              <a:ext cx="215237" cy="21695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448" b="1" kern="0" dirty="0" err="1">
                <a:solidFill>
                  <a:srgbClr val="FFFFFF"/>
                </a:solidFill>
                <a:latin typeface="Segoe UI Light"/>
                <a:ea typeface="Segoe UI" pitchFamily="34" charset="0"/>
                <a:cs typeface="Segoe UI" pitchFamily="34" charset="0"/>
              </a:endParaRPr>
            </a:p>
          </p:txBody>
        </p:sp>
        <p:cxnSp>
          <p:nvCxnSpPr>
            <p:cNvPr id="85" name="Straight Connector 84"/>
            <p:cNvCxnSpPr/>
            <p:nvPr/>
          </p:nvCxnSpPr>
          <p:spPr>
            <a:xfrm>
              <a:off x="5303255" y="4261044"/>
              <a:ext cx="3334917" cy="5391"/>
            </a:xfrm>
            <a:prstGeom prst="line">
              <a:avLst/>
            </a:prstGeom>
            <a:noFill/>
            <a:ln w="15875" cap="flat" cmpd="sng" algn="ctr">
              <a:solidFill>
                <a:srgbClr val="505050"/>
              </a:solidFill>
              <a:prstDash val="dash"/>
              <a:headEnd type="none"/>
              <a:tailEnd type="none"/>
            </a:ln>
            <a:effectLst/>
          </p:spPr>
        </p:cxnSp>
        <p:grpSp>
          <p:nvGrpSpPr>
            <p:cNvPr id="86" name="Group 85"/>
            <p:cNvGrpSpPr/>
            <p:nvPr/>
          </p:nvGrpSpPr>
          <p:grpSpPr>
            <a:xfrm>
              <a:off x="7270110" y="4767142"/>
              <a:ext cx="861729" cy="511224"/>
              <a:chOff x="2927465" y="5236638"/>
              <a:chExt cx="1470768" cy="865618"/>
            </a:xfrm>
          </p:grpSpPr>
          <p:sp>
            <p:nvSpPr>
              <p:cNvPr id="115" name="Freeform 9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6" name="Freeform 9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7" name="Freeform 10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8" name="Freeform 10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grpSp>
        <p:sp>
          <p:nvSpPr>
            <p:cNvPr id="87" name="Freeform 90"/>
            <p:cNvSpPr>
              <a:spLocks/>
            </p:cNvSpPr>
            <p:nvPr/>
          </p:nvSpPr>
          <p:spPr bwMode="auto">
            <a:xfrm>
              <a:off x="5458367" y="5409211"/>
              <a:ext cx="3179804" cy="465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dirty="0">
                <a:solidFill>
                  <a:srgbClr val="000000"/>
                </a:solidFill>
              </a:endParaRPr>
            </a:p>
          </p:txBody>
        </p:sp>
        <p:sp>
          <p:nvSpPr>
            <p:cNvPr id="88" name="Freeform 91"/>
            <p:cNvSpPr>
              <a:spLocks noChangeAspect="1"/>
            </p:cNvSpPr>
            <p:nvPr/>
          </p:nvSpPr>
          <p:spPr bwMode="auto">
            <a:xfrm>
              <a:off x="6656126" y="2327373"/>
              <a:ext cx="1905772" cy="118043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856" dirty="0">
                <a:solidFill>
                  <a:srgbClr val="000000"/>
                </a:solidFill>
                <a:latin typeface="Segoe UI Semilight"/>
                <a:ea typeface="MS PGothic" charset="0"/>
                <a:cs typeface="MS PGothic" charset="0"/>
              </a:endParaRPr>
            </a:p>
          </p:txBody>
        </p:sp>
        <p:sp>
          <p:nvSpPr>
            <p:cNvPr id="107" name="Freeform 92"/>
            <p:cNvSpPr>
              <a:spLocks noChangeAspect="1"/>
            </p:cNvSpPr>
            <p:nvPr/>
          </p:nvSpPr>
          <p:spPr bwMode="auto">
            <a:xfrm>
              <a:off x="6853140" y="2832682"/>
              <a:ext cx="1831506" cy="83547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09" name="TextBox 108"/>
            <p:cNvSpPr txBox="1"/>
            <p:nvPr/>
          </p:nvSpPr>
          <p:spPr>
            <a:xfrm>
              <a:off x="7498649" y="4083643"/>
              <a:ext cx="1032272" cy="115213"/>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Cloud</a:t>
              </a:r>
            </a:p>
          </p:txBody>
        </p:sp>
        <p:sp>
          <p:nvSpPr>
            <p:cNvPr id="110" name="TextBox 109"/>
            <p:cNvSpPr txBox="1"/>
            <p:nvPr/>
          </p:nvSpPr>
          <p:spPr>
            <a:xfrm>
              <a:off x="7374372" y="4348380"/>
              <a:ext cx="1146659" cy="12017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a:t>
              </a:r>
            </a:p>
          </p:txBody>
        </p:sp>
        <p:sp>
          <p:nvSpPr>
            <p:cNvPr id="83" name="TextBox 82"/>
            <p:cNvSpPr txBox="1"/>
            <p:nvPr/>
          </p:nvSpPr>
          <p:spPr>
            <a:xfrm>
              <a:off x="5379283" y="3944413"/>
              <a:ext cx="1440243" cy="613567"/>
            </a:xfrm>
            <a:prstGeom prst="rect">
              <a:avLst/>
            </a:prstGeom>
            <a:solidFill>
              <a:schemeClr val="bg1">
                <a:alpha val="99000"/>
              </a:schemeClr>
            </a:solidFill>
            <a:ln>
              <a:solidFill>
                <a:schemeClr val="accent3">
                  <a:lumMod val="20000"/>
                  <a:lumOff val="80000"/>
                </a:schemeClr>
              </a:solidFill>
            </a:ln>
          </p:spPr>
          <p:txBody>
            <a:bodyPr wrap="square" lIns="182750" tIns="146200" rIns="182750" bIns="146200" rtlCol="0" anchor="ctr">
              <a:noAutofit/>
            </a:bodyPr>
            <a:lstStyle/>
            <a:p>
              <a:pPr algn="ctr" defTabSz="930968" fontAlgn="base">
                <a:spcBef>
                  <a:spcPts val="1836"/>
                </a:spcBef>
              </a:pPr>
              <a:r>
                <a:rPr lang="en-US" sz="1122"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30968" fontAlgn="base">
                <a:spcBef>
                  <a:spcPts val="1836"/>
                </a:spcBef>
              </a:pPr>
              <a:r>
                <a:rPr lang="en-US" sz="1071"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endParaRPr lang="en-US" sz="142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84" name="Freeform 5"/>
            <p:cNvSpPr>
              <a:spLocks noEditPoints="1"/>
            </p:cNvSpPr>
            <p:nvPr/>
          </p:nvSpPr>
          <p:spPr bwMode="auto">
            <a:xfrm>
              <a:off x="5971051" y="4143643"/>
              <a:ext cx="227128" cy="22903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448" b="1" kern="0">
                <a:solidFill>
                  <a:srgbClr val="FFFFFF"/>
                </a:solidFill>
                <a:latin typeface="Segoe UI Light"/>
                <a:ea typeface="Segoe UI" pitchFamily="34" charset="0"/>
                <a:cs typeface="Segoe UI" pitchFamily="34" charset="0"/>
              </a:endParaRPr>
            </a:p>
          </p:txBody>
        </p:sp>
        <p:sp>
          <p:nvSpPr>
            <p:cNvPr id="119" name="Freeform 5"/>
            <p:cNvSpPr>
              <a:spLocks noEditPoints="1"/>
            </p:cNvSpPr>
            <p:nvPr/>
          </p:nvSpPr>
          <p:spPr bwMode="auto">
            <a:xfrm>
              <a:off x="5787018" y="4678794"/>
              <a:ext cx="193263"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defRPr/>
              </a:pPr>
              <a:endParaRPr lang="en-US" sz="2040" kern="0">
                <a:solidFill>
                  <a:srgbClr val="505050"/>
                </a:solidFill>
                <a:latin typeface="Segoe UI Semilight"/>
              </a:endParaRPr>
            </a:p>
          </p:txBody>
        </p:sp>
        <p:sp>
          <p:nvSpPr>
            <p:cNvPr id="120" name="TextBox 119"/>
            <p:cNvSpPr txBox="1"/>
            <p:nvPr/>
          </p:nvSpPr>
          <p:spPr>
            <a:xfrm>
              <a:off x="5603956" y="4899655"/>
              <a:ext cx="54445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1" name="Freeform 5"/>
            <p:cNvSpPr>
              <a:spLocks noEditPoints="1"/>
            </p:cNvSpPr>
            <p:nvPr/>
          </p:nvSpPr>
          <p:spPr bwMode="auto">
            <a:xfrm>
              <a:off x="6310172" y="4678794"/>
              <a:ext cx="217719"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endParaRPr lang="en-US" sz="2040" kern="0">
                <a:solidFill>
                  <a:srgbClr val="505050"/>
                </a:solidFill>
                <a:latin typeface="Segoe UI Semilight"/>
              </a:endParaRPr>
            </a:p>
          </p:txBody>
        </p:sp>
        <p:sp>
          <p:nvSpPr>
            <p:cNvPr id="122" name="TextBox 121"/>
            <p:cNvSpPr txBox="1"/>
            <p:nvPr/>
          </p:nvSpPr>
          <p:spPr>
            <a:xfrm>
              <a:off x="6173773" y="4899655"/>
              <a:ext cx="55569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6" name="TextBox 125"/>
            <p:cNvSpPr txBox="1"/>
            <p:nvPr/>
          </p:nvSpPr>
          <p:spPr>
            <a:xfrm>
              <a:off x="7249596" y="2597606"/>
              <a:ext cx="1000190"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err="1">
                  <a:gradFill>
                    <a:gsLst>
                      <a:gs pos="2917">
                        <a:srgbClr val="000000"/>
                      </a:gs>
                      <a:gs pos="30000">
                        <a:srgbClr val="000000"/>
                      </a:gs>
                    </a:gsLst>
                    <a:lin ang="5400000" scaled="0"/>
                  </a:gradFill>
                  <a:latin typeface="Segoe UI Semilight"/>
                </a:rPr>
                <a:t>PowerApps</a:t>
              </a:r>
              <a:endParaRPr lang="en-US" sz="1122" kern="0" dirty="0">
                <a:gradFill>
                  <a:gsLst>
                    <a:gs pos="2917">
                      <a:srgbClr val="000000"/>
                    </a:gs>
                    <a:gs pos="30000">
                      <a:srgbClr val="000000"/>
                    </a:gs>
                  </a:gsLst>
                  <a:lin ang="5400000" scaled="0"/>
                </a:gradFill>
                <a:latin typeface="Segoe UI Semilight"/>
              </a:endParaRPr>
            </a:p>
          </p:txBody>
        </p:sp>
        <p:sp>
          <p:nvSpPr>
            <p:cNvPr id="127" name="TextBox 126"/>
            <p:cNvSpPr txBox="1"/>
            <p:nvPr/>
          </p:nvSpPr>
          <p:spPr>
            <a:xfrm>
              <a:off x="7149672" y="3136423"/>
              <a:ext cx="1159977"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Microsoft Flow</a:t>
              </a:r>
            </a:p>
          </p:txBody>
        </p:sp>
        <p:sp>
          <p:nvSpPr>
            <p:cNvPr id="129" name="TextBox 128"/>
            <p:cNvSpPr txBox="1"/>
            <p:nvPr/>
          </p:nvSpPr>
          <p:spPr>
            <a:xfrm>
              <a:off x="7411799" y="3450879"/>
              <a:ext cx="1384426"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Azure Logic Apps</a:t>
              </a:r>
            </a:p>
          </p:txBody>
        </p:sp>
        <p:sp>
          <p:nvSpPr>
            <p:cNvPr id="133" name="TextBox 132"/>
            <p:cNvSpPr txBox="1"/>
            <p:nvPr/>
          </p:nvSpPr>
          <p:spPr>
            <a:xfrm>
              <a:off x="5241795" y="2301302"/>
              <a:ext cx="1408306" cy="27000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Live Power BI </a:t>
              </a:r>
              <a:br>
                <a:rPr lang="en-US" sz="1122" kern="0" dirty="0">
                  <a:gradFill>
                    <a:gsLst>
                      <a:gs pos="2917">
                        <a:srgbClr val="000000"/>
                      </a:gs>
                      <a:gs pos="30000">
                        <a:srgbClr val="000000"/>
                      </a:gs>
                    </a:gsLst>
                    <a:lin ang="5400000" scaled="0"/>
                  </a:gradFill>
                  <a:latin typeface="Segoe UI Semilight"/>
                </a:rPr>
              </a:br>
              <a:r>
                <a:rPr lang="en-US" sz="1122" kern="0" dirty="0">
                  <a:gradFill>
                    <a:gsLst>
                      <a:gs pos="2917">
                        <a:srgbClr val="000000"/>
                      </a:gs>
                      <a:gs pos="30000">
                        <a:srgbClr val="000000"/>
                      </a:gs>
                    </a:gsLst>
                    <a:lin ang="5400000" scaled="0"/>
                  </a:gradFill>
                  <a:latin typeface="Segoe UI Semilight"/>
                </a:rPr>
                <a:t>Dashboards and Reports</a:t>
              </a:r>
            </a:p>
          </p:txBody>
        </p:sp>
        <p:grpSp>
          <p:nvGrpSpPr>
            <p:cNvPr id="11" name="Group 10"/>
            <p:cNvGrpSpPr/>
            <p:nvPr/>
          </p:nvGrpSpPr>
          <p:grpSpPr>
            <a:xfrm>
              <a:off x="5332295" y="2622586"/>
              <a:ext cx="1264599" cy="758507"/>
              <a:chOff x="559250" y="2157526"/>
              <a:chExt cx="1490983" cy="894292"/>
            </a:xfrm>
          </p:grpSpPr>
          <p:grpSp>
            <p:nvGrpSpPr>
              <p:cNvPr id="135" name="Group 134"/>
              <p:cNvGrpSpPr/>
              <p:nvPr/>
            </p:nvGrpSpPr>
            <p:grpSpPr>
              <a:xfrm>
                <a:off x="559250" y="2157526"/>
                <a:ext cx="1490983" cy="894292"/>
                <a:chOff x="2778376" y="2668310"/>
                <a:chExt cx="3728518" cy="2362937"/>
              </a:xfrm>
            </p:grpSpPr>
            <p:sp>
              <p:nvSpPr>
                <p:cNvPr id="137" name="Rectangle 136"/>
                <p:cNvSpPr/>
                <p:nvPr/>
              </p:nvSpPr>
              <p:spPr bwMode="auto">
                <a:xfrm>
                  <a:off x="2778376" y="2668310"/>
                  <a:ext cx="3728518" cy="236293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2040" dirty="0" err="1">
                    <a:solidFill>
                      <a:srgbClr val="353535"/>
                    </a:solidFill>
                    <a:latin typeface="Segoe UI Semilight"/>
                  </a:endParaRPr>
                </a:p>
              </p:txBody>
            </p:sp>
            <p:sp>
              <p:nvSpPr>
                <p:cNvPr id="138" name="Rectangle 137"/>
                <p:cNvSpPr/>
                <p:nvPr/>
              </p:nvSpPr>
              <p:spPr bwMode="auto">
                <a:xfrm>
                  <a:off x="2957051" y="2850643"/>
                  <a:ext cx="3371170" cy="20163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5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Shape 138"/>
                <p:cNvSpPr/>
                <p:nvPr/>
              </p:nvSpPr>
              <p:spPr bwMode="auto">
                <a:xfrm>
                  <a:off x="3936734" y="2668310"/>
                  <a:ext cx="2564084" cy="230600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sz="2040" dirty="0" err="1">
                    <a:solidFill>
                      <a:srgbClr val="353535"/>
                    </a:solidFill>
                    <a:latin typeface="Segoe UI Semilight"/>
                  </a:endParaRPr>
                </a:p>
              </p:txBody>
            </p:sp>
          </p:grpSp>
          <p:pic>
            <p:nvPicPr>
              <p:cNvPr id="10" name="Picture 9"/>
              <p:cNvPicPr>
                <a:picLocks noChangeAspect="1"/>
              </p:cNvPicPr>
              <p:nvPr/>
            </p:nvPicPr>
            <p:blipFill rotWithShape="1">
              <a:blip r:embed="rId3"/>
              <a:srcRect l="7632" t="10699" r="14684" b="21898"/>
              <a:stretch/>
            </p:blipFill>
            <p:spPr>
              <a:xfrm>
                <a:off x="624498" y="2213432"/>
                <a:ext cx="1360486" cy="780298"/>
              </a:xfrm>
              <a:prstGeom prst="rect">
                <a:avLst/>
              </a:prstGeom>
            </p:spPr>
          </p:pic>
        </p:grpSp>
      </p:grpSp>
      <p:sp>
        <p:nvSpPr>
          <p:cNvPr id="92"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93" name="Group 332"/>
          <p:cNvGrpSpPr>
            <a:grpSpLocks noChangeAspect="1"/>
          </p:cNvGrpSpPr>
          <p:nvPr/>
        </p:nvGrpSpPr>
        <p:grpSpPr>
          <a:xfrm>
            <a:off x="307338" y="6226411"/>
            <a:ext cx="445345" cy="364042"/>
            <a:chOff x="2123129" y="1797431"/>
            <a:chExt cx="2472585" cy="2021180"/>
          </a:xfrm>
          <a:solidFill>
            <a:schemeClr val="accent1"/>
          </a:solidFill>
        </p:grpSpPr>
        <p:sp>
          <p:nvSpPr>
            <p:cNvPr id="94"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6"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9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99" name="Group 98"/>
          <p:cNvGrpSpPr>
            <a:grpSpLocks noChangeAspect="1"/>
          </p:cNvGrpSpPr>
          <p:nvPr/>
        </p:nvGrpSpPr>
        <p:grpSpPr>
          <a:xfrm>
            <a:off x="4242327" y="6243501"/>
            <a:ext cx="375277" cy="329864"/>
            <a:chOff x="681704" y="2920137"/>
            <a:chExt cx="321649" cy="282726"/>
          </a:xfrm>
          <a:solidFill>
            <a:schemeClr val="accent1"/>
          </a:solidFill>
        </p:grpSpPr>
        <p:sp>
          <p:nvSpPr>
            <p:cNvPr id="10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8"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1" name="Group 379"/>
          <p:cNvGrpSpPr>
            <a:grpSpLocks noChangeAspect="1"/>
          </p:cNvGrpSpPr>
          <p:nvPr/>
        </p:nvGrpSpPr>
        <p:grpSpPr>
          <a:xfrm>
            <a:off x="6095835" y="6243500"/>
            <a:ext cx="394029" cy="329866"/>
            <a:chOff x="3543365" y="7242824"/>
            <a:chExt cx="1238250" cy="862020"/>
          </a:xfrm>
          <a:solidFill>
            <a:schemeClr val="accent1"/>
          </a:solidFill>
        </p:grpSpPr>
        <p:sp>
          <p:nvSpPr>
            <p:cNvPr id="11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6"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0"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2"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3"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4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4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4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52" name="Straight Connector 151"/>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86" name="Group 185"/>
          <p:cNvGrpSpPr>
            <a:grpSpLocks noChangeAspect="1"/>
          </p:cNvGrpSpPr>
          <p:nvPr/>
        </p:nvGrpSpPr>
        <p:grpSpPr bwMode="auto">
          <a:xfrm>
            <a:off x="10056313" y="6228115"/>
            <a:ext cx="342331" cy="360633"/>
            <a:chOff x="1782" y="-5"/>
            <a:chExt cx="4115" cy="4335"/>
          </a:xfrm>
          <a:solidFill>
            <a:schemeClr val="accent1"/>
          </a:solidFill>
        </p:grpSpPr>
        <p:sp>
          <p:nvSpPr>
            <p:cNvPr id="18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92" name="Rectangle 191"/>
          <p:cNvSpPr/>
          <p:nvPr/>
        </p:nvSpPr>
        <p:spPr bwMode="auto">
          <a:xfrm>
            <a:off x="238108" y="6152501"/>
            <a:ext cx="165105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620531" y="1748020"/>
            <a:ext cx="6537622" cy="3972193"/>
            <a:chOff x="5509960" y="1551375"/>
            <a:chExt cx="6410015" cy="3850202"/>
          </a:xfrm>
        </p:grpSpPr>
        <p:grpSp>
          <p:nvGrpSpPr>
            <p:cNvPr id="197" name="Group 196"/>
            <p:cNvGrpSpPr/>
            <p:nvPr/>
          </p:nvGrpSpPr>
          <p:grpSpPr>
            <a:xfrm>
              <a:off x="5509960" y="1551375"/>
              <a:ext cx="6410015" cy="1877625"/>
              <a:chOff x="6218236" y="1903115"/>
              <a:chExt cx="6410015" cy="914400"/>
            </a:xfrm>
          </p:grpSpPr>
          <p:sp>
            <p:nvSpPr>
              <p:cNvPr id="198" name="Rectangle 197"/>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Connect directly to your existing on-premises data sources: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Analysis Services (tabular and multidimensional)</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SQL Server</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SAP HANA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Oracle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Teradata</a:t>
                </a:r>
              </a:p>
            </p:txBody>
          </p:sp>
          <p:sp>
            <p:nvSpPr>
              <p:cNvPr id="199" name="Rectangle 19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200" name="Group 199"/>
            <p:cNvGrpSpPr/>
            <p:nvPr/>
          </p:nvGrpSpPr>
          <p:grpSpPr>
            <a:xfrm>
              <a:off x="5509961" y="3537886"/>
              <a:ext cx="6410014" cy="548640"/>
              <a:chOff x="6218237" y="1903115"/>
              <a:chExt cx="6410014" cy="914400"/>
            </a:xfrm>
          </p:grpSpPr>
          <p:sp>
            <p:nvSpPr>
              <p:cNvPr id="201" name="Rectangle 200"/>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Requires On-Premises Data Gateway</a:t>
                </a:r>
              </a:p>
            </p:txBody>
          </p:sp>
          <p:sp>
            <p:nvSpPr>
              <p:cNvPr id="202" name="Rectangle 20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3" name="Group 202"/>
            <p:cNvGrpSpPr/>
            <p:nvPr/>
          </p:nvGrpSpPr>
          <p:grpSpPr>
            <a:xfrm>
              <a:off x="5509961" y="4195412"/>
              <a:ext cx="6410014" cy="548640"/>
              <a:chOff x="6218237" y="1903115"/>
              <a:chExt cx="6410014" cy="914400"/>
            </a:xfrm>
          </p:grpSpPr>
          <p:sp>
            <p:nvSpPr>
              <p:cNvPr id="204" name="Rectangle 203"/>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Role-based and row-level data security is applied</a:t>
                </a:r>
              </a:p>
            </p:txBody>
          </p:sp>
          <p:sp>
            <p:nvSpPr>
              <p:cNvPr id="205" name="Rectangle 20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6" name="Group 205"/>
            <p:cNvGrpSpPr/>
            <p:nvPr/>
          </p:nvGrpSpPr>
          <p:grpSpPr>
            <a:xfrm>
              <a:off x="5509961" y="4852937"/>
              <a:ext cx="6410014" cy="548640"/>
              <a:chOff x="6218237" y="1903115"/>
              <a:chExt cx="6410014" cy="914400"/>
            </a:xfrm>
          </p:grpSpPr>
          <p:sp>
            <p:nvSpPr>
              <p:cNvPr id="207" name="Rectangle 206"/>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Data remains on-premises, only query is stored in Power BI</a:t>
                </a:r>
              </a:p>
            </p:txBody>
          </p:sp>
          <p:sp>
            <p:nvSpPr>
              <p:cNvPr id="208" name="Rectangle 20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25233005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immediate insights into your organization</a:t>
            </a:r>
            <a:endParaRPr lang="en-IN" dirty="0"/>
          </a:p>
        </p:txBody>
      </p:sp>
      <p:sp>
        <p:nvSpPr>
          <p:cNvPr id="100"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01" name="Group 332"/>
          <p:cNvGrpSpPr>
            <a:grpSpLocks noChangeAspect="1"/>
          </p:cNvGrpSpPr>
          <p:nvPr/>
        </p:nvGrpSpPr>
        <p:grpSpPr>
          <a:xfrm>
            <a:off x="307338" y="6226411"/>
            <a:ext cx="445345" cy="364042"/>
            <a:chOff x="2123129" y="1797431"/>
            <a:chExt cx="2472585" cy="2021180"/>
          </a:xfrm>
          <a:solidFill>
            <a:schemeClr val="accent1"/>
          </a:solidFill>
        </p:grpSpPr>
        <p:sp>
          <p:nvSpPr>
            <p:cNvPr id="102"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4"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05"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06" name="Group 105"/>
          <p:cNvGrpSpPr>
            <a:grpSpLocks noChangeAspect="1"/>
          </p:cNvGrpSpPr>
          <p:nvPr/>
        </p:nvGrpSpPr>
        <p:grpSpPr>
          <a:xfrm>
            <a:off x="4242327" y="6243501"/>
            <a:ext cx="375277" cy="329864"/>
            <a:chOff x="681704" y="2920137"/>
            <a:chExt cx="321649" cy="282726"/>
          </a:xfrm>
          <a:solidFill>
            <a:schemeClr val="accent1"/>
          </a:solidFill>
        </p:grpSpPr>
        <p:sp>
          <p:nvSpPr>
            <p:cNvPr id="107"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9"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0" name="Group 379"/>
          <p:cNvGrpSpPr>
            <a:grpSpLocks noChangeAspect="1"/>
          </p:cNvGrpSpPr>
          <p:nvPr/>
        </p:nvGrpSpPr>
        <p:grpSpPr>
          <a:xfrm>
            <a:off x="6095835" y="6243500"/>
            <a:ext cx="394029" cy="329866"/>
            <a:chOff x="3543365" y="7242824"/>
            <a:chExt cx="1238250" cy="862020"/>
          </a:xfrm>
          <a:solidFill>
            <a:schemeClr val="accent1"/>
          </a:solidFill>
        </p:grpSpPr>
        <p:sp>
          <p:nvSpPr>
            <p:cNvPr id="11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7"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8"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6"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31"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32"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33"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34" name="Straight Connector 13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40" name="Group 139"/>
          <p:cNvGrpSpPr>
            <a:grpSpLocks noChangeAspect="1"/>
          </p:cNvGrpSpPr>
          <p:nvPr/>
        </p:nvGrpSpPr>
        <p:grpSpPr bwMode="auto">
          <a:xfrm>
            <a:off x="10056313" y="6228115"/>
            <a:ext cx="342331" cy="360633"/>
            <a:chOff x="1782" y="-5"/>
            <a:chExt cx="4115" cy="4335"/>
          </a:xfrm>
          <a:solidFill>
            <a:schemeClr val="accent1"/>
          </a:solidFill>
        </p:grpSpPr>
        <p:sp>
          <p:nvSpPr>
            <p:cNvPr id="14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257755"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909493" y="2007359"/>
            <a:ext cx="7253866" cy="3350632"/>
            <a:chOff x="6540043" y="1548883"/>
            <a:chExt cx="5636516" cy="3285232"/>
          </a:xfrm>
        </p:grpSpPr>
        <p:grpSp>
          <p:nvGrpSpPr>
            <p:cNvPr id="151" name="Group 150"/>
            <p:cNvGrpSpPr/>
            <p:nvPr/>
          </p:nvGrpSpPr>
          <p:grpSpPr>
            <a:xfrm>
              <a:off x="6540043" y="1548883"/>
              <a:ext cx="5636516" cy="822960"/>
              <a:chOff x="6218236" y="1903115"/>
              <a:chExt cx="5636516" cy="914400"/>
            </a:xfrm>
          </p:grpSpPr>
          <p:sp>
            <p:nvSpPr>
              <p:cNvPr id="152" name="Rectangle 151"/>
              <p:cNvSpPr/>
              <p:nvPr/>
            </p:nvSpPr>
            <p:spPr bwMode="auto">
              <a:xfrm>
                <a:off x="6218236" y="1903115"/>
                <a:ext cx="56365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Content packs make it easier and faster for users to explore the data</a:t>
                </a:r>
              </a:p>
            </p:txBody>
          </p:sp>
          <p:sp>
            <p:nvSpPr>
              <p:cNvPr id="153" name="Rectangle 1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4" name="Group 153"/>
            <p:cNvGrpSpPr/>
            <p:nvPr/>
          </p:nvGrpSpPr>
          <p:grpSpPr>
            <a:xfrm>
              <a:off x="6540044" y="2491582"/>
              <a:ext cx="5636515" cy="1399835"/>
              <a:chOff x="6218237" y="1903115"/>
              <a:chExt cx="5636515" cy="914400"/>
            </a:xfrm>
          </p:grpSpPr>
          <p:sp>
            <p:nvSpPr>
              <p:cNvPr id="155" name="Rectangle 154"/>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Content packs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Pre-built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Pre-defined data models</a:t>
                </a:r>
              </a:p>
            </p:txBody>
          </p:sp>
          <p:sp>
            <p:nvSpPr>
              <p:cNvPr id="156" name="Rectangle 15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57" name="Group 156"/>
            <p:cNvGrpSpPr/>
            <p:nvPr/>
          </p:nvGrpSpPr>
          <p:grpSpPr>
            <a:xfrm>
              <a:off x="6540044" y="4011155"/>
              <a:ext cx="5636515" cy="822960"/>
              <a:chOff x="6218237" y="1903115"/>
              <a:chExt cx="5636515" cy="914400"/>
            </a:xfrm>
          </p:grpSpPr>
          <p:sp>
            <p:nvSpPr>
              <p:cNvPr id="158" name="Rectangle 157"/>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Package up and share your own dashboard, reports, and datasets with your coworkers</a:t>
                </a:r>
              </a:p>
            </p:txBody>
          </p:sp>
          <p:sp>
            <p:nvSpPr>
              <p:cNvPr id="159" name="Rectangle 15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8" name="Group 7"/>
          <p:cNvGrpSpPr/>
          <p:nvPr/>
        </p:nvGrpSpPr>
        <p:grpSpPr>
          <a:xfrm>
            <a:off x="817373" y="1591166"/>
            <a:ext cx="3424953" cy="4183018"/>
            <a:chOff x="3018761" y="1741044"/>
            <a:chExt cx="3052820" cy="3728518"/>
          </a:xfrm>
        </p:grpSpPr>
        <p:sp>
          <p:nvSpPr>
            <p:cNvPr id="161" name="Rectangle 160"/>
            <p:cNvSpPr/>
            <p:nvPr/>
          </p:nvSpPr>
          <p:spPr bwMode="auto">
            <a:xfrm rot="5400000" flipH="1">
              <a:off x="2680912" y="2078893"/>
              <a:ext cx="3728518" cy="30528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err="1"/>
            </a:p>
          </p:txBody>
        </p:sp>
        <p:pic>
          <p:nvPicPr>
            <p:cNvPr id="164" name="Picture 163"/>
            <p:cNvPicPr>
              <a:picLocks noChangeAspect="1"/>
            </p:cNvPicPr>
            <p:nvPr/>
          </p:nvPicPr>
          <p:blipFill rotWithShape="1">
            <a:blip r:embed="rId3"/>
            <a:srcRect l="773" t="628" r="2886" b="2442"/>
            <a:stretch/>
          </p:blipFill>
          <p:spPr>
            <a:xfrm>
              <a:off x="3174288" y="1910641"/>
              <a:ext cx="2741767" cy="3402396"/>
            </a:xfrm>
            <a:prstGeom prst="rect">
              <a:avLst/>
            </a:prstGeom>
            <a:effectLst>
              <a:innerShdw blurRad="114300">
                <a:prstClr val="black"/>
              </a:innerShdw>
            </a:effectLst>
          </p:spPr>
        </p:pic>
        <p:sp>
          <p:nvSpPr>
            <p:cNvPr id="163" name="Freeform: Shape 162"/>
            <p:cNvSpPr/>
            <p:nvPr/>
          </p:nvSpPr>
          <p:spPr bwMode="auto">
            <a:xfrm rot="5400000" flipH="1">
              <a:off x="3299906" y="1539528"/>
              <a:ext cx="2564084" cy="297926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3260" tIns="46630" rIns="93260" bIns="46630" numCol="1" anchor="t" anchorCtr="0" compatLnSpc="1">
              <a:prstTxWarp prst="textNoShape">
                <a:avLst/>
              </a:prstTxWarp>
              <a:noAutofit/>
            </a:bodyPr>
            <a:lstStyle/>
            <a:p>
              <a:endParaRPr lang="en-US" sz="1836" dirty="0" err="1"/>
            </a:p>
          </p:txBody>
        </p:sp>
      </p:grpSp>
    </p:spTree>
    <p:extLst>
      <p:ext uri="{BB962C8B-B14F-4D97-AF65-F5344CB8AC3E}">
        <p14:creationId xmlns:p14="http://schemas.microsoft.com/office/powerpoint/2010/main" val="12395052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structured/unstructured data </a:t>
            </a:r>
            <a:br>
              <a:rPr lang="en-US" dirty="0"/>
            </a:br>
            <a:r>
              <a:rPr lang="en-US" dirty="0"/>
              <a:t>with Azure services</a:t>
            </a:r>
          </a:p>
        </p:txBody>
      </p:sp>
      <p:sp>
        <p:nvSpPr>
          <p:cNvPr id="83"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84" name="Group 332"/>
          <p:cNvGrpSpPr>
            <a:grpSpLocks noChangeAspect="1"/>
          </p:cNvGrpSpPr>
          <p:nvPr/>
        </p:nvGrpSpPr>
        <p:grpSpPr>
          <a:xfrm>
            <a:off x="307338" y="6226411"/>
            <a:ext cx="445345" cy="364042"/>
            <a:chOff x="2123129" y="1797431"/>
            <a:chExt cx="2472585" cy="2021180"/>
          </a:xfrm>
          <a:solidFill>
            <a:schemeClr val="accent1"/>
          </a:solidFill>
        </p:grpSpPr>
        <p:sp>
          <p:nvSpPr>
            <p:cNvPr id="85"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8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8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89" name="Group 88"/>
          <p:cNvGrpSpPr>
            <a:grpSpLocks noChangeAspect="1"/>
          </p:cNvGrpSpPr>
          <p:nvPr/>
        </p:nvGrpSpPr>
        <p:grpSpPr>
          <a:xfrm>
            <a:off x="4242327" y="6243501"/>
            <a:ext cx="375277" cy="329864"/>
            <a:chOff x="681704" y="2920137"/>
            <a:chExt cx="321649" cy="282726"/>
          </a:xfrm>
          <a:solidFill>
            <a:schemeClr val="accent1"/>
          </a:solidFill>
        </p:grpSpPr>
        <p:sp>
          <p:nvSpPr>
            <p:cNvPr id="9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93" name="Group 379"/>
          <p:cNvGrpSpPr>
            <a:grpSpLocks noChangeAspect="1"/>
          </p:cNvGrpSpPr>
          <p:nvPr/>
        </p:nvGrpSpPr>
        <p:grpSpPr>
          <a:xfrm>
            <a:off x="6095835" y="6243500"/>
            <a:ext cx="394029" cy="329866"/>
            <a:chOff x="3543365" y="7242824"/>
            <a:chExt cx="1238250" cy="862020"/>
          </a:xfrm>
          <a:solidFill>
            <a:schemeClr val="accent1"/>
          </a:solidFill>
        </p:grpSpPr>
        <p:sp>
          <p:nvSpPr>
            <p:cNvPr id="9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1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1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1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20" name="Straight Connector 119"/>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29" name="Group 128"/>
          <p:cNvGrpSpPr>
            <a:grpSpLocks noChangeAspect="1"/>
          </p:cNvGrpSpPr>
          <p:nvPr/>
        </p:nvGrpSpPr>
        <p:grpSpPr bwMode="auto">
          <a:xfrm>
            <a:off x="10056313" y="6228115"/>
            <a:ext cx="342331" cy="360633"/>
            <a:chOff x="1782" y="-5"/>
            <a:chExt cx="4115" cy="4335"/>
          </a:xfrm>
          <a:solidFill>
            <a:schemeClr val="accent1"/>
          </a:solidFill>
        </p:grpSpPr>
        <p:sp>
          <p:nvSpPr>
            <p:cNvPr id="133"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8" name="Rectangle 177"/>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2333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532619" y="2205372"/>
            <a:ext cx="7630741" cy="3483049"/>
            <a:chOff x="6540044" y="1548884"/>
            <a:chExt cx="7481798" cy="4062236"/>
          </a:xfrm>
        </p:grpSpPr>
        <p:grpSp>
          <p:nvGrpSpPr>
            <p:cNvPr id="186" name="Group 185"/>
            <p:cNvGrpSpPr/>
            <p:nvPr/>
          </p:nvGrpSpPr>
          <p:grpSpPr>
            <a:xfrm>
              <a:off x="6540044" y="1548884"/>
              <a:ext cx="7481798" cy="1630857"/>
              <a:chOff x="6218237" y="1903115"/>
              <a:chExt cx="7481798" cy="914400"/>
            </a:xfrm>
          </p:grpSpPr>
          <p:sp>
            <p:nvSpPr>
              <p:cNvPr id="187" name="Rectangle 186"/>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Connect directly to data from Azure services, including:</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Database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 Warehouse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Spark on HDInsight</a:t>
                </a:r>
              </a:p>
            </p:txBody>
          </p:sp>
          <p:sp>
            <p:nvSpPr>
              <p:cNvPr id="188" name="Rectangle 18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89" name="Group 188"/>
            <p:cNvGrpSpPr/>
            <p:nvPr/>
          </p:nvGrpSpPr>
          <p:grpSpPr>
            <a:xfrm>
              <a:off x="6540044" y="3293173"/>
              <a:ext cx="7481798" cy="1102257"/>
              <a:chOff x="6218237" y="1903115"/>
              <a:chExt cx="7481798" cy="914400"/>
            </a:xfrm>
          </p:grpSpPr>
          <p:sp>
            <p:nvSpPr>
              <p:cNvPr id="190" name="Rectangle 189"/>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Push live, streaming data from Azure Stream Analytics with built-in destination for Power BI for real-time dashboards at any scale</a:t>
                </a:r>
              </a:p>
            </p:txBody>
          </p:sp>
          <p:sp>
            <p:nvSpPr>
              <p:cNvPr id="191" name="Rectangle 19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92" name="Group 191"/>
            <p:cNvGrpSpPr/>
            <p:nvPr/>
          </p:nvGrpSpPr>
          <p:grpSpPr>
            <a:xfrm>
              <a:off x="6540044" y="4508863"/>
              <a:ext cx="7481798" cy="1102257"/>
              <a:chOff x="6218237" y="1903115"/>
              <a:chExt cx="7481798" cy="914400"/>
            </a:xfrm>
          </p:grpSpPr>
          <p:sp>
            <p:nvSpPr>
              <p:cNvPr id="193" name="Rectangle 192"/>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Integration with other Azure services, including Azure Machine Learning, opens up new scenarios, without writing thousands of lines of code</a:t>
                </a:r>
              </a:p>
            </p:txBody>
          </p:sp>
          <p:sp>
            <p:nvSpPr>
              <p:cNvPr id="194" name="Rectangle 19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9" name="Group 8"/>
          <p:cNvGrpSpPr/>
          <p:nvPr/>
        </p:nvGrpSpPr>
        <p:grpSpPr>
          <a:xfrm>
            <a:off x="2254878" y="4955986"/>
            <a:ext cx="977391" cy="1038507"/>
            <a:chOff x="2835268" y="4587132"/>
            <a:chExt cx="1054144" cy="1120062"/>
          </a:xfrm>
        </p:grpSpPr>
        <p:sp>
          <p:nvSpPr>
            <p:cNvPr id="158" name="TextBox 157"/>
            <p:cNvSpPr txBox="1"/>
            <p:nvPr/>
          </p:nvSpPr>
          <p:spPr>
            <a:xfrm>
              <a:off x="2835268" y="5222259"/>
              <a:ext cx="1054144" cy="48493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latin typeface="Segoe UI Semilight"/>
                </a:rPr>
                <a:t>HDInsight</a:t>
              </a:r>
            </a:p>
          </p:txBody>
        </p:sp>
        <p:grpSp>
          <p:nvGrpSpPr>
            <p:cNvPr id="6" name="Group 5"/>
            <p:cNvGrpSpPr/>
            <p:nvPr/>
          </p:nvGrpSpPr>
          <p:grpSpPr>
            <a:xfrm>
              <a:off x="3003770" y="4587132"/>
              <a:ext cx="717140" cy="717140"/>
              <a:chOff x="3003770" y="4587132"/>
              <a:chExt cx="717140" cy="717140"/>
            </a:xfrm>
          </p:grpSpPr>
          <p:sp>
            <p:nvSpPr>
              <p:cNvPr id="221" name="Oval 220"/>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222"/>
              <p:cNvSpPr>
                <a:spLocks noEditPoints="1"/>
              </p:cNvSpPr>
              <p:nvPr/>
            </p:nvSpPr>
            <p:spPr bwMode="auto">
              <a:xfrm>
                <a:off x="3106516" y="4753008"/>
                <a:ext cx="511649" cy="385388"/>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chemeClr val="tx2"/>
              </a:solidFill>
              <a:ln w="19050" cap="flat" cmpd="sng" algn="ctr">
                <a:noFill/>
                <a:prstDash val="solid"/>
                <a:headEnd type="none" w="med" len="med"/>
                <a:tailEnd type="none" w="med" len="med"/>
              </a:ln>
              <a:effectLst/>
            </p:spPr>
            <p:txBody>
              <a:bodyPr rot="0" spcFirstLastPara="0" vert="horz" wrap="square" lIns="179188" tIns="143350" rIns="179188" bIns="14335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64">
                  <a:lnSpc>
                    <a:spcPct val="90000"/>
                  </a:lnSpc>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02" name="Straight Connector 201"/>
          <p:cNvCxnSpPr>
            <a:cxnSpLocks/>
          </p:cNvCxnSpPr>
          <p:nvPr/>
        </p:nvCxnSpPr>
        <p:spPr>
          <a:xfrm>
            <a:off x="1664132" y="3949507"/>
            <a:ext cx="697754" cy="0"/>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1285700" y="5345382"/>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SQL Server</a:t>
            </a:r>
          </a:p>
        </p:txBody>
      </p:sp>
      <p:sp>
        <p:nvSpPr>
          <p:cNvPr id="255" name="Oval 254"/>
          <p:cNvSpPr/>
          <p:nvPr/>
        </p:nvSpPr>
        <p:spPr bwMode="auto">
          <a:xfrm>
            <a:off x="1490803" y="4756499"/>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58" name="TextBox 257"/>
          <p:cNvSpPr txBox="1"/>
          <p:nvPr/>
        </p:nvSpPr>
        <p:spPr>
          <a:xfrm>
            <a:off x="621791" y="4647103"/>
            <a:ext cx="977391" cy="44962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Storage</a:t>
            </a:r>
            <a:endParaRPr lang="en-US" sz="1071" dirty="0">
              <a:latin typeface="Segoe UI Semilight"/>
            </a:endParaRPr>
          </a:p>
        </p:txBody>
      </p:sp>
      <p:sp>
        <p:nvSpPr>
          <p:cNvPr id="260" name="Oval 259"/>
          <p:cNvSpPr/>
          <p:nvPr/>
        </p:nvSpPr>
        <p:spPr bwMode="auto">
          <a:xfrm>
            <a:off x="778024" y="4058221"/>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p:cNvSpPr txBox="1"/>
          <p:nvPr/>
        </p:nvSpPr>
        <p:spPr>
          <a:xfrm>
            <a:off x="460032" y="2728454"/>
            <a:ext cx="1300906" cy="564985"/>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Machine Learning</a:t>
            </a:r>
          </a:p>
        </p:txBody>
      </p:sp>
      <p:sp>
        <p:nvSpPr>
          <p:cNvPr id="265" name="Oval 264"/>
          <p:cNvSpPr/>
          <p:nvPr/>
        </p:nvSpPr>
        <p:spPr bwMode="auto">
          <a:xfrm>
            <a:off x="778024" y="3197979"/>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TextBox 267"/>
          <p:cNvSpPr txBox="1"/>
          <p:nvPr/>
        </p:nvSpPr>
        <p:spPr>
          <a:xfrm>
            <a:off x="1334570" y="1935275"/>
            <a:ext cx="977391" cy="783148"/>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Stream Analytics</a:t>
            </a:r>
          </a:p>
          <a:p>
            <a:pPr algn="ctr" defTabSz="932563">
              <a:lnSpc>
                <a:spcPct val="80000"/>
              </a:lnSpc>
              <a:spcAft>
                <a:spcPts val="612"/>
              </a:spcAft>
            </a:pPr>
            <a:endParaRPr lang="en-US" sz="1071" dirty="0">
              <a:latin typeface="Segoe UI Semilight"/>
            </a:endParaRPr>
          </a:p>
        </p:txBody>
      </p:sp>
      <p:sp>
        <p:nvSpPr>
          <p:cNvPr id="270" name="Oval 269"/>
          <p:cNvSpPr/>
          <p:nvPr/>
        </p:nvSpPr>
        <p:spPr bwMode="auto">
          <a:xfrm>
            <a:off x="1490803" y="2418998"/>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2152252" y="1861799"/>
            <a:ext cx="1182642" cy="1017653"/>
            <a:chOff x="2724582" y="4206702"/>
            <a:chExt cx="1275513" cy="1097570"/>
          </a:xfrm>
        </p:grpSpPr>
        <p:sp>
          <p:nvSpPr>
            <p:cNvPr id="273" name="TextBox 272"/>
            <p:cNvSpPr txBox="1"/>
            <p:nvPr/>
          </p:nvSpPr>
          <p:spPr>
            <a:xfrm>
              <a:off x="2724582" y="4206702"/>
              <a:ext cx="1275513" cy="48810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Event Hubs</a:t>
              </a:r>
            </a:p>
          </p:txBody>
        </p:sp>
        <p:sp>
          <p:nvSpPr>
            <p:cNvPr id="275" name="Oval 274"/>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331253" y="3027392"/>
            <a:ext cx="306846" cy="1831877"/>
            <a:chOff x="2497621" y="3020617"/>
            <a:chExt cx="300857" cy="1484397"/>
          </a:xfrm>
        </p:grpSpPr>
        <p:cxnSp>
          <p:nvCxnSpPr>
            <p:cNvPr id="277" name="Straight Connector 276"/>
            <p:cNvCxnSpPr>
              <a:cxnSpLocks/>
            </p:cNvCxnSpPr>
            <p:nvPr/>
          </p:nvCxnSpPr>
          <p:spPr>
            <a:xfrm flipV="1">
              <a:off x="2525643" y="4168890"/>
              <a:ext cx="272835" cy="336124"/>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a:off x="2497621" y="3020617"/>
              <a:ext cx="286816" cy="353348"/>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a:off x="3219997" y="3759995"/>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solidFill>
                  <a:schemeClr val="tx2"/>
                </a:solidFill>
              </a:rPr>
              <a:t>Power BI</a:t>
            </a:r>
          </a:p>
        </p:txBody>
      </p:sp>
      <p:sp>
        <p:nvSpPr>
          <p:cNvPr id="282" name="Oval 281"/>
          <p:cNvSpPr/>
          <p:nvPr/>
        </p:nvSpPr>
        <p:spPr bwMode="auto">
          <a:xfrm>
            <a:off x="2660724" y="3594855"/>
            <a:ext cx="731416" cy="731415"/>
          </a:xfrm>
          <a:prstGeom prst="ellipse">
            <a:avLst/>
          </a:prstGeom>
          <a:solidFill>
            <a:schemeClr val="bg1"/>
          </a:solidFill>
          <a:ln w="47625">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p:cNvGrpSpPr>
            <a:grpSpLocks noChangeAspect="1"/>
          </p:cNvGrpSpPr>
          <p:nvPr/>
        </p:nvGrpSpPr>
        <p:grpSpPr bwMode="auto">
          <a:xfrm>
            <a:off x="2826931" y="3747336"/>
            <a:ext cx="414220" cy="436365"/>
            <a:chOff x="1782" y="-5"/>
            <a:chExt cx="4115" cy="4335"/>
          </a:xfrm>
          <a:solidFill>
            <a:schemeClr val="accent1"/>
          </a:solidFill>
        </p:grpSpPr>
        <p:sp>
          <p:nvSpPr>
            <p:cNvPr id="196"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20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456" y="3327887"/>
            <a:ext cx="378061" cy="378061"/>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435" y="2510465"/>
            <a:ext cx="473660" cy="473661"/>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2745" y="2366929"/>
            <a:ext cx="352613" cy="352614"/>
          </a:xfrm>
          <a:prstGeom prst="rect">
            <a:avLst/>
          </a:prstGeom>
        </p:spPr>
      </p:pic>
      <p:pic>
        <p:nvPicPr>
          <p:cNvPr id="145" name="Picture 1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537" y="4881465"/>
            <a:ext cx="391455" cy="391455"/>
          </a:xfrm>
          <a:prstGeom prst="rect">
            <a:avLst/>
          </a:prstGeom>
          <a:noFill/>
        </p:spPr>
      </p:pic>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757" y="4196763"/>
            <a:ext cx="391456" cy="391455"/>
          </a:xfrm>
          <a:prstGeom prst="rect">
            <a:avLst/>
          </a:prstGeom>
        </p:spPr>
      </p:pic>
    </p:spTree>
    <p:extLst>
      <p:ext uri="{BB962C8B-B14F-4D97-AF65-F5344CB8AC3E}">
        <p14:creationId xmlns:p14="http://schemas.microsoft.com/office/powerpoint/2010/main" val="16291513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a:t>Connect to your data from files</a:t>
            </a:r>
            <a:endParaRPr lang="en-IN" dirty="0"/>
          </a:p>
        </p:txBody>
      </p:sp>
      <p:sp>
        <p:nvSpPr>
          <p:cNvPr id="113" name="Rectangle 112"/>
          <p:cNvSpPr/>
          <p:nvPr/>
        </p:nvSpPr>
        <p:spPr bwMode="auto">
          <a:xfrm>
            <a:off x="859347" y="2636576"/>
            <a:ext cx="1768895"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Local file</a:t>
            </a:r>
          </a:p>
        </p:txBody>
      </p:sp>
      <p:sp>
        <p:nvSpPr>
          <p:cNvPr id="114" name="Rectangle 113"/>
          <p:cNvSpPr/>
          <p:nvPr/>
        </p:nvSpPr>
        <p:spPr bwMode="auto">
          <a:xfrm>
            <a:off x="2894877" y="2636576"/>
            <a:ext cx="2589841"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OneDrive – Undefined </a:t>
            </a:r>
          </a:p>
        </p:txBody>
      </p:sp>
      <p:sp>
        <p:nvSpPr>
          <p:cNvPr id="116" name="Rectangle 115"/>
          <p:cNvSpPr/>
          <p:nvPr/>
        </p:nvSpPr>
        <p:spPr bwMode="auto">
          <a:xfrm>
            <a:off x="5783601" y="2636575"/>
            <a:ext cx="2589841"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SharePoint – Team Sites </a:t>
            </a:r>
          </a:p>
        </p:txBody>
      </p:sp>
      <p:sp>
        <p:nvSpPr>
          <p:cNvPr id="119" name="Rectangle 118"/>
          <p:cNvSpPr/>
          <p:nvPr/>
        </p:nvSpPr>
        <p:spPr bwMode="auto">
          <a:xfrm>
            <a:off x="8523680" y="2636575"/>
            <a:ext cx="3057026"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Learn about importing files</a:t>
            </a:r>
          </a:p>
        </p:txBody>
      </p:sp>
      <p:grpSp>
        <p:nvGrpSpPr>
          <p:cNvPr id="80" name="Group 79"/>
          <p:cNvGrpSpPr/>
          <p:nvPr/>
        </p:nvGrpSpPr>
        <p:grpSpPr>
          <a:xfrm>
            <a:off x="1380114" y="1845000"/>
            <a:ext cx="727361" cy="649199"/>
            <a:chOff x="6918325" y="3173413"/>
            <a:chExt cx="528638" cy="466725"/>
          </a:xfrm>
          <a:solidFill>
            <a:schemeClr val="tx2"/>
          </a:solidFill>
        </p:grpSpPr>
        <p:sp>
          <p:nvSpPr>
            <p:cNvPr id="81" name="Freeform 33"/>
            <p:cNvSpPr>
              <a:spLocks noEditPoints="1"/>
            </p:cNvSpPr>
            <p:nvPr/>
          </p:nvSpPr>
          <p:spPr bwMode="auto">
            <a:xfrm>
              <a:off x="6945313" y="3173413"/>
              <a:ext cx="474663" cy="365125"/>
            </a:xfrm>
            <a:custGeom>
              <a:avLst/>
              <a:gdLst>
                <a:gd name="T0" fmla="*/ 10 w 154"/>
                <a:gd name="T1" fmla="*/ 118 h 118"/>
                <a:gd name="T2" fmla="*/ 144 w 154"/>
                <a:gd name="T3" fmla="*/ 118 h 118"/>
                <a:gd name="T4" fmla="*/ 154 w 154"/>
                <a:gd name="T5" fmla="*/ 109 h 118"/>
                <a:gd name="T6" fmla="*/ 154 w 154"/>
                <a:gd name="T7" fmla="*/ 13 h 118"/>
                <a:gd name="T8" fmla="*/ 141 w 154"/>
                <a:gd name="T9" fmla="*/ 0 h 118"/>
                <a:gd name="T10" fmla="*/ 13 w 154"/>
                <a:gd name="T11" fmla="*/ 0 h 118"/>
                <a:gd name="T12" fmla="*/ 0 w 154"/>
                <a:gd name="T13" fmla="*/ 13 h 118"/>
                <a:gd name="T14" fmla="*/ 0 w 154"/>
                <a:gd name="T15" fmla="*/ 109 h 118"/>
                <a:gd name="T16" fmla="*/ 10 w 154"/>
                <a:gd name="T17" fmla="*/ 118 h 118"/>
                <a:gd name="T18" fmla="*/ 16 w 154"/>
                <a:gd name="T19" fmla="*/ 16 h 118"/>
                <a:gd name="T20" fmla="*/ 138 w 154"/>
                <a:gd name="T21" fmla="*/ 16 h 118"/>
                <a:gd name="T22" fmla="*/ 138 w 154"/>
                <a:gd name="T23" fmla="*/ 102 h 118"/>
                <a:gd name="T24" fmla="*/ 16 w 154"/>
                <a:gd name="T25" fmla="*/ 102 h 118"/>
                <a:gd name="T26" fmla="*/ 16 w 154"/>
                <a:gd name="T27" fmla="*/ 16 h 118"/>
                <a:gd name="T28" fmla="*/ 16 w 154"/>
                <a:gd name="T29" fmla="*/ 16 h 118"/>
                <a:gd name="T30" fmla="*/ 16 w 154"/>
                <a:gd name="T31"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18">
                  <a:moveTo>
                    <a:pt x="10" y="118"/>
                  </a:moveTo>
                  <a:cubicBezTo>
                    <a:pt x="144" y="118"/>
                    <a:pt x="144" y="118"/>
                    <a:pt x="144" y="118"/>
                  </a:cubicBezTo>
                  <a:cubicBezTo>
                    <a:pt x="149" y="118"/>
                    <a:pt x="154" y="114"/>
                    <a:pt x="154" y="109"/>
                  </a:cubicBezTo>
                  <a:cubicBezTo>
                    <a:pt x="154" y="13"/>
                    <a:pt x="154" y="13"/>
                    <a:pt x="154" y="13"/>
                  </a:cubicBezTo>
                  <a:cubicBezTo>
                    <a:pt x="154" y="6"/>
                    <a:pt x="148" y="0"/>
                    <a:pt x="141" y="0"/>
                  </a:cubicBezTo>
                  <a:cubicBezTo>
                    <a:pt x="13" y="0"/>
                    <a:pt x="13" y="0"/>
                    <a:pt x="13" y="0"/>
                  </a:cubicBezTo>
                  <a:cubicBezTo>
                    <a:pt x="6" y="0"/>
                    <a:pt x="0" y="6"/>
                    <a:pt x="0" y="13"/>
                  </a:cubicBezTo>
                  <a:cubicBezTo>
                    <a:pt x="0" y="109"/>
                    <a:pt x="0" y="109"/>
                    <a:pt x="0" y="109"/>
                  </a:cubicBezTo>
                  <a:cubicBezTo>
                    <a:pt x="0" y="114"/>
                    <a:pt x="5" y="118"/>
                    <a:pt x="10" y="118"/>
                  </a:cubicBezTo>
                  <a:close/>
                  <a:moveTo>
                    <a:pt x="16" y="16"/>
                  </a:moveTo>
                  <a:cubicBezTo>
                    <a:pt x="138" y="16"/>
                    <a:pt x="138" y="16"/>
                    <a:pt x="138" y="16"/>
                  </a:cubicBezTo>
                  <a:cubicBezTo>
                    <a:pt x="138" y="102"/>
                    <a:pt x="138" y="102"/>
                    <a:pt x="138" y="102"/>
                  </a:cubicBezTo>
                  <a:cubicBezTo>
                    <a:pt x="16" y="102"/>
                    <a:pt x="16" y="102"/>
                    <a:pt x="16" y="102"/>
                  </a:cubicBezTo>
                  <a:lnTo>
                    <a:pt x="16" y="16"/>
                  </a:lnTo>
                  <a:close/>
                  <a:moveTo>
                    <a:pt x="16" y="16"/>
                  </a:moveTo>
                  <a:cubicBezTo>
                    <a:pt x="16" y="16"/>
                    <a:pt x="16" y="16"/>
                    <a:pt x="16" y="16"/>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sp>
          <p:nvSpPr>
            <p:cNvPr id="82" name="Freeform 34"/>
            <p:cNvSpPr>
              <a:spLocks noEditPoints="1"/>
            </p:cNvSpPr>
            <p:nvPr/>
          </p:nvSpPr>
          <p:spPr bwMode="auto">
            <a:xfrm>
              <a:off x="6918325" y="3557588"/>
              <a:ext cx="528638" cy="82550"/>
            </a:xfrm>
            <a:custGeom>
              <a:avLst/>
              <a:gdLst>
                <a:gd name="T0" fmla="*/ 169 w 172"/>
                <a:gd name="T1" fmla="*/ 0 h 27"/>
                <a:gd name="T2" fmla="*/ 3 w 172"/>
                <a:gd name="T3" fmla="*/ 0 h 27"/>
                <a:gd name="T4" fmla="*/ 0 w 172"/>
                <a:gd name="T5" fmla="*/ 3 h 27"/>
                <a:gd name="T6" fmla="*/ 0 w 172"/>
                <a:gd name="T7" fmla="*/ 15 h 27"/>
                <a:gd name="T8" fmla="*/ 14 w 172"/>
                <a:gd name="T9" fmla="*/ 27 h 27"/>
                <a:gd name="T10" fmla="*/ 158 w 172"/>
                <a:gd name="T11" fmla="*/ 27 h 27"/>
                <a:gd name="T12" fmla="*/ 172 w 172"/>
                <a:gd name="T13" fmla="*/ 15 h 27"/>
                <a:gd name="T14" fmla="*/ 172 w 172"/>
                <a:gd name="T15" fmla="*/ 3 h 27"/>
                <a:gd name="T16" fmla="*/ 169 w 172"/>
                <a:gd name="T17" fmla="*/ 0 h 27"/>
                <a:gd name="T18" fmla="*/ 106 w 172"/>
                <a:gd name="T19" fmla="*/ 17 h 27"/>
                <a:gd name="T20" fmla="*/ 66 w 172"/>
                <a:gd name="T21" fmla="*/ 17 h 27"/>
                <a:gd name="T22" fmla="*/ 63 w 172"/>
                <a:gd name="T23" fmla="*/ 13 h 27"/>
                <a:gd name="T24" fmla="*/ 66 w 172"/>
                <a:gd name="T25" fmla="*/ 10 h 27"/>
                <a:gd name="T26" fmla="*/ 106 w 172"/>
                <a:gd name="T27" fmla="*/ 10 h 27"/>
                <a:gd name="T28" fmla="*/ 109 w 172"/>
                <a:gd name="T29" fmla="*/ 13 h 27"/>
                <a:gd name="T30" fmla="*/ 106 w 172"/>
                <a:gd name="T31" fmla="*/ 17 h 27"/>
                <a:gd name="T32" fmla="*/ 106 w 172"/>
                <a:gd name="T33" fmla="*/ 17 h 27"/>
                <a:gd name="T34" fmla="*/ 106 w 172"/>
                <a:gd name="T35"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7">
                  <a:moveTo>
                    <a:pt x="169" y="0"/>
                  </a:moveTo>
                  <a:cubicBezTo>
                    <a:pt x="3" y="0"/>
                    <a:pt x="3" y="0"/>
                    <a:pt x="3" y="0"/>
                  </a:cubicBezTo>
                  <a:cubicBezTo>
                    <a:pt x="1" y="0"/>
                    <a:pt x="0" y="2"/>
                    <a:pt x="0" y="3"/>
                  </a:cubicBezTo>
                  <a:cubicBezTo>
                    <a:pt x="0" y="15"/>
                    <a:pt x="0" y="15"/>
                    <a:pt x="0" y="15"/>
                  </a:cubicBezTo>
                  <a:cubicBezTo>
                    <a:pt x="0" y="21"/>
                    <a:pt x="6" y="27"/>
                    <a:pt x="14" y="27"/>
                  </a:cubicBezTo>
                  <a:cubicBezTo>
                    <a:pt x="158" y="27"/>
                    <a:pt x="158" y="27"/>
                    <a:pt x="158" y="27"/>
                  </a:cubicBezTo>
                  <a:cubicBezTo>
                    <a:pt x="165" y="27"/>
                    <a:pt x="172" y="21"/>
                    <a:pt x="172" y="15"/>
                  </a:cubicBezTo>
                  <a:cubicBezTo>
                    <a:pt x="172" y="3"/>
                    <a:pt x="172" y="3"/>
                    <a:pt x="172" y="3"/>
                  </a:cubicBezTo>
                  <a:cubicBezTo>
                    <a:pt x="172" y="2"/>
                    <a:pt x="170" y="0"/>
                    <a:pt x="169" y="0"/>
                  </a:cubicBezTo>
                  <a:close/>
                  <a:moveTo>
                    <a:pt x="106" y="17"/>
                  </a:moveTo>
                  <a:cubicBezTo>
                    <a:pt x="66" y="17"/>
                    <a:pt x="66" y="17"/>
                    <a:pt x="66" y="17"/>
                  </a:cubicBezTo>
                  <a:cubicBezTo>
                    <a:pt x="64" y="17"/>
                    <a:pt x="63" y="15"/>
                    <a:pt x="63" y="13"/>
                  </a:cubicBezTo>
                  <a:cubicBezTo>
                    <a:pt x="63" y="12"/>
                    <a:pt x="64" y="10"/>
                    <a:pt x="66" y="10"/>
                  </a:cubicBezTo>
                  <a:cubicBezTo>
                    <a:pt x="106" y="10"/>
                    <a:pt x="106" y="10"/>
                    <a:pt x="106" y="10"/>
                  </a:cubicBezTo>
                  <a:cubicBezTo>
                    <a:pt x="108" y="10"/>
                    <a:pt x="109" y="12"/>
                    <a:pt x="109" y="13"/>
                  </a:cubicBezTo>
                  <a:cubicBezTo>
                    <a:pt x="109" y="15"/>
                    <a:pt x="108" y="17"/>
                    <a:pt x="106" y="17"/>
                  </a:cubicBezTo>
                  <a:close/>
                  <a:moveTo>
                    <a:pt x="106" y="17"/>
                  </a:moveTo>
                  <a:cubicBezTo>
                    <a:pt x="106" y="17"/>
                    <a:pt x="106" y="17"/>
                    <a:pt x="106" y="17"/>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grpSp>
      <p:grpSp>
        <p:nvGrpSpPr>
          <p:cNvPr id="83" name="Group 82"/>
          <p:cNvGrpSpPr/>
          <p:nvPr/>
        </p:nvGrpSpPr>
        <p:grpSpPr>
          <a:xfrm>
            <a:off x="3795549" y="1919570"/>
            <a:ext cx="788251" cy="574629"/>
            <a:chOff x="430457" y="2757141"/>
            <a:chExt cx="860148" cy="620255"/>
          </a:xfrm>
          <a:noFill/>
        </p:grpSpPr>
        <p:sp>
          <p:nvSpPr>
            <p:cNvPr id="108" name="Freeform 42"/>
            <p:cNvSpPr/>
            <p:nvPr/>
          </p:nvSpPr>
          <p:spPr>
            <a:xfrm>
              <a:off x="430457" y="2757141"/>
              <a:ext cx="860148" cy="47656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grp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09" name="Freeform 42"/>
            <p:cNvSpPr/>
            <p:nvPr/>
          </p:nvSpPr>
          <p:spPr>
            <a:xfrm>
              <a:off x="621564" y="3014587"/>
              <a:ext cx="654834" cy="36280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solidFill>
              <a:schemeClr val="bg1"/>
            </a:solid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grpSp>
      <p:sp>
        <p:nvSpPr>
          <p:cNvPr id="110" name="Trapezoid 86"/>
          <p:cNvSpPr/>
          <p:nvPr/>
        </p:nvSpPr>
        <p:spPr>
          <a:xfrm rot="16200000">
            <a:off x="6703420" y="1731514"/>
            <a:ext cx="750206" cy="775162"/>
          </a:xfrm>
          <a:custGeom>
            <a:avLst/>
            <a:gdLst/>
            <a:ahLst/>
            <a:cxnLst/>
            <a:rect l="l" t="t" r="r" b="b"/>
            <a:pathLst>
              <a:path w="2027807" h="2118185">
                <a:moveTo>
                  <a:pt x="1444196" y="576481"/>
                </a:moveTo>
                <a:cubicBezTo>
                  <a:pt x="1444682" y="552730"/>
                  <a:pt x="1442083" y="538494"/>
                  <a:pt x="1436393" y="501663"/>
                </a:cubicBezTo>
                <a:cubicBezTo>
                  <a:pt x="1412674" y="401526"/>
                  <a:pt x="1335314" y="342520"/>
                  <a:pt x="1246587" y="333544"/>
                </a:cubicBezTo>
                <a:cubicBezTo>
                  <a:pt x="934873" y="285510"/>
                  <a:pt x="997216" y="642331"/>
                  <a:pt x="845813" y="621744"/>
                </a:cubicBezTo>
                <a:cubicBezTo>
                  <a:pt x="709252" y="590866"/>
                  <a:pt x="764173" y="436473"/>
                  <a:pt x="810188" y="354130"/>
                </a:cubicBezTo>
                <a:lnTo>
                  <a:pt x="663238" y="323253"/>
                </a:lnTo>
                <a:cubicBezTo>
                  <a:pt x="632861" y="393029"/>
                  <a:pt x="617035" y="451844"/>
                  <a:pt x="614889" y="501663"/>
                </a:cubicBezTo>
                <a:cubicBezTo>
                  <a:pt x="613842" y="552883"/>
                  <a:pt x="612797" y="553370"/>
                  <a:pt x="619982" y="604591"/>
                </a:cubicBezTo>
                <a:cubicBezTo>
                  <a:pt x="649982" y="729409"/>
                  <a:pt x="770757" y="760685"/>
                  <a:pt x="814641" y="772706"/>
                </a:cubicBezTo>
                <a:cubicBezTo>
                  <a:pt x="1102606" y="829890"/>
                  <a:pt x="1101120" y="482219"/>
                  <a:pt x="1224323" y="481075"/>
                </a:cubicBezTo>
                <a:cubicBezTo>
                  <a:pt x="1359396" y="498228"/>
                  <a:pt x="1298541" y="669776"/>
                  <a:pt x="1255495" y="717810"/>
                </a:cubicBezTo>
                <a:lnTo>
                  <a:pt x="1406898" y="748690"/>
                </a:lnTo>
                <a:cubicBezTo>
                  <a:pt x="1428531" y="696272"/>
                  <a:pt x="1440429" y="648140"/>
                  <a:pt x="1442681" y="604591"/>
                </a:cubicBezTo>
                <a:cubicBezTo>
                  <a:pt x="1443529" y="593370"/>
                  <a:pt x="1444033" y="584399"/>
                  <a:pt x="1444196" y="576481"/>
                </a:cubicBezTo>
                <a:close/>
                <a:moveTo>
                  <a:pt x="1799148" y="1357574"/>
                </a:moveTo>
                <a:cubicBezTo>
                  <a:pt x="1799148" y="1473336"/>
                  <a:pt x="1705304" y="1567179"/>
                  <a:pt x="1589543" y="1567179"/>
                </a:cubicBezTo>
                <a:lnTo>
                  <a:pt x="1554007" y="1563597"/>
                </a:lnTo>
                <a:cubicBezTo>
                  <a:pt x="1493860" y="1705429"/>
                  <a:pt x="1380505" y="1819212"/>
                  <a:pt x="1238879" y="1879709"/>
                </a:cubicBezTo>
                <a:cubicBezTo>
                  <a:pt x="1241111" y="1889060"/>
                  <a:pt x="1241789" y="1898742"/>
                  <a:pt x="1241789" y="1908581"/>
                </a:cubicBezTo>
                <a:cubicBezTo>
                  <a:pt x="1241789" y="2024342"/>
                  <a:pt x="1147946" y="2118185"/>
                  <a:pt x="1032185" y="2118185"/>
                </a:cubicBezTo>
                <a:cubicBezTo>
                  <a:pt x="916424" y="2118185"/>
                  <a:pt x="822580" y="2024342"/>
                  <a:pt x="822580" y="1908581"/>
                </a:cubicBezTo>
                <a:lnTo>
                  <a:pt x="823652" y="1897951"/>
                </a:lnTo>
                <a:cubicBezTo>
                  <a:pt x="655917" y="1848109"/>
                  <a:pt x="520628" y="1724356"/>
                  <a:pt x="452688" y="1564947"/>
                </a:cubicBezTo>
                <a:cubicBezTo>
                  <a:pt x="347275" y="1554900"/>
                  <a:pt x="265223" y="1465820"/>
                  <a:pt x="265223" y="1357574"/>
                </a:cubicBezTo>
                <a:cubicBezTo>
                  <a:pt x="265223" y="1319589"/>
                  <a:pt x="275328" y="1283964"/>
                  <a:pt x="296243" y="1255299"/>
                </a:cubicBezTo>
                <a:lnTo>
                  <a:pt x="653413" y="1255299"/>
                </a:lnTo>
                <a:cubicBezTo>
                  <a:pt x="674328" y="1283964"/>
                  <a:pt x="684432" y="1319589"/>
                  <a:pt x="684432" y="1357574"/>
                </a:cubicBezTo>
                <a:cubicBezTo>
                  <a:pt x="684432" y="1442722"/>
                  <a:pt x="633660" y="1516012"/>
                  <a:pt x="560385" y="1548031"/>
                </a:cubicBezTo>
                <a:cubicBezTo>
                  <a:pt x="618252" y="1669618"/>
                  <a:pt x="725621" y="1762539"/>
                  <a:pt x="856786" y="1800691"/>
                </a:cubicBezTo>
                <a:cubicBezTo>
                  <a:pt x="890532" y="1738880"/>
                  <a:pt x="956699" y="1698976"/>
                  <a:pt x="1032185" y="1698976"/>
                </a:cubicBezTo>
                <a:cubicBezTo>
                  <a:pt x="1100945" y="1698976"/>
                  <a:pt x="1161972" y="1732086"/>
                  <a:pt x="1197280" y="1785409"/>
                </a:cubicBezTo>
                <a:cubicBezTo>
                  <a:pt x="1316368" y="1734729"/>
                  <a:pt x="1411439" y="1638632"/>
                  <a:pt x="1460565" y="1518755"/>
                </a:cubicBezTo>
                <a:cubicBezTo>
                  <a:pt x="1410637" y="1482824"/>
                  <a:pt x="1379938" y="1423784"/>
                  <a:pt x="1379938" y="1357574"/>
                </a:cubicBezTo>
                <a:cubicBezTo>
                  <a:pt x="1379938" y="1319589"/>
                  <a:pt x="1390043" y="1283964"/>
                  <a:pt x="1410958" y="1255299"/>
                </a:cubicBezTo>
                <a:lnTo>
                  <a:pt x="1768128" y="1255299"/>
                </a:lnTo>
                <a:cubicBezTo>
                  <a:pt x="1789044" y="1283964"/>
                  <a:pt x="1799148" y="1319589"/>
                  <a:pt x="1799148" y="1357574"/>
                </a:cubicBezTo>
                <a:close/>
                <a:moveTo>
                  <a:pt x="2027807" y="1205134"/>
                </a:moveTo>
                <a:lnTo>
                  <a:pt x="2027573" y="1205134"/>
                </a:lnTo>
                <a:lnTo>
                  <a:pt x="2027594" y="1205217"/>
                </a:lnTo>
                <a:lnTo>
                  <a:pt x="1760083" y="1205217"/>
                </a:lnTo>
                <a:lnTo>
                  <a:pt x="1732733" y="1205217"/>
                </a:lnTo>
                <a:lnTo>
                  <a:pt x="1446353" y="1205217"/>
                </a:lnTo>
                <a:lnTo>
                  <a:pt x="1416734" y="1205217"/>
                </a:lnTo>
                <a:lnTo>
                  <a:pt x="645056" y="1205217"/>
                </a:lnTo>
                <a:lnTo>
                  <a:pt x="618018" y="1205217"/>
                </a:lnTo>
                <a:lnTo>
                  <a:pt x="331638" y="1205217"/>
                </a:lnTo>
                <a:lnTo>
                  <a:pt x="301707" y="1205217"/>
                </a:lnTo>
                <a:lnTo>
                  <a:pt x="0" y="1205217"/>
                </a:lnTo>
                <a:lnTo>
                  <a:pt x="2509" y="1195184"/>
                </a:lnTo>
                <a:lnTo>
                  <a:pt x="200515" y="0"/>
                </a:lnTo>
                <a:lnTo>
                  <a:pt x="182815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Freeform 52"/>
          <p:cNvSpPr/>
          <p:nvPr/>
        </p:nvSpPr>
        <p:spPr>
          <a:xfrm>
            <a:off x="9653330" y="1908219"/>
            <a:ext cx="797726" cy="585980"/>
          </a:xfrm>
          <a:custGeom>
            <a:avLst/>
            <a:gdLst/>
            <a:ahLst/>
            <a:cxnLst/>
            <a:rect l="l" t="t" r="r" b="b"/>
            <a:pathLst>
              <a:path w="1652587" h="1200794">
                <a:moveTo>
                  <a:pt x="314325" y="495300"/>
                </a:moveTo>
                <a:cubicBezTo>
                  <a:pt x="817562" y="700088"/>
                  <a:pt x="932657" y="628650"/>
                  <a:pt x="1381125" y="509588"/>
                </a:cubicBezTo>
                <a:lnTo>
                  <a:pt x="1381125" y="807244"/>
                </a:lnTo>
                <a:cubicBezTo>
                  <a:pt x="1163637" y="909637"/>
                  <a:pt x="734218" y="990601"/>
                  <a:pt x="314325" y="807244"/>
                </a:cubicBezTo>
                <a:close/>
                <a:moveTo>
                  <a:pt x="97631" y="402432"/>
                </a:moveTo>
                <a:lnTo>
                  <a:pt x="126206" y="535782"/>
                </a:lnTo>
                <a:lnTo>
                  <a:pt x="140493" y="664370"/>
                </a:lnTo>
                <a:lnTo>
                  <a:pt x="150018" y="716757"/>
                </a:lnTo>
                <a:lnTo>
                  <a:pt x="150018" y="1050132"/>
                </a:lnTo>
                <a:lnTo>
                  <a:pt x="176212" y="1143001"/>
                </a:lnTo>
                <a:cubicBezTo>
                  <a:pt x="141287" y="1204120"/>
                  <a:pt x="82549" y="1229519"/>
                  <a:pt x="0" y="1154907"/>
                </a:cubicBezTo>
                <a:lnTo>
                  <a:pt x="30956" y="1069182"/>
                </a:lnTo>
                <a:cubicBezTo>
                  <a:pt x="30162" y="1002507"/>
                  <a:pt x="29369" y="935832"/>
                  <a:pt x="28575" y="869157"/>
                </a:cubicBezTo>
                <a:lnTo>
                  <a:pt x="47625" y="831057"/>
                </a:lnTo>
                <a:lnTo>
                  <a:pt x="42862" y="638176"/>
                </a:lnTo>
                <a:lnTo>
                  <a:pt x="66675" y="609601"/>
                </a:lnTo>
                <a:cubicBezTo>
                  <a:pt x="67469" y="563564"/>
                  <a:pt x="68262" y="517526"/>
                  <a:pt x="69056" y="471489"/>
                </a:cubicBezTo>
                <a:lnTo>
                  <a:pt x="83343" y="461964"/>
                </a:lnTo>
                <a:close/>
                <a:moveTo>
                  <a:pt x="838200" y="0"/>
                </a:moveTo>
                <a:lnTo>
                  <a:pt x="909637" y="0"/>
                </a:lnTo>
                <a:lnTo>
                  <a:pt x="1652587" y="214313"/>
                </a:lnTo>
                <a:lnTo>
                  <a:pt x="900112" y="431006"/>
                </a:lnTo>
                <a:lnTo>
                  <a:pt x="821531" y="431006"/>
                </a:lnTo>
                <a:lnTo>
                  <a:pt x="7143" y="2190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66" name="Group 332"/>
          <p:cNvGrpSpPr>
            <a:grpSpLocks noChangeAspect="1"/>
          </p:cNvGrpSpPr>
          <p:nvPr/>
        </p:nvGrpSpPr>
        <p:grpSpPr>
          <a:xfrm>
            <a:off x="307338" y="6226411"/>
            <a:ext cx="445345" cy="364042"/>
            <a:chOff x="2123129" y="1797431"/>
            <a:chExt cx="2472585" cy="2021180"/>
          </a:xfrm>
          <a:solidFill>
            <a:schemeClr val="accent1"/>
          </a:solidFill>
        </p:grpSpPr>
        <p:sp>
          <p:nvSpPr>
            <p:cNvPr id="167"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68"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69"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70"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71" name="Group 170"/>
          <p:cNvGrpSpPr>
            <a:grpSpLocks noChangeAspect="1"/>
          </p:cNvGrpSpPr>
          <p:nvPr/>
        </p:nvGrpSpPr>
        <p:grpSpPr>
          <a:xfrm>
            <a:off x="4242327" y="6243501"/>
            <a:ext cx="375277" cy="329864"/>
            <a:chOff x="681704" y="2920137"/>
            <a:chExt cx="321649" cy="282726"/>
          </a:xfrm>
          <a:solidFill>
            <a:schemeClr val="accent1"/>
          </a:solidFill>
        </p:grpSpPr>
        <p:sp>
          <p:nvSpPr>
            <p:cNvPr id="172"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3"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74"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75" name="Group 379"/>
          <p:cNvGrpSpPr>
            <a:grpSpLocks noChangeAspect="1"/>
          </p:cNvGrpSpPr>
          <p:nvPr/>
        </p:nvGrpSpPr>
        <p:grpSpPr>
          <a:xfrm>
            <a:off x="6095835" y="6243500"/>
            <a:ext cx="394029" cy="329866"/>
            <a:chOff x="3543365" y="7242824"/>
            <a:chExt cx="1238250" cy="862020"/>
          </a:xfrm>
          <a:solidFill>
            <a:schemeClr val="accent1"/>
          </a:solidFill>
        </p:grpSpPr>
        <p:sp>
          <p:nvSpPr>
            <p:cNvPr id="17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3"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4"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5"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7"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8"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0"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1"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92"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93"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94"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95" name="Straight Connector 194"/>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1" name="Group 200"/>
          <p:cNvGrpSpPr>
            <a:grpSpLocks noChangeAspect="1"/>
          </p:cNvGrpSpPr>
          <p:nvPr/>
        </p:nvGrpSpPr>
        <p:grpSpPr bwMode="auto">
          <a:xfrm>
            <a:off x="10056313" y="6228115"/>
            <a:ext cx="342331" cy="360633"/>
            <a:chOff x="1782" y="-5"/>
            <a:chExt cx="4115" cy="4335"/>
          </a:xfrm>
          <a:solidFill>
            <a:schemeClr val="accent1"/>
          </a:solidFill>
        </p:grpSpPr>
        <p:sp>
          <p:nvSpPr>
            <p:cNvPr id="202"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07" name="Rectangle 206"/>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267111" y="6152501"/>
            <a:ext cx="161866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275482" y="3416991"/>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Import data into Power BI from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Microsoft Excel (</a:t>
            </a:r>
            <a:r>
              <a:rPr lang="en-US" sz="1428" dirty="0" err="1">
                <a:solidFill>
                  <a:srgbClr val="353535"/>
                </a:solidFill>
              </a:rPr>
              <a:t>xlxs</a:t>
            </a:r>
            <a:r>
              <a:rPr lang="en-US" sz="1428" dirty="0">
                <a:solidFill>
                  <a:srgbClr val="353535"/>
                </a:solidFill>
              </a:rPr>
              <a:t> or </a:t>
            </a:r>
            <a:r>
              <a:rPr lang="en-US" sz="1428" dirty="0" err="1">
                <a:solidFill>
                  <a:srgbClr val="353535"/>
                </a:solidFill>
              </a:rPr>
              <a:t>xlsm</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Power BI Desktop (</a:t>
            </a:r>
            <a:r>
              <a:rPr lang="en-US" sz="1428" dirty="0" err="1">
                <a:solidFill>
                  <a:srgbClr val="353535"/>
                </a:solidFill>
              </a:rPr>
              <a:t>pbix</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Comma Separated Value (csv)</a:t>
            </a:r>
          </a:p>
        </p:txBody>
      </p:sp>
      <p:sp>
        <p:nvSpPr>
          <p:cNvPr id="222" name="Rectangle 221"/>
          <p:cNvSpPr/>
          <p:nvPr/>
        </p:nvSpPr>
        <p:spPr bwMode="auto">
          <a:xfrm>
            <a:off x="2666554" y="3390317"/>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Files can be located on:</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Local machine</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OneDrive Business or Personal</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SharePoint Team Sites</a:t>
            </a:r>
          </a:p>
        </p:txBody>
      </p:sp>
      <p:sp>
        <p:nvSpPr>
          <p:cNvPr id="213" name="Rectangle 212"/>
          <p:cNvSpPr/>
          <p:nvPr/>
        </p:nvSpPr>
        <p:spPr bwMode="auto">
          <a:xfrm>
            <a:off x="5057626"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Two ways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use Excel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Import into Power BI</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Connect (or upload), manage </a:t>
            </a:r>
            <a:br>
              <a:rPr lang="en-US" sz="1428" dirty="0">
                <a:solidFill>
                  <a:srgbClr val="353535"/>
                </a:solidFill>
              </a:rPr>
            </a:br>
            <a:r>
              <a:rPr lang="en-US" sz="1428" dirty="0">
                <a:solidFill>
                  <a:srgbClr val="353535"/>
                </a:solidFill>
              </a:rPr>
              <a:t>and view in Power BI</a:t>
            </a:r>
          </a:p>
        </p:txBody>
      </p:sp>
      <p:sp>
        <p:nvSpPr>
          <p:cNvPr id="234" name="Rectangle 233"/>
          <p:cNvSpPr/>
          <p:nvPr/>
        </p:nvSpPr>
        <p:spPr bwMode="auto">
          <a:xfrm rot="5400000">
            <a:off x="6196487"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5" name="Rectangle 234"/>
          <p:cNvSpPr/>
          <p:nvPr/>
        </p:nvSpPr>
        <p:spPr bwMode="auto">
          <a:xfrm>
            <a:off x="7448699"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Any changes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 file in OneDrive or SharePoint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are synced automatically (hourly)</a:t>
            </a:r>
          </a:p>
        </p:txBody>
      </p:sp>
      <p:sp>
        <p:nvSpPr>
          <p:cNvPr id="237" name="Rectangle 236"/>
          <p:cNvSpPr/>
          <p:nvPr/>
        </p:nvSpPr>
        <p:spPr bwMode="auto">
          <a:xfrm>
            <a:off x="9839772" y="3402031"/>
            <a:ext cx="2323589"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Bef>
                <a:spcPts val="612"/>
              </a:spcBef>
              <a:spcAft>
                <a:spcPts val="306"/>
              </a:spcAft>
            </a:pPr>
            <a:r>
              <a:rPr lang="en-US" sz="2040" dirty="0">
                <a:solidFill>
                  <a:srgbClr val="0078D7"/>
                </a:solidFill>
                <a:cs typeface="Segoe UI Semibold" panose="020B0702040204020203" pitchFamily="34" charset="0"/>
              </a:rPr>
              <a:t>Data and reports from Power BI Desktop files</a:t>
            </a:r>
          </a:p>
        </p:txBody>
      </p:sp>
      <p:sp>
        <p:nvSpPr>
          <p:cNvPr id="236" name="Rectangle 235"/>
          <p:cNvSpPr/>
          <p:nvPr/>
        </p:nvSpPr>
        <p:spPr bwMode="auto">
          <a:xfrm rot="5400000">
            <a:off x="8587558"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8" name="Rectangle 237"/>
          <p:cNvSpPr/>
          <p:nvPr/>
        </p:nvSpPr>
        <p:spPr bwMode="auto">
          <a:xfrm rot="5400000">
            <a:off x="1097863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9" name="Rectangle 238"/>
          <p:cNvSpPr/>
          <p:nvPr/>
        </p:nvSpPr>
        <p:spPr bwMode="auto">
          <a:xfrm rot="5400000">
            <a:off x="380465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40" name="Rectangle 239"/>
          <p:cNvSpPr/>
          <p:nvPr/>
        </p:nvSpPr>
        <p:spPr bwMode="auto">
          <a:xfrm rot="5400000">
            <a:off x="1412815"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6793500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0954494" y="4639701"/>
            <a:ext cx="1302568" cy="935334"/>
            <a:chOff x="2217630" y="5833671"/>
            <a:chExt cx="1446670" cy="1038810"/>
          </a:xfrm>
          <a:solidFill>
            <a:schemeClr val="tx1"/>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427037" y="4877417"/>
            <a:ext cx="10309991" cy="725293"/>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5400" dirty="0">
                <a:solidFill>
                  <a:schemeClr val="tx1"/>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1735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Power BI Content</a:t>
            </a:r>
          </a:p>
        </p:txBody>
      </p:sp>
      <p:sp>
        <p:nvSpPr>
          <p:cNvPr id="13" name="Rectangle 12"/>
          <p:cNvSpPr/>
          <p:nvPr/>
        </p:nvSpPr>
        <p:spPr bwMode="auto">
          <a:xfrm>
            <a:off x="300975" y="5362469"/>
            <a:ext cx="6350614" cy="733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20000"/>
              </a:spcBef>
              <a:spcAft>
                <a:spcPct val="0"/>
              </a:spcAft>
              <a:buSzPct val="90000"/>
            </a:pPr>
            <a:r>
              <a:rPr lang="en-US" sz="2040" dirty="0">
                <a:solidFill>
                  <a:schemeClr val="tx2"/>
                </a:solidFill>
                <a:latin typeface="Segoe UI Semilight" panose="020B0402040204020203" pitchFamily="34" charset="0"/>
                <a:cs typeface="Segoe UI Semilight" panose="020B0402040204020203" pitchFamily="34" charset="0"/>
              </a:rPr>
              <a:t>Connect to data and build report for Power BI</a:t>
            </a:r>
          </a:p>
        </p:txBody>
      </p:sp>
      <p:grpSp>
        <p:nvGrpSpPr>
          <p:cNvPr id="2" name="Group 1"/>
          <p:cNvGrpSpPr/>
          <p:nvPr/>
        </p:nvGrpSpPr>
        <p:grpSpPr>
          <a:xfrm>
            <a:off x="7306274" y="2011094"/>
            <a:ext cx="4857085" cy="3821812"/>
            <a:chOff x="448214" y="2199658"/>
            <a:chExt cx="4896658" cy="3747215"/>
          </a:xfrm>
        </p:grpSpPr>
        <p:sp>
          <p:nvSpPr>
            <p:cNvPr id="20" name="TextBox 19"/>
            <p:cNvSpPr txBox="1"/>
            <p:nvPr/>
          </p:nvSpPr>
          <p:spPr>
            <a:xfrm>
              <a:off x="448214" y="2209800"/>
              <a:ext cx="4896658" cy="3737073"/>
            </a:xfrm>
            <a:prstGeom prst="rect">
              <a:avLst/>
            </a:prstGeom>
            <a:solidFill>
              <a:schemeClr val="bg1">
                <a:lumMod val="95000"/>
              </a:schemeClr>
            </a:solidFill>
          </p:spPr>
          <p:txBody>
            <a:bodyPr wrap="square" lIns="91427" tIns="182854" rIns="91427" bIns="91427" rtlCol="0">
              <a:noAutofit/>
            </a:bodyPr>
            <a:lstStyle/>
            <a:p>
              <a:pPr marL="284960" indent="-223435" defTabSz="914224">
                <a:spcAft>
                  <a:spcPts val="1224"/>
                </a:spcAft>
                <a:buFont typeface="Arial" panose="020B0604020202020204" pitchFamily="34" charset="0"/>
                <a:buChar char="•"/>
              </a:pPr>
              <a:r>
                <a:rPr lang="en-US" sz="2040" dirty="0">
                  <a:cs typeface="Segoe UI" panose="020B0502040204020203" pitchFamily="34" charset="0"/>
                </a:rPr>
                <a:t>Companion to the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For Business Analysts</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Rich report authoring tool with direct publish to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Built-in data access, mashups, and transformation capabilities </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Updated regularly</a:t>
              </a:r>
              <a:endParaRPr lang="en-US" sz="2448" dirty="0">
                <a:cs typeface="Segoe UI" panose="020B0502040204020203" pitchFamily="34" charset="0"/>
              </a:endParaRPr>
            </a:p>
          </p:txBody>
        </p:sp>
        <p:sp>
          <p:nvSpPr>
            <p:cNvPr id="23" name="TextBox 22"/>
            <p:cNvSpPr txBox="1"/>
            <p:nvPr/>
          </p:nvSpPr>
          <p:spPr>
            <a:xfrm>
              <a:off x="448214" y="2199658"/>
              <a:ext cx="4896658" cy="44821"/>
            </a:xfrm>
            <a:prstGeom prst="rect">
              <a:avLst/>
            </a:prstGeom>
            <a:solidFill>
              <a:schemeClr val="accent1"/>
            </a:solidFill>
          </p:spPr>
          <p:txBody>
            <a:bodyPr wrap="square" lIns="0" tIns="91427" rIns="0" bIns="274281" rtlCol="0" anchor="b">
              <a:noAutofit/>
            </a:bodyPr>
            <a:lstStyle/>
            <a:p>
              <a:pPr>
                <a:lnSpc>
                  <a:spcPct val="90000"/>
                </a:lnSpc>
                <a:spcAft>
                  <a:spcPts val="600"/>
                </a:spcAft>
              </a:pPr>
              <a:r>
                <a:rPr lang="en-US" sz="2400" dirty="0">
                  <a:solidFill>
                    <a:srgbClr val="0070C0"/>
                  </a:solidFill>
                  <a:latin typeface="Segoe UI Semibold" panose="020B0702040204020203" pitchFamily="34" charset="0"/>
                  <a:cs typeface="Segoe UI Semibold" panose="020B0702040204020203" pitchFamily="34" charset="0"/>
                </a:rPr>
                <a:t>Power BI Desktop</a:t>
              </a:r>
            </a:p>
          </p:txBody>
        </p:sp>
      </p:grpSp>
      <p:grpSp>
        <p:nvGrpSpPr>
          <p:cNvPr id="3" name="Group 2"/>
          <p:cNvGrpSpPr/>
          <p:nvPr/>
        </p:nvGrpSpPr>
        <p:grpSpPr>
          <a:xfrm>
            <a:off x="271391" y="2021438"/>
            <a:ext cx="6568582" cy="3587552"/>
            <a:chOff x="5292322" y="2590800"/>
            <a:chExt cx="6198787" cy="3385581"/>
          </a:xfrm>
        </p:grpSpPr>
        <p:sp>
          <p:nvSpPr>
            <p:cNvPr id="33"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6" name="Rectangle 35"/>
            <p:cNvSpPr/>
            <p:nvPr/>
          </p:nvSpPr>
          <p:spPr bwMode="auto">
            <a:xfrm>
              <a:off x="5787916" y="2590800"/>
              <a:ext cx="5303734" cy="313826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38" name="Picture 37"/>
            <p:cNvPicPr>
              <a:picLocks noChangeAspect="1"/>
            </p:cNvPicPr>
            <p:nvPr/>
          </p:nvPicPr>
          <p:blipFill rotWithShape="1">
            <a:blip r:embed="rId3"/>
            <a:srcRect l="252" t="415" r="454" b="3212"/>
            <a:stretch/>
          </p:blipFill>
          <p:spPr>
            <a:xfrm>
              <a:off x="5927876" y="2773931"/>
              <a:ext cx="5013565" cy="2948021"/>
            </a:xfrm>
            <a:prstGeom prst="rect">
              <a:avLst/>
            </a:prstGeom>
            <a:effectLst>
              <a:innerShdw blurRad="114300">
                <a:prstClr val="black"/>
              </a:innerShdw>
            </a:effectLst>
          </p:spPr>
        </p:pic>
        <p:sp>
          <p:nvSpPr>
            <p:cNvPr id="37" name="Freeform: Shape 36"/>
            <p:cNvSpPr/>
            <p:nvPr/>
          </p:nvSpPr>
          <p:spPr bwMode="auto">
            <a:xfrm>
              <a:off x="7435655" y="2590800"/>
              <a:ext cx="3647353" cy="306265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53433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explore, report, and collaborate</a:t>
            </a:r>
            <a:br>
              <a:rPr lang="en-US" dirty="0"/>
            </a:br>
            <a:r>
              <a:rPr lang="en-US" dirty="0"/>
              <a:t>with Power BI Desktop</a:t>
            </a:r>
          </a:p>
        </p:txBody>
      </p:sp>
      <p:grpSp>
        <p:nvGrpSpPr>
          <p:cNvPr id="28" name="Group 27"/>
          <p:cNvGrpSpPr/>
          <p:nvPr/>
        </p:nvGrpSpPr>
        <p:grpSpPr>
          <a:xfrm>
            <a:off x="7267191" y="1839001"/>
            <a:ext cx="4896168" cy="806592"/>
            <a:chOff x="6218237" y="1903115"/>
            <a:chExt cx="4800600" cy="914400"/>
          </a:xfrm>
        </p:grpSpPr>
        <p:sp>
          <p:nvSpPr>
            <p:cNvPr id="29" name="Rectangle 28"/>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Acquire and prepare data with extensive query capabilities</a:t>
              </a:r>
            </a:p>
          </p:txBody>
        </p:sp>
        <p:sp>
          <p:nvSpPr>
            <p:cNvPr id="30" name="Rectangle 2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1" name="Group 30"/>
          <p:cNvGrpSpPr/>
          <p:nvPr/>
        </p:nvGrpSpPr>
        <p:grpSpPr>
          <a:xfrm>
            <a:off x="7267191" y="2723269"/>
            <a:ext cx="4896168" cy="806592"/>
            <a:chOff x="6218237" y="1903115"/>
            <a:chExt cx="4800600" cy="914400"/>
          </a:xfrm>
        </p:grpSpPr>
        <p:sp>
          <p:nvSpPr>
            <p:cNvPr id="32" name="Rectangle 31"/>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Establish data structure and transform and analyze data</a:t>
              </a:r>
            </a:p>
          </p:txBody>
        </p:sp>
        <p:sp>
          <p:nvSpPr>
            <p:cNvPr id="33" name="Rectangle 3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7267191" y="3607538"/>
            <a:ext cx="4896168" cy="806592"/>
            <a:chOff x="6218237" y="1903115"/>
            <a:chExt cx="4800600" cy="914400"/>
          </a:xfrm>
        </p:grpSpPr>
        <p:sp>
          <p:nvSpPr>
            <p:cNvPr id="37" name="Rectangle 36"/>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in new ways through a freeform, drag-and-drop canvas</a:t>
              </a:r>
            </a:p>
          </p:txBody>
        </p:sp>
        <p:sp>
          <p:nvSpPr>
            <p:cNvPr id="40" name="Rectangle 3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2" name="Group 41"/>
          <p:cNvGrpSpPr/>
          <p:nvPr/>
        </p:nvGrpSpPr>
        <p:grpSpPr>
          <a:xfrm>
            <a:off x="7267191" y="4491807"/>
            <a:ext cx="4896168" cy="537728"/>
            <a:chOff x="6218237" y="1903115"/>
            <a:chExt cx="4800600" cy="914400"/>
          </a:xfrm>
        </p:grpSpPr>
        <p:sp>
          <p:nvSpPr>
            <p:cNvPr id="43" name="Rectangle 42"/>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Run R scripts directly in Power BI Desktop</a:t>
              </a:r>
            </a:p>
          </p:txBody>
        </p:sp>
        <p:sp>
          <p:nvSpPr>
            <p:cNvPr id="44" name="Rectangle 4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5" name="Group 44"/>
          <p:cNvGrpSpPr/>
          <p:nvPr/>
        </p:nvGrpSpPr>
        <p:grpSpPr>
          <a:xfrm>
            <a:off x="7267191" y="5107212"/>
            <a:ext cx="4896168" cy="806592"/>
            <a:chOff x="6218237" y="1903115"/>
            <a:chExt cx="4800600" cy="914400"/>
          </a:xfrm>
        </p:grpSpPr>
        <p:sp>
          <p:nvSpPr>
            <p:cNvPr id="46" name="Rectangle 45"/>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Author reports with a broad range of modern data visualizations</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8" name="Group 47"/>
          <p:cNvGrpSpPr/>
          <p:nvPr/>
        </p:nvGrpSpPr>
        <p:grpSpPr>
          <a:xfrm>
            <a:off x="271391" y="2312411"/>
            <a:ext cx="6568582" cy="3296579"/>
            <a:chOff x="5292322" y="2865392"/>
            <a:chExt cx="6198787" cy="3110989"/>
          </a:xfrm>
        </p:grpSpPr>
        <p:sp>
          <p:nvSpPr>
            <p:cNvPr id="49"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0" name="Rectangle 49"/>
            <p:cNvSpPr/>
            <p:nvPr/>
          </p:nvSpPr>
          <p:spPr bwMode="auto">
            <a:xfrm>
              <a:off x="5787916" y="2872170"/>
              <a:ext cx="5303734" cy="285689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876" y="3030097"/>
              <a:ext cx="5013565" cy="2691855"/>
            </a:xfrm>
            <a:prstGeom prst="rect">
              <a:avLst/>
            </a:prstGeom>
            <a:effectLst>
              <a:innerShdw blurRad="114300">
                <a:prstClr val="black"/>
              </a:innerShdw>
            </a:effectLst>
          </p:spPr>
        </p:pic>
        <p:sp>
          <p:nvSpPr>
            <p:cNvPr id="52" name="Freeform: Shape 51"/>
            <p:cNvSpPr/>
            <p:nvPr/>
          </p:nvSpPr>
          <p:spPr bwMode="auto">
            <a:xfrm>
              <a:off x="7435655" y="2865392"/>
              <a:ext cx="3647353" cy="278806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5" name="Group 34"/>
          <p:cNvGrpSpPr/>
          <p:nvPr/>
        </p:nvGrpSpPr>
        <p:grpSpPr>
          <a:xfrm>
            <a:off x="3612169" y="6284636"/>
            <a:ext cx="1130854" cy="335210"/>
            <a:chOff x="6304275" y="6106887"/>
            <a:chExt cx="1108781" cy="328667"/>
          </a:xfrm>
        </p:grpSpPr>
        <p:sp>
          <p:nvSpPr>
            <p:cNvPr id="3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4" name="Group 53"/>
          <p:cNvGrpSpPr/>
          <p:nvPr/>
        </p:nvGrpSpPr>
        <p:grpSpPr>
          <a:xfrm>
            <a:off x="2054729" y="6300063"/>
            <a:ext cx="1136041" cy="345714"/>
            <a:chOff x="1967444" y="6122014"/>
            <a:chExt cx="1113867" cy="338966"/>
          </a:xfrm>
        </p:grpSpPr>
        <p:sp>
          <p:nvSpPr>
            <p:cNvPr id="5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8" name="Group 57"/>
          <p:cNvGrpSpPr/>
          <p:nvPr/>
        </p:nvGrpSpPr>
        <p:grpSpPr>
          <a:xfrm>
            <a:off x="5164422" y="6284635"/>
            <a:ext cx="2109996" cy="351566"/>
            <a:chOff x="3646520" y="6106887"/>
            <a:chExt cx="2068811" cy="344704"/>
          </a:xfrm>
        </p:grpSpPr>
        <p:sp>
          <p:nvSpPr>
            <p:cNvPr id="60"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1"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2" name="Straight Connector 61"/>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95938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Consolidate data from a broad range </a:t>
            </a:r>
            <a:br>
              <a:rPr lang="en-US" dirty="0"/>
            </a:br>
            <a:r>
              <a:rPr lang="en-US" dirty="0"/>
              <a:t>of sources</a:t>
            </a:r>
          </a:p>
        </p:txBody>
      </p:sp>
      <p:graphicFrame>
        <p:nvGraphicFramePr>
          <p:cNvPr id="37" name="Table 3"/>
          <p:cNvGraphicFramePr>
            <a:graphicFrameLocks noGrp="1"/>
          </p:cNvGraphicFramePr>
          <p:nvPr>
            <p:extLst/>
          </p:nvPr>
        </p:nvGraphicFramePr>
        <p:xfrm>
          <a:off x="295070" y="2441706"/>
          <a:ext cx="7244356" cy="3342770"/>
        </p:xfrm>
        <a:graphic>
          <a:graphicData uri="http://schemas.openxmlformats.org/drawingml/2006/table">
            <a:tbl>
              <a:tblPr firstRow="1" bandRow="1">
                <a:tableStyleId>{7E9639D4-E3E2-4D34-9284-5A2195B3D0D7}</a:tableStyleId>
              </a:tblPr>
              <a:tblGrid>
                <a:gridCol w="819770">
                  <a:extLst>
                    <a:ext uri="{9D8B030D-6E8A-4147-A177-3AD203B41FA5}">
                      <a16:colId xmlns:a16="http://schemas.microsoft.com/office/drawing/2014/main" val="20000"/>
                    </a:ext>
                  </a:extLst>
                </a:gridCol>
                <a:gridCol w="1606749">
                  <a:extLst>
                    <a:ext uri="{9D8B030D-6E8A-4147-A177-3AD203B41FA5}">
                      <a16:colId xmlns:a16="http://schemas.microsoft.com/office/drawing/2014/main" val="20001"/>
                    </a:ext>
                  </a:extLst>
                </a:gridCol>
                <a:gridCol w="1311633">
                  <a:extLst>
                    <a:ext uri="{9D8B030D-6E8A-4147-A177-3AD203B41FA5}">
                      <a16:colId xmlns:a16="http://schemas.microsoft.com/office/drawing/2014/main" val="20002"/>
                    </a:ext>
                  </a:extLst>
                </a:gridCol>
                <a:gridCol w="1464657">
                  <a:extLst>
                    <a:ext uri="{9D8B030D-6E8A-4147-A177-3AD203B41FA5}">
                      <a16:colId xmlns:a16="http://schemas.microsoft.com/office/drawing/2014/main" val="20003"/>
                    </a:ext>
                  </a:extLst>
                </a:gridCol>
                <a:gridCol w="315249">
                  <a:extLst>
                    <a:ext uri="{9D8B030D-6E8A-4147-A177-3AD203B41FA5}">
                      <a16:colId xmlns:a16="http://schemas.microsoft.com/office/drawing/2014/main" val="20005"/>
                    </a:ext>
                  </a:extLst>
                </a:gridCol>
                <a:gridCol w="723125">
                  <a:extLst>
                    <a:ext uri="{9D8B030D-6E8A-4147-A177-3AD203B41FA5}">
                      <a16:colId xmlns:a16="http://schemas.microsoft.com/office/drawing/2014/main" val="20006"/>
                    </a:ext>
                  </a:extLst>
                </a:gridCol>
                <a:gridCol w="1003174">
                  <a:extLst>
                    <a:ext uri="{9D8B030D-6E8A-4147-A177-3AD203B41FA5}">
                      <a16:colId xmlns:a16="http://schemas.microsoft.com/office/drawing/2014/main" val="20004"/>
                    </a:ext>
                  </a:extLst>
                </a:gridCol>
              </a:tblGrid>
              <a:tr h="342910">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File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tx2"/>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Database </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Azure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3">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Online</a:t>
                      </a:r>
                      <a:r>
                        <a:rPr lang="en-US" sz="1400" b="0" baseline="0" dirty="0">
                          <a:latin typeface="Segoe UI Semibold" panose="020B0702040204020203" pitchFamily="34" charset="0"/>
                          <a:cs typeface="Segoe UI Semibold" panose="020B0702040204020203" pitchFamily="34" charset="0"/>
                        </a:rPr>
                        <a:t> Services</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pPr marL="576263" indent="-112713" algn="l"/>
                      <a:r>
                        <a:rPr lang="en-US" sz="1200" b="1" kern="1200" baseline="0" dirty="0">
                          <a:solidFill>
                            <a:schemeClr val="bg1"/>
                          </a:solidFill>
                          <a:latin typeface="+mn-lt"/>
                          <a:ea typeface="+mn-ea"/>
                          <a:cs typeface="+mn-cs"/>
                        </a:rPr>
                        <a:t>Other</a:t>
                      </a:r>
                    </a:p>
                  </a:txBody>
                  <a:tcPr marL="91427" marR="91427" marT="45713" marB="45713" anchor="ctr">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spcAft>
                          <a:spcPts val="200"/>
                        </a:spcAft>
                      </a:pPr>
                      <a:r>
                        <a:rPr lang="en-US" sz="1400" b="0" kern="1200" dirty="0">
                          <a:solidFill>
                            <a:schemeClr val="bg1"/>
                          </a:solidFill>
                          <a:latin typeface="Segoe UI Semibold" panose="020B0702040204020203" pitchFamily="34" charset="0"/>
                          <a:ea typeface="+mn-ea"/>
                          <a:cs typeface="Segoe UI Semibold" panose="020B0702040204020203" pitchFamily="34" charset="0"/>
                        </a:rPr>
                        <a:t>Other</a:t>
                      </a:r>
                    </a:p>
                  </a:txBody>
                  <a:tcPr marL="93260" marR="93260" marT="46630" marB="46630" anchor="ctr">
                    <a:lnL w="317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999860">
                <a:tc>
                  <a:txBody>
                    <a:bodyPr/>
                    <a:lstStyle/>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CSV</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Excel</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JSON</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dirty="0">
                          <a:solidFill>
                            <a:schemeClr val="tx1"/>
                          </a:solidFill>
                        </a:rPr>
                        <a:t>SharePoint Folder</a:t>
                      </a:r>
                      <a:endParaRPr lang="en-US" sz="900" b="1" dirty="0">
                        <a:solidFill>
                          <a:schemeClr val="tx1"/>
                        </a:solidFill>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dirty="0">
                          <a:solidFill>
                            <a:schemeClr val="tx1"/>
                          </a:solidFill>
                        </a:rPr>
                        <a:t>Text</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XML</a:t>
                      </a:r>
                    </a:p>
                  </a:txBody>
                  <a:tcPr marL="93247" marR="93247" marT="46623" marB="46623">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Access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Amazon Redshift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IBM DB2</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IBM Informix</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Impala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MySQL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Oracle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PostgreSQL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a:t>
                      </a:r>
                      <a:r>
                        <a:rPr lang="en-US" sz="900" kern="1200" baseline="0" dirty="0">
                          <a:solidFill>
                            <a:schemeClr val="tx1"/>
                          </a:solidFill>
                          <a:latin typeface="+mn-lt"/>
                          <a:ea typeface="+mn-ea"/>
                          <a:cs typeface="+mn-cs"/>
                        </a:rPr>
                        <a:t> Business Warehouse</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 HANA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Snowflake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 Analysis Services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Sybase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Teradata</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Blob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Data Lake Store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Database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DocumentDB</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 Spark</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Marketplace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 Warehouse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Table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None/>
                        <a:tabLst/>
                        <a:defRPr/>
                      </a:pPr>
                      <a:endParaRPr lang="en-US" sz="900" kern="120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appFigures</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Azure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comScore Digital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Dynamics 365 for Financials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Dynamics CRM Online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Exchange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Facebook </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GitHub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Google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MailChimp</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Marketo</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Mixpanel</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Planview</a:t>
                      </a:r>
                      <a:r>
                        <a:rPr lang="en-US" sz="900" b="0" kern="1200" baseline="0" dirty="0">
                          <a:solidFill>
                            <a:schemeClr val="tx1"/>
                          </a:solidFill>
                          <a:latin typeface="+mn-lt"/>
                          <a:ea typeface="+mn-ea"/>
                          <a:cs typeface="+mn-cs"/>
                        </a:rPr>
                        <a:t>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baseline="0" dirty="0" err="1">
                          <a:solidFill>
                            <a:schemeClr val="tx1"/>
                          </a:solidFill>
                          <a:latin typeface="+mn-lt"/>
                          <a:ea typeface="+mn-ea"/>
                          <a:cs typeface="+mn-cs"/>
                        </a:rPr>
                        <a:t>ProjectPlace</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QuickBooks</a:t>
                      </a:r>
                      <a:r>
                        <a:rPr lang="en-US" sz="900" kern="1200" baseline="0" dirty="0">
                          <a:solidFill>
                            <a:schemeClr val="tx1"/>
                          </a:solidFill>
                          <a:latin typeface="+mn-lt"/>
                          <a:ea typeface="+mn-ea"/>
                          <a:cs typeface="+mn-cs"/>
                        </a:rPr>
                        <a: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Salesforce</a:t>
                      </a:r>
                      <a:endParaRPr lang="en-US" sz="900" kern="1200" baseline="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gridSpan="2">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Smartsheet</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Spark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SparkPost</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SQL Sentry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Stripe</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SweetIQ</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Troux</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Twilio</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tyGraph</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Webtrends</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Zendesk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None/>
                      </a:pPr>
                      <a:endParaRPr lang="en-US" sz="900" b="0" kern="1200" dirty="0">
                        <a:solidFill>
                          <a:schemeClr val="tx1"/>
                        </a:solidFill>
                        <a:latin typeface="+mn-lt"/>
                        <a:ea typeface="+mn-ea"/>
                        <a:cs typeface="+mn-cs"/>
                      </a:endParaRPr>
                    </a:p>
                  </a:txBody>
                  <a:tcPr marL="93247" marR="93247" marT="46623" marB="46623">
                    <a:lnL w="1270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Active Directory </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Blank Query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Hadoop File (HDFS)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Microsoft Exchange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OData Feed</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ODBC</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OLEDB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R Script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List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Web</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8" name="Rectangle 3"/>
          <p:cNvSpPr/>
          <p:nvPr/>
        </p:nvSpPr>
        <p:spPr bwMode="auto">
          <a:xfrm>
            <a:off x="275481" y="1992198"/>
            <a:ext cx="8386217" cy="344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563"/>
            <a:r>
              <a:rPr lang="en-US" sz="1836" i="1" dirty="0">
                <a:solidFill>
                  <a:schemeClr val="accent1"/>
                </a:solidFill>
                <a:latin typeface="Segoe UI Light"/>
                <a:hlinkClick r:id="rId3"/>
              </a:rPr>
              <a:t>Data sources available in Power BI Desktop</a:t>
            </a:r>
            <a:endParaRPr lang="en-US" sz="1836" i="1" dirty="0">
              <a:solidFill>
                <a:schemeClr val="accent1"/>
              </a:solidFill>
              <a:latin typeface="Segoe UI Light"/>
            </a:endParaRPr>
          </a:p>
        </p:txBody>
      </p:sp>
      <p:grpSp>
        <p:nvGrpSpPr>
          <p:cNvPr id="5" name="Group 4"/>
          <p:cNvGrpSpPr/>
          <p:nvPr/>
        </p:nvGrpSpPr>
        <p:grpSpPr>
          <a:xfrm>
            <a:off x="7810761" y="1912503"/>
            <a:ext cx="4352598" cy="3876246"/>
            <a:chOff x="7657440" y="1754313"/>
            <a:chExt cx="4267640" cy="3980236"/>
          </a:xfrm>
        </p:grpSpPr>
        <p:grpSp>
          <p:nvGrpSpPr>
            <p:cNvPr id="52" name="Group 51"/>
            <p:cNvGrpSpPr/>
            <p:nvPr/>
          </p:nvGrpSpPr>
          <p:grpSpPr>
            <a:xfrm>
              <a:off x="7657440" y="1754313"/>
              <a:ext cx="4267640" cy="1005840"/>
              <a:chOff x="6218237" y="1903115"/>
              <a:chExt cx="4267640" cy="914400"/>
            </a:xfrm>
          </p:grpSpPr>
          <p:sp>
            <p:nvSpPr>
              <p:cNvPr id="65" name="Rectangle 64"/>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Query functionality to connect to variety of data sources beyond those in powerbi.com</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7657440" y="2867698"/>
              <a:ext cx="4267640" cy="822960"/>
              <a:chOff x="6218237" y="1903115"/>
              <a:chExt cx="4267640" cy="914401"/>
            </a:xfrm>
          </p:grpSpPr>
          <p:sp>
            <p:nvSpPr>
              <p:cNvPr id="63" name="Rectangle 62"/>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Navigate data quickly with in-memory processing that optimizes performance </a:t>
                </a:r>
              </a:p>
            </p:txBody>
          </p:sp>
          <p:sp>
            <p:nvSpPr>
              <p:cNvPr id="64" name="Rectangle 6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7657440" y="3798203"/>
              <a:ext cx="4267640" cy="1005840"/>
              <a:chOff x="6218237" y="1903115"/>
              <a:chExt cx="4267640" cy="914401"/>
            </a:xfrm>
          </p:grpSpPr>
          <p:sp>
            <p:nvSpPr>
              <p:cNvPr id="61" name="Rectangle 60"/>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Pare down datasets to only what’s needed by editing queries before data loading</a:t>
                </a:r>
              </a:p>
            </p:txBody>
          </p:sp>
          <p:sp>
            <p:nvSpPr>
              <p:cNvPr id="62" name="Rectangle 6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7657440" y="4911589"/>
              <a:ext cx="4267640" cy="822960"/>
              <a:chOff x="6218237" y="1903115"/>
              <a:chExt cx="4267640" cy="914400"/>
            </a:xfrm>
          </p:grpSpPr>
          <p:sp>
            <p:nvSpPr>
              <p:cNvPr id="59" name="Rectangle 58"/>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Automatically find related tables when connecting to database sources</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39" name="Group 38"/>
          <p:cNvGrpSpPr/>
          <p:nvPr/>
        </p:nvGrpSpPr>
        <p:grpSpPr>
          <a:xfrm>
            <a:off x="3612169" y="6284636"/>
            <a:ext cx="1130854" cy="335210"/>
            <a:chOff x="6304275" y="6106887"/>
            <a:chExt cx="1108781" cy="328667"/>
          </a:xfrm>
        </p:grpSpPr>
        <p:sp>
          <p:nvSpPr>
            <p:cNvPr id="4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1"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2" name="Group 41"/>
          <p:cNvGrpSpPr/>
          <p:nvPr/>
        </p:nvGrpSpPr>
        <p:grpSpPr>
          <a:xfrm>
            <a:off x="460447" y="6296907"/>
            <a:ext cx="1172882" cy="327994"/>
            <a:chOff x="288446" y="6118919"/>
            <a:chExt cx="1149989" cy="321592"/>
          </a:xfrm>
        </p:grpSpPr>
        <p:sp>
          <p:nvSpPr>
            <p:cNvPr id="43"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4"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5" name="Group 44"/>
          <p:cNvGrpSpPr/>
          <p:nvPr/>
        </p:nvGrpSpPr>
        <p:grpSpPr>
          <a:xfrm>
            <a:off x="2054729" y="6300063"/>
            <a:ext cx="1136041" cy="345714"/>
            <a:chOff x="1967444" y="6122014"/>
            <a:chExt cx="1113867" cy="338966"/>
          </a:xfrm>
        </p:grpSpPr>
        <p:sp>
          <p:nvSpPr>
            <p:cNvPr id="4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0" name="Group 49"/>
          <p:cNvGrpSpPr/>
          <p:nvPr/>
        </p:nvGrpSpPr>
        <p:grpSpPr>
          <a:xfrm>
            <a:off x="5164422" y="6284635"/>
            <a:ext cx="2109996" cy="351566"/>
            <a:chOff x="3646520" y="6106887"/>
            <a:chExt cx="2068811" cy="344704"/>
          </a:xfrm>
        </p:grpSpPr>
        <p:sp>
          <p:nvSpPr>
            <p:cNvPr id="5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7" name="Straight Connector 5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8569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8523" y="492208"/>
            <a:ext cx="10971042" cy="4209667"/>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6119" dirty="0">
                <a:solidFill>
                  <a:srgbClr val="00188F"/>
                </a:solidFill>
                <a:latin typeface="Segoe UI Light" charset="0"/>
                <a:ea typeface="Segoe UI Light" charset="0"/>
                <a:cs typeface="Segoe UI Light" charset="0"/>
              </a:rPr>
              <a:t>The goal is to attract the right students and effectively manage the admissions and enrollment process so you don’t miss a prospective student.</a:t>
            </a:r>
          </a:p>
        </p:txBody>
      </p:sp>
    </p:spTree>
    <p:extLst>
      <p:ext uri="{BB962C8B-B14F-4D97-AF65-F5344CB8AC3E}">
        <p14:creationId xmlns:p14="http://schemas.microsoft.com/office/powerpoint/2010/main" val="458737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Connectivity Modes in Power BI Desktop</a:t>
            </a:r>
            <a:endParaRPr lang="en-US" dirty="0"/>
          </a:p>
        </p:txBody>
      </p:sp>
      <p:graphicFrame>
        <p:nvGraphicFramePr>
          <p:cNvPr id="22" name="Table 21"/>
          <p:cNvGraphicFramePr>
            <a:graphicFrameLocks noGrp="1"/>
          </p:cNvGraphicFramePr>
          <p:nvPr>
            <p:extLst/>
          </p:nvPr>
        </p:nvGraphicFramePr>
        <p:xfrm>
          <a:off x="275482" y="1450896"/>
          <a:ext cx="8818283" cy="4463559"/>
        </p:xfrm>
        <a:graphic>
          <a:graphicData uri="http://schemas.openxmlformats.org/drawingml/2006/table">
            <a:tbl>
              <a:tblPr firstRow="1" bandRow="1">
                <a:tableStyleId>{7E9639D4-E3E2-4D34-9284-5A2195B3D0D7}</a:tableStyleId>
              </a:tblPr>
              <a:tblGrid>
                <a:gridCol w="2515249">
                  <a:extLst>
                    <a:ext uri="{9D8B030D-6E8A-4147-A177-3AD203B41FA5}">
                      <a16:colId xmlns:a16="http://schemas.microsoft.com/office/drawing/2014/main" val="123503513"/>
                    </a:ext>
                  </a:extLst>
                </a:gridCol>
                <a:gridCol w="2101011">
                  <a:extLst>
                    <a:ext uri="{9D8B030D-6E8A-4147-A177-3AD203B41FA5}">
                      <a16:colId xmlns:a16="http://schemas.microsoft.com/office/drawing/2014/main" val="984209042"/>
                    </a:ext>
                  </a:extLst>
                </a:gridCol>
                <a:gridCol w="2101011">
                  <a:extLst>
                    <a:ext uri="{9D8B030D-6E8A-4147-A177-3AD203B41FA5}">
                      <a16:colId xmlns:a16="http://schemas.microsoft.com/office/drawing/2014/main" val="3835180992"/>
                    </a:ext>
                  </a:extLst>
                </a:gridCol>
                <a:gridCol w="2101011">
                  <a:extLst>
                    <a:ext uri="{9D8B030D-6E8A-4147-A177-3AD203B41FA5}">
                      <a16:colId xmlns:a16="http://schemas.microsoft.com/office/drawing/2014/main" val="166777511"/>
                    </a:ext>
                  </a:extLst>
                </a:gridCol>
              </a:tblGrid>
              <a:tr h="309020">
                <a:tc>
                  <a:txBody>
                    <a:bodyPr/>
                    <a:lstStyle/>
                    <a:p>
                      <a:pPr marL="0" algn="l" defTabSz="914367" rtl="0" eaLnBrk="1" latinLnBrk="0" hangingPunct="1"/>
                      <a:endParaRPr lang="en-US" sz="1400" b="1" kern="1200" dirty="0">
                        <a:solidFill>
                          <a:schemeClr val="bg1"/>
                        </a:solidFill>
                        <a:latin typeface="+mn-lt"/>
                        <a:ea typeface="+mn-ea"/>
                        <a:cs typeface="+mn-cs"/>
                      </a:endParaRPr>
                    </a:p>
                  </a:txBody>
                  <a:tcPr marL="91414" marR="91414" marT="45706" marB="45706">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Import</a:t>
                      </a:r>
                    </a:p>
                  </a:txBody>
                  <a:tcPr marL="91414" marR="91414" marT="45706" marB="45706">
                    <a:lnL w="1905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DirectQuery</a:t>
                      </a:r>
                    </a:p>
                  </a:txBody>
                  <a:tcPr marL="91414" marR="91414" marT="45706" marB="457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Live/Exploration</a:t>
                      </a:r>
                    </a:p>
                  </a:txBody>
                  <a:tcPr marL="91414" marR="91414" marT="45706" marB="45706">
                    <a:lnL w="952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72075556"/>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Overview</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ETL</a:t>
                      </a:r>
                    </a:p>
                    <a:p>
                      <a:pPr marL="117475" indent="-117475">
                        <a:spcBef>
                          <a:spcPts val="0"/>
                        </a:spcBef>
                        <a:spcAft>
                          <a:spcPts val="0"/>
                        </a:spcAft>
                        <a:buFont typeface="Arial" panose="020B0604020202020204" pitchFamily="34" charset="0"/>
                        <a:buChar char="•"/>
                      </a:pPr>
                      <a:r>
                        <a:rPr lang="en-US" sz="1100" dirty="0">
                          <a:solidFill>
                            <a:schemeClr val="tx1"/>
                          </a:solidFill>
                        </a:rPr>
                        <a:t>Data</a:t>
                      </a:r>
                      <a:r>
                        <a:rPr lang="en-US" sz="1100" baseline="0" dirty="0">
                          <a:solidFill>
                            <a:schemeClr val="tx1"/>
                          </a:solidFill>
                        </a:rPr>
                        <a:t> download</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Select specific tables</a:t>
                      </a:r>
                    </a:p>
                    <a:p>
                      <a:pPr marL="117475" indent="-117475">
                        <a:spcBef>
                          <a:spcPts val="0"/>
                        </a:spcBef>
                        <a:spcAft>
                          <a:spcPts val="0"/>
                        </a:spcAft>
                        <a:buFont typeface="Arial" panose="020B0604020202020204" pitchFamily="34" charset="0"/>
                        <a:buChar char="•"/>
                      </a:pPr>
                      <a:r>
                        <a:rPr lang="en-US" sz="110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dirty="0">
                          <a:solidFill>
                            <a:schemeClr val="tx1"/>
                          </a:solidFill>
                        </a:rPr>
                        <a:t>Queries triggered from</a:t>
                      </a:r>
                      <a:br>
                        <a:rPr lang="en-US" sz="1100" dirty="0">
                          <a:solidFill>
                            <a:schemeClr val="tx1"/>
                          </a:solidFill>
                        </a:rPr>
                      </a:br>
                      <a:r>
                        <a:rPr lang="en-US" sz="1100" dirty="0">
                          <a:solidFill>
                            <a:schemeClr val="tx1"/>
                          </a:solidFill>
                        </a:rPr>
                        <a:t>Report visuals</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Explore</a:t>
                      </a:r>
                      <a:r>
                        <a:rPr lang="en-US" sz="1100" baseline="0" dirty="0">
                          <a:solidFill>
                            <a:schemeClr val="tx1"/>
                          </a:solidFill>
                        </a:rPr>
                        <a:t> source objects from Report surface</a:t>
                      </a:r>
                    </a:p>
                    <a:p>
                      <a:pPr marL="117475" indent="-117475">
                        <a:spcBef>
                          <a:spcPts val="0"/>
                        </a:spcBef>
                        <a:spcAft>
                          <a:spcPts val="0"/>
                        </a:spcAft>
                        <a:buFont typeface="Arial" panose="020B0604020202020204" pitchFamily="34" charset="0"/>
                        <a:buChar char="•"/>
                      </a:pPr>
                      <a:r>
                        <a:rPr lang="en-US" sz="1100" baseline="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baseline="0" dirty="0">
                          <a:solidFill>
                            <a:schemeClr val="tx1"/>
                          </a:solidFill>
                        </a:rPr>
                        <a:t>Queries triggered from</a:t>
                      </a:r>
                      <a:br>
                        <a:rPr lang="en-US" sz="1100" baseline="0" dirty="0">
                          <a:solidFill>
                            <a:schemeClr val="tx1"/>
                          </a:solidFill>
                        </a:rPr>
                      </a:br>
                      <a:r>
                        <a:rPr lang="en-US" sz="1100" baseline="0" dirty="0">
                          <a:solidFill>
                            <a:schemeClr val="tx1"/>
                          </a:solidFill>
                        </a:rPr>
                        <a:t>Report visuals</a:t>
                      </a: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1929723"/>
                  </a:ext>
                </a:extLst>
              </a:tr>
              <a:tr h="1117276">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Supported Data Sources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a:t>
                      </a:r>
                      <a:r>
                        <a:rPr lang="en-US" sz="1100" baseline="0" dirty="0">
                          <a:solidFill>
                            <a:schemeClr val="tx1"/>
                          </a:solidFill>
                        </a:rPr>
                        <a:t> sources (&gt;60 sources)</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Database</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 Warehouse</a:t>
                      </a:r>
                    </a:p>
                    <a:p>
                      <a:pPr marL="117475" indent="-117475">
                        <a:spcBef>
                          <a:spcPts val="0"/>
                        </a:spcBef>
                        <a:spcAft>
                          <a:spcPts val="0"/>
                        </a:spcAft>
                        <a:buFont typeface="Arial" panose="020B0604020202020204" pitchFamily="34" charset="0"/>
                        <a:buChar char="•"/>
                      </a:pPr>
                      <a:r>
                        <a:rPr lang="en-US" sz="1100" dirty="0">
                          <a:solidFill>
                            <a:schemeClr val="tx1"/>
                          </a:solidFill>
                        </a:rPr>
                        <a:t>SAP HANA </a:t>
                      </a:r>
                    </a:p>
                    <a:p>
                      <a:pPr marL="117475" indent="-117475">
                        <a:spcBef>
                          <a:spcPts val="0"/>
                        </a:spcBef>
                        <a:spcAft>
                          <a:spcPts val="0"/>
                        </a:spcAft>
                        <a:buFont typeface="Arial" panose="020B0604020202020204" pitchFamily="34" charset="0"/>
                        <a:buChar char="•"/>
                      </a:pPr>
                      <a:r>
                        <a:rPr lang="en-US" sz="1100" dirty="0">
                          <a:solidFill>
                            <a:schemeClr val="tx1"/>
                          </a:solidFill>
                        </a:rPr>
                        <a:t>Oracle</a:t>
                      </a:r>
                    </a:p>
                    <a:p>
                      <a:pPr marL="117475" indent="-117475">
                        <a:spcBef>
                          <a:spcPts val="0"/>
                        </a:spcBef>
                        <a:spcAft>
                          <a:spcPts val="0"/>
                        </a:spcAft>
                        <a:buFont typeface="Arial" panose="020B0604020202020204" pitchFamily="34" charset="0"/>
                        <a:buChar char="•"/>
                      </a:pPr>
                      <a:r>
                        <a:rPr lang="en-US" sz="1100" dirty="0">
                          <a:solidFill>
                            <a:schemeClr val="tx1"/>
                          </a:solidFill>
                        </a:rPr>
                        <a:t>Teradata</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 Analysis Services (Tabular &amp; Multidimensional)</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7972733"/>
                  </a:ext>
                </a:extLst>
              </a:tr>
              <a:tr h="277933">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Max # of data sources per report</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Unlimited</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6105198"/>
                  </a:ext>
                </a:extLst>
              </a:tr>
              <a:tr h="433367">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Data Transformations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 transformations (100’s)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Partial support</a:t>
                      </a:r>
                      <a:br>
                        <a:rPr lang="en-US" sz="1100" dirty="0">
                          <a:solidFill>
                            <a:schemeClr val="tx1"/>
                          </a:solidFill>
                        </a:rPr>
                      </a:br>
                      <a:r>
                        <a:rPr lang="en-US" sz="1100" dirty="0">
                          <a:solidFill>
                            <a:schemeClr val="tx1"/>
                          </a:solidFill>
                        </a:rPr>
                        <a:t>(varies by data source)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48503"/>
                  </a:ext>
                </a:extLst>
              </a:tr>
              <a:tr h="604344">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Mashup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p>
                      <a:pPr marL="117475" indent="-117475">
                        <a:spcBef>
                          <a:spcPts val="0"/>
                        </a:spcBef>
                        <a:spcAft>
                          <a:spcPts val="0"/>
                        </a:spcAft>
                        <a:buFont typeface="Arial" panose="020B0604020202020204" pitchFamily="34" charset="0"/>
                        <a:buChar char="•"/>
                      </a:pPr>
                      <a:r>
                        <a:rPr lang="en-US" sz="1100" dirty="0">
                          <a:solidFill>
                            <a:schemeClr val="tx1"/>
                          </a:solidFill>
                        </a:rPr>
                        <a:t>Parameterized queries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56640662"/>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Modeling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Relationships</a:t>
                      </a:r>
                    </a:p>
                    <a:p>
                      <a:pPr marL="117475" indent="-117475">
                        <a:spcBef>
                          <a:spcPts val="0"/>
                        </a:spcBef>
                        <a:spcAft>
                          <a:spcPts val="0"/>
                        </a:spcAft>
                        <a:buFont typeface="Arial" panose="020B0604020202020204" pitchFamily="34" charset="0"/>
                        <a:buChar char="•"/>
                      </a:pPr>
                      <a:r>
                        <a:rPr lang="en-US" sz="1100" dirty="0">
                          <a:solidFill>
                            <a:schemeClr val="tx1"/>
                          </a:solidFill>
                        </a:rPr>
                        <a:t>Calculated Columns &amp; Tables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Hierarchies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Calculated Columns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Change Column Types</a:t>
                      </a:r>
                    </a:p>
                    <a:p>
                      <a:pPr marL="117475" indent="-117475">
                        <a:spcBef>
                          <a:spcPts val="0"/>
                        </a:spcBef>
                        <a:spcAft>
                          <a:spcPts val="0"/>
                        </a:spcAft>
                      </a:pP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91750143"/>
                  </a:ext>
                </a:extLst>
              </a:tr>
            </a:tbl>
          </a:graphicData>
        </a:graphic>
      </p:graphicFrame>
      <p:grpSp>
        <p:nvGrpSpPr>
          <p:cNvPr id="35" name="Group 34"/>
          <p:cNvGrpSpPr/>
          <p:nvPr/>
        </p:nvGrpSpPr>
        <p:grpSpPr>
          <a:xfrm>
            <a:off x="9326466" y="2673222"/>
            <a:ext cx="2836893" cy="2018908"/>
            <a:chOff x="6218237" y="1903115"/>
            <a:chExt cx="2781520" cy="914400"/>
          </a:xfrm>
          <a:noFill/>
        </p:grpSpPr>
        <p:sp>
          <p:nvSpPr>
            <p:cNvPr id="36" name="Rectangle 35"/>
            <p:cNvSpPr/>
            <p:nvPr/>
          </p:nvSpPr>
          <p:spPr bwMode="auto">
            <a:xfrm>
              <a:off x="6263957" y="1903115"/>
              <a:ext cx="27358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With Power BI Desktop, you can connect to your data in three ways: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Import</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DirectQuery</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Live/Exploration </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3612169" y="6284636"/>
            <a:ext cx="1130854" cy="335210"/>
            <a:chOff x="6304275" y="6106887"/>
            <a:chExt cx="1108781" cy="328667"/>
          </a:xfrm>
        </p:grpSpPr>
        <p:sp>
          <p:nvSpPr>
            <p:cNvPr id="5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7"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8" name="Group 57"/>
          <p:cNvGrpSpPr/>
          <p:nvPr/>
        </p:nvGrpSpPr>
        <p:grpSpPr>
          <a:xfrm>
            <a:off x="460447" y="6296907"/>
            <a:ext cx="1172882" cy="327994"/>
            <a:chOff x="288446" y="6118919"/>
            <a:chExt cx="1149989" cy="321592"/>
          </a:xfrm>
        </p:grpSpPr>
        <p:sp>
          <p:nvSpPr>
            <p:cNvPr id="59"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0"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1" name="Group 60"/>
          <p:cNvGrpSpPr/>
          <p:nvPr/>
        </p:nvGrpSpPr>
        <p:grpSpPr>
          <a:xfrm>
            <a:off x="2054729" y="6300063"/>
            <a:ext cx="1136041" cy="345714"/>
            <a:chOff x="1967444" y="6122014"/>
            <a:chExt cx="1113867" cy="338966"/>
          </a:xfrm>
        </p:grpSpPr>
        <p:sp>
          <p:nvSpPr>
            <p:cNvPr id="6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3"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4" name="Group 63"/>
          <p:cNvGrpSpPr/>
          <p:nvPr/>
        </p:nvGrpSpPr>
        <p:grpSpPr>
          <a:xfrm>
            <a:off x="5164422" y="6284635"/>
            <a:ext cx="2109996" cy="351566"/>
            <a:chOff x="3646520" y="6106887"/>
            <a:chExt cx="2068811" cy="344704"/>
          </a:xfrm>
        </p:grpSpPr>
        <p:sp>
          <p:nvSpPr>
            <p:cNvPr id="65"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7" name="Straight Connector 6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06871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data into the format and structure </a:t>
            </a:r>
            <a:br>
              <a:rPr lang="en-US" dirty="0"/>
            </a:br>
            <a:r>
              <a:rPr lang="en-US" dirty="0"/>
              <a:t>you need</a:t>
            </a:r>
          </a:p>
        </p:txBody>
      </p:sp>
      <p:graphicFrame>
        <p:nvGraphicFramePr>
          <p:cNvPr id="3" name="Table 2"/>
          <p:cNvGraphicFramePr>
            <a:graphicFrameLocks noGrp="1"/>
          </p:cNvGraphicFramePr>
          <p:nvPr>
            <p:extLst/>
          </p:nvPr>
        </p:nvGraphicFramePr>
        <p:xfrm>
          <a:off x="295070" y="2022451"/>
          <a:ext cx="6311752" cy="3719476"/>
        </p:xfrm>
        <a:graphic>
          <a:graphicData uri="http://schemas.openxmlformats.org/drawingml/2006/table">
            <a:tbl>
              <a:tblPr firstRow="1" bandRow="1">
                <a:tableStyleId>{5C22544A-7EE6-4342-B048-85BDC9FD1C3A}</a:tableStyleId>
              </a:tblPr>
              <a:tblGrid>
                <a:gridCol w="6311752">
                  <a:extLst>
                    <a:ext uri="{9D8B030D-6E8A-4147-A177-3AD203B41FA5}">
                      <a16:colId xmlns:a16="http://schemas.microsoft.com/office/drawing/2014/main" val="3649295612"/>
                    </a:ext>
                  </a:extLst>
                </a:gridCol>
              </a:tblGrid>
              <a:tr h="3167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3260" marR="93260" marT="27978" marB="2797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63966">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10190016" y="6305362"/>
            <a:ext cx="2004406"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latin typeface="Segoe UI Light"/>
                <a:hlinkClick r:id="rId3"/>
              </a:rPr>
              <a:t>Shape and combine data</a:t>
            </a:r>
            <a:r>
              <a:rPr lang="en-US" sz="1428" dirty="0">
                <a:gradFill>
                  <a:gsLst>
                    <a:gs pos="2917">
                      <a:srgbClr val="353535"/>
                    </a:gs>
                    <a:gs pos="30000">
                      <a:srgbClr val="353535"/>
                    </a:gs>
                  </a:gsLst>
                  <a:lin ang="5400000" scaled="0"/>
                </a:gradFill>
                <a:latin typeface="Segoe UI Light"/>
              </a:rPr>
              <a:t> </a:t>
            </a:r>
          </a:p>
        </p:txBody>
      </p:sp>
      <p:grpSp>
        <p:nvGrpSpPr>
          <p:cNvPr id="36" name="Group 35"/>
          <p:cNvGrpSpPr/>
          <p:nvPr/>
        </p:nvGrpSpPr>
        <p:grpSpPr>
          <a:xfrm>
            <a:off x="6777682" y="2022452"/>
            <a:ext cx="5388212" cy="2018908"/>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Transform data to fit your needs using intuitive UI</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Select data for inclusion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Cleanse data and remove errors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Precisely tune the query step sequence: re-order, add, edit or delete steps as needed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0" name="Group 49"/>
          <p:cNvGrpSpPr/>
          <p:nvPr/>
        </p:nvGrpSpPr>
        <p:grpSpPr>
          <a:xfrm>
            <a:off x="6777682" y="4160401"/>
            <a:ext cx="5388212" cy="731245"/>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6777682" y="5010686"/>
            <a:ext cx="5388212" cy="731245"/>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3612169" y="6284636"/>
            <a:ext cx="1130854" cy="335210"/>
            <a:chOff x="6304275" y="6106887"/>
            <a:chExt cx="1108781" cy="328667"/>
          </a:xfrm>
        </p:grpSpPr>
        <p:sp>
          <p:nvSpPr>
            <p:cNvPr id="39"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0"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1" name="Group 40"/>
          <p:cNvGrpSpPr/>
          <p:nvPr/>
        </p:nvGrpSpPr>
        <p:grpSpPr>
          <a:xfrm>
            <a:off x="460447" y="6296907"/>
            <a:ext cx="1172882" cy="327994"/>
            <a:chOff x="288446" y="6118919"/>
            <a:chExt cx="1149989" cy="321592"/>
          </a:xfrm>
        </p:grpSpPr>
        <p:sp>
          <p:nvSpPr>
            <p:cNvPr id="42"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4" name="Group 43"/>
          <p:cNvGrpSpPr/>
          <p:nvPr/>
        </p:nvGrpSpPr>
        <p:grpSpPr>
          <a:xfrm>
            <a:off x="2054729" y="6300063"/>
            <a:ext cx="1136041" cy="345714"/>
            <a:chOff x="1967444" y="6122014"/>
            <a:chExt cx="1113867" cy="338966"/>
          </a:xfrm>
        </p:grpSpPr>
        <p:sp>
          <p:nvSpPr>
            <p:cNvPr id="45"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6"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6" name="Group 55"/>
          <p:cNvGrpSpPr/>
          <p:nvPr/>
        </p:nvGrpSpPr>
        <p:grpSpPr>
          <a:xfrm>
            <a:off x="5164422" y="6284635"/>
            <a:ext cx="2109996" cy="351566"/>
            <a:chOff x="3646520" y="6106887"/>
            <a:chExt cx="2068811" cy="344704"/>
          </a:xfrm>
        </p:grpSpPr>
        <p:sp>
          <p:nvSpPr>
            <p:cNvPr id="57"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8"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9" name="Straight Connector 58"/>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847638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254896" y="6317864"/>
            <a:ext cx="1988841"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hlinkClick r:id="rId3"/>
              </a:rPr>
              <a:t>DAX Function Reference</a:t>
            </a:r>
            <a:endParaRPr lang="en-US" sz="1428" dirty="0">
              <a:gradFill>
                <a:gsLst>
                  <a:gs pos="2917">
                    <a:srgbClr val="353535"/>
                  </a:gs>
                  <a:gs pos="30000">
                    <a:srgbClr val="353535"/>
                  </a:gs>
                </a:gsLst>
                <a:lin ang="5400000" scaled="0"/>
              </a:gradFill>
            </a:endParaRPr>
          </a:p>
        </p:txBody>
      </p:sp>
      <p:sp>
        <p:nvSpPr>
          <p:cNvPr id="2" name="Title 1"/>
          <p:cNvSpPr>
            <a:spLocks noGrp="1"/>
          </p:cNvSpPr>
          <p:nvPr>
            <p:ph type="title"/>
          </p:nvPr>
        </p:nvSpPr>
        <p:spPr/>
        <p:txBody>
          <a:bodyPr/>
          <a:lstStyle/>
          <a:p>
            <a:r>
              <a:rPr lang="en-US"/>
              <a:t>Produce rich data models using formulas </a:t>
            </a:r>
            <a:br>
              <a:rPr lang="en-US"/>
            </a:br>
            <a:r>
              <a:rPr lang="en-US"/>
              <a:t>and relationships</a:t>
            </a:r>
            <a:endParaRPr lang="en-US" dirty="0"/>
          </a:p>
        </p:txBody>
      </p:sp>
      <p:grpSp>
        <p:nvGrpSpPr>
          <p:cNvPr id="72" name="Group 71"/>
          <p:cNvGrpSpPr/>
          <p:nvPr/>
        </p:nvGrpSpPr>
        <p:grpSpPr>
          <a:xfrm>
            <a:off x="5620531" y="1785522"/>
            <a:ext cx="6537622" cy="1192535"/>
            <a:chOff x="6218236" y="1903115"/>
            <a:chExt cx="6410015" cy="914400"/>
          </a:xfrm>
        </p:grpSpPr>
        <p:sp>
          <p:nvSpPr>
            <p:cNvPr id="82" name="Rectangle 81"/>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Automatically create a model by importing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Relationships are detected automatically, data is categorized and default summarization applied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Create relationships via drag &amp; drop between tables</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73" name="Group 72"/>
          <p:cNvGrpSpPr/>
          <p:nvPr/>
        </p:nvGrpSpPr>
        <p:grpSpPr>
          <a:xfrm>
            <a:off x="5620531" y="3060702"/>
            <a:ext cx="6537621" cy="466302"/>
            <a:chOff x="6218237" y="1903115"/>
            <a:chExt cx="6410014" cy="914400"/>
          </a:xfrm>
        </p:grpSpPr>
        <p:sp>
          <p:nvSpPr>
            <p:cNvPr id="80" name="Rectangle 79"/>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Refine models to enable complex calculations</a:t>
              </a:r>
            </a:p>
          </p:txBody>
        </p:sp>
        <p:sp>
          <p:nvSpPr>
            <p:cNvPr id="81" name="Rectangle 8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620531" y="3612033"/>
            <a:ext cx="6537621" cy="969337"/>
            <a:chOff x="6218237" y="1903115"/>
            <a:chExt cx="6410014" cy="914400"/>
          </a:xfrm>
        </p:grpSpPr>
        <p:sp>
          <p:nvSpPr>
            <p:cNvPr id="78" name="Rectangle 77"/>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automatically generated measures, create custom measures, or create Calculated Tables with Data Analysis Expressions (DAX) formulas</a:t>
              </a:r>
            </a:p>
          </p:txBody>
        </p:sp>
        <p:sp>
          <p:nvSpPr>
            <p:cNvPr id="79" name="Rectangle 7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620531" y="4666398"/>
            <a:ext cx="6537621" cy="466302"/>
            <a:chOff x="6218237" y="1903115"/>
            <a:chExt cx="6410014" cy="914400"/>
          </a:xfrm>
        </p:grpSpPr>
        <p:sp>
          <p:nvSpPr>
            <p:cNvPr id="76" name="Rectangle 75"/>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High-performance, in-memory engine</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4" name="Group 83"/>
          <p:cNvGrpSpPr/>
          <p:nvPr/>
        </p:nvGrpSpPr>
        <p:grpSpPr>
          <a:xfrm>
            <a:off x="5620531" y="5217729"/>
            <a:ext cx="6537621" cy="679902"/>
            <a:chOff x="6218237" y="1903115"/>
            <a:chExt cx="6410014" cy="914400"/>
          </a:xfrm>
        </p:grpSpPr>
        <p:sp>
          <p:nvSpPr>
            <p:cNvPr id="85" name="Rectangle 84"/>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Secure your data at the row level by defining security filters for Roles or in the model</a:t>
              </a:r>
            </a:p>
          </p:txBody>
        </p:sp>
        <p:sp>
          <p:nvSpPr>
            <p:cNvPr id="86" name="Rectangle 8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 name="Group 6"/>
          <p:cNvGrpSpPr/>
          <p:nvPr/>
        </p:nvGrpSpPr>
        <p:grpSpPr>
          <a:xfrm>
            <a:off x="275481" y="1993596"/>
            <a:ext cx="4151040" cy="2280461"/>
            <a:chOff x="457200" y="2109041"/>
            <a:chExt cx="3357183" cy="1844339"/>
          </a:xfrm>
        </p:grpSpPr>
        <p:sp>
          <p:nvSpPr>
            <p:cNvPr id="54" name="Rectangle 53"/>
            <p:cNvSpPr/>
            <p:nvPr/>
          </p:nvSpPr>
          <p:spPr bwMode="auto">
            <a:xfrm>
              <a:off x="771282" y="2109041"/>
              <a:ext cx="2758660" cy="171097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44" name="Freeform 51"/>
            <p:cNvSpPr>
              <a:spLocks/>
            </p:cNvSpPr>
            <p:nvPr/>
          </p:nvSpPr>
          <p:spPr bwMode="auto">
            <a:xfrm>
              <a:off x="457200" y="3820019"/>
              <a:ext cx="3357183" cy="13336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50" name="Picture 49"/>
            <p:cNvPicPr>
              <a:picLocks noChangeAspect="1"/>
            </p:cNvPicPr>
            <p:nvPr/>
          </p:nvPicPr>
          <p:blipFill rotWithShape="1">
            <a:blip r:embed="rId4"/>
            <a:srcRect r="10033"/>
            <a:stretch/>
          </p:blipFill>
          <p:spPr>
            <a:xfrm>
              <a:off x="858613" y="2210675"/>
              <a:ext cx="2578608" cy="1609344"/>
            </a:xfrm>
            <a:prstGeom prst="rect">
              <a:avLst/>
            </a:prstGeom>
            <a:effectLst>
              <a:innerShdw blurRad="114300">
                <a:prstClr val="black"/>
              </a:innerShdw>
            </a:effectLst>
          </p:spPr>
        </p:pic>
        <p:sp>
          <p:nvSpPr>
            <p:cNvPr id="47" name="Freeform: Shape 46"/>
            <p:cNvSpPr/>
            <p:nvPr/>
          </p:nvSpPr>
          <p:spPr bwMode="auto">
            <a:xfrm>
              <a:off x="1633230" y="2117988"/>
              <a:ext cx="1917264" cy="1682662"/>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8" name="Group 7"/>
          <p:cNvGrpSpPr/>
          <p:nvPr/>
        </p:nvGrpSpPr>
        <p:grpSpPr>
          <a:xfrm>
            <a:off x="1117790" y="3612030"/>
            <a:ext cx="4151039" cy="2285600"/>
            <a:chOff x="1954672" y="3541529"/>
            <a:chExt cx="3357183" cy="1848496"/>
          </a:xfrm>
        </p:grpSpPr>
        <p:sp>
          <p:nvSpPr>
            <p:cNvPr id="41" name="Rectangle 40"/>
            <p:cNvSpPr/>
            <p:nvPr/>
          </p:nvSpPr>
          <p:spPr bwMode="auto">
            <a:xfrm>
              <a:off x="2268754" y="3541529"/>
              <a:ext cx="2758660" cy="17207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49" name="Picture 48"/>
            <p:cNvPicPr>
              <a:picLocks noChangeAspect="1"/>
            </p:cNvPicPr>
            <p:nvPr/>
          </p:nvPicPr>
          <p:blipFill rotWithShape="1">
            <a:blip r:embed="rId5"/>
            <a:srcRect b="14345"/>
            <a:stretch/>
          </p:blipFill>
          <p:spPr>
            <a:xfrm>
              <a:off x="2357725" y="3645568"/>
              <a:ext cx="2578608" cy="1609344"/>
            </a:xfrm>
            <a:prstGeom prst="rect">
              <a:avLst/>
            </a:prstGeom>
            <a:effectLst>
              <a:innerShdw blurRad="114300">
                <a:prstClr val="black"/>
              </a:innerShdw>
            </a:effectLst>
          </p:spPr>
        </p:pic>
        <p:grpSp>
          <p:nvGrpSpPr>
            <p:cNvPr id="42" name="Group 41"/>
            <p:cNvGrpSpPr/>
            <p:nvPr/>
          </p:nvGrpSpPr>
          <p:grpSpPr>
            <a:xfrm>
              <a:off x="1954672" y="3556060"/>
              <a:ext cx="3357183" cy="1833965"/>
              <a:chOff x="462210" y="2052636"/>
              <a:chExt cx="6234298" cy="3546118"/>
            </a:xfrm>
          </p:grpSpPr>
          <p:sp>
            <p:nvSpPr>
              <p:cNvPr id="46" name="Freeform 51"/>
              <p:cNvSpPr>
                <a:spLocks/>
              </p:cNvSpPr>
              <p:nvPr/>
            </p:nvSpPr>
            <p:spPr bwMode="auto">
              <a:xfrm>
                <a:off x="462210" y="5350392"/>
                <a:ext cx="6234298" cy="24836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48" name="Freeform: Shape 47"/>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grpSp>
        <p:nvGrpSpPr>
          <p:cNvPr id="45" name="Group 44"/>
          <p:cNvGrpSpPr/>
          <p:nvPr/>
        </p:nvGrpSpPr>
        <p:grpSpPr>
          <a:xfrm>
            <a:off x="3612169" y="6284636"/>
            <a:ext cx="1130854" cy="335210"/>
            <a:chOff x="6304275" y="6106887"/>
            <a:chExt cx="1108781" cy="328667"/>
          </a:xfrm>
        </p:grpSpPr>
        <p:sp>
          <p:nvSpPr>
            <p:cNvPr id="51"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2"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3" name="Group 52"/>
          <p:cNvGrpSpPr/>
          <p:nvPr/>
        </p:nvGrpSpPr>
        <p:grpSpPr>
          <a:xfrm>
            <a:off x="460447" y="6296907"/>
            <a:ext cx="1172882" cy="327994"/>
            <a:chOff x="288446" y="6118919"/>
            <a:chExt cx="1149989" cy="321592"/>
          </a:xfrm>
        </p:grpSpPr>
        <p:sp>
          <p:nvSpPr>
            <p:cNvPr id="55"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7" name="Group 56"/>
          <p:cNvGrpSpPr/>
          <p:nvPr/>
        </p:nvGrpSpPr>
        <p:grpSpPr>
          <a:xfrm>
            <a:off x="2054729" y="6300063"/>
            <a:ext cx="1136041" cy="345714"/>
            <a:chOff x="1967444" y="6122014"/>
            <a:chExt cx="1113867" cy="338966"/>
          </a:xfrm>
        </p:grpSpPr>
        <p:sp>
          <p:nvSpPr>
            <p:cNvPr id="58"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9"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0" name="Group 59"/>
          <p:cNvGrpSpPr/>
          <p:nvPr/>
        </p:nvGrpSpPr>
        <p:grpSpPr>
          <a:xfrm>
            <a:off x="5164422" y="6284635"/>
            <a:ext cx="2109996" cy="351566"/>
            <a:chOff x="3646520" y="6106887"/>
            <a:chExt cx="2068811" cy="344704"/>
          </a:xfrm>
        </p:grpSpPr>
        <p:sp>
          <p:nvSpPr>
            <p:cNvPr id="6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2"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3" name="Straight Connector 62"/>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61268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your data with freeform, drag </a:t>
            </a:r>
            <a:br>
              <a:rPr lang="en-US" dirty="0"/>
            </a:br>
            <a:r>
              <a:rPr lang="en-US" dirty="0"/>
              <a:t>and drop canvas</a:t>
            </a:r>
          </a:p>
        </p:txBody>
      </p:sp>
      <p:grpSp>
        <p:nvGrpSpPr>
          <p:cNvPr id="6" name="Group 5"/>
          <p:cNvGrpSpPr/>
          <p:nvPr/>
        </p:nvGrpSpPr>
        <p:grpSpPr>
          <a:xfrm>
            <a:off x="308775" y="2495433"/>
            <a:ext cx="4854718" cy="2754093"/>
            <a:chOff x="301884" y="2155666"/>
            <a:chExt cx="4759960" cy="2700336"/>
          </a:xfrm>
        </p:grpSpPr>
        <p:sp>
          <p:nvSpPr>
            <p:cNvPr id="32" name="Rectangle 31"/>
            <p:cNvSpPr/>
            <p:nvPr/>
          </p:nvSpPr>
          <p:spPr bwMode="auto">
            <a:xfrm>
              <a:off x="714559" y="2455986"/>
              <a:ext cx="3911348" cy="221827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nvGrpSpPr>
            <p:cNvPr id="34" name="Group 33"/>
            <p:cNvGrpSpPr/>
            <p:nvPr/>
          </p:nvGrpSpPr>
          <p:grpSpPr>
            <a:xfrm>
              <a:off x="301884" y="2155666"/>
              <a:ext cx="4759960" cy="2700336"/>
              <a:chOff x="504966" y="2052636"/>
              <a:chExt cx="6234298" cy="3546871"/>
            </a:xfrm>
          </p:grpSpPr>
          <p:sp>
            <p:nvSpPr>
              <p:cNvPr id="35" name="Freeform 51"/>
              <p:cNvSpPr>
                <a:spLocks/>
              </p:cNvSpPr>
              <p:nvPr/>
            </p:nvSpPr>
            <p:spPr bwMode="auto">
              <a:xfrm>
                <a:off x="504966" y="5351147"/>
                <a:ext cx="6234298" cy="2483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1" name="Freeform: Shape 50"/>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
          <p:nvSpPr>
            <p:cNvPr id="55" name="Rectangle 54"/>
            <p:cNvSpPr/>
            <p:nvPr/>
          </p:nvSpPr>
          <p:spPr bwMode="auto">
            <a:xfrm>
              <a:off x="861053" y="2576343"/>
              <a:ext cx="3656063" cy="1970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861053" y="2691681"/>
              <a:ext cx="3656063" cy="1975237"/>
            </a:xfrm>
            <a:prstGeom prst="rect">
              <a:avLst/>
            </a:prstGeom>
            <a:effectLst>
              <a:innerShdw blurRad="114300">
                <a:prstClr val="black"/>
              </a:innerShdw>
            </a:effectLst>
          </p:spPr>
        </p:pic>
      </p:grpSp>
      <p:grpSp>
        <p:nvGrpSpPr>
          <p:cNvPr id="43" name="Group 42"/>
          <p:cNvGrpSpPr/>
          <p:nvPr/>
        </p:nvGrpSpPr>
        <p:grpSpPr>
          <a:xfrm>
            <a:off x="5456329" y="1805374"/>
            <a:ext cx="6707030" cy="2228193"/>
            <a:chOff x="6218236" y="1903115"/>
            <a:chExt cx="6576117" cy="914400"/>
          </a:xfrm>
        </p:grpSpPr>
        <p:sp>
          <p:nvSpPr>
            <p:cNvPr id="44" name="Rectangle 43"/>
            <p:cNvSpPr/>
            <p:nvPr/>
          </p:nvSpPr>
          <p:spPr bwMode="auto">
            <a:xfrm>
              <a:off x="6218236" y="1903115"/>
              <a:ext cx="657611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Explore data in a variety of ways and across multiple visualizations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Pivot and slice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Drill into and across datasets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Date sort and filters including min, max</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Quick </a:t>
              </a:r>
              <a:r>
                <a:rPr lang="en-US" sz="1428" dirty="0" err="1">
                  <a:solidFill>
                    <a:srgbClr val="353535"/>
                  </a:solidFill>
                </a:rPr>
                <a:t>calc</a:t>
              </a:r>
              <a:r>
                <a:rPr lang="en-US" sz="1428" dirty="0">
                  <a:solidFill>
                    <a:srgbClr val="353535"/>
                  </a:solidFill>
                </a:rPr>
                <a:t> functions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Change visualization types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Use built-in analytical functions: group, bin, top n, include/exclude, forecast, …</a:t>
              </a:r>
            </a:p>
          </p:txBody>
        </p:sp>
        <p:sp>
          <p:nvSpPr>
            <p:cNvPr id="45" name="Rectangle 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46" name="Group 45"/>
          <p:cNvGrpSpPr/>
          <p:nvPr/>
        </p:nvGrpSpPr>
        <p:grpSpPr>
          <a:xfrm>
            <a:off x="5456330" y="4140431"/>
            <a:ext cx="6707029" cy="652822"/>
            <a:chOff x="6218237" y="1903115"/>
            <a:chExt cx="6576116" cy="914400"/>
          </a:xfrm>
        </p:grpSpPr>
        <p:sp>
          <p:nvSpPr>
            <p:cNvPr id="47" name="Rectangle 4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Select, transform and mashup data via freeform, </a:t>
              </a:r>
              <a:br>
                <a:rPr lang="en-US" sz="1836" dirty="0">
                  <a:solidFill>
                    <a:srgbClr val="0078D7"/>
                  </a:solidFill>
                </a:rPr>
              </a:br>
              <a:r>
                <a:rPr lang="en-US" sz="1836" dirty="0">
                  <a:solidFill>
                    <a:srgbClr val="0078D7"/>
                  </a:solidFill>
                </a:rPr>
                <a:t>drag-and-drop canvas </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9" name="Group 48"/>
          <p:cNvGrpSpPr/>
          <p:nvPr/>
        </p:nvGrpSpPr>
        <p:grpSpPr>
          <a:xfrm>
            <a:off x="5456330" y="4900118"/>
            <a:ext cx="6707029" cy="466302"/>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Filter data and use cross-filters</a:t>
              </a:r>
            </a:p>
          </p:txBody>
        </p:sp>
        <p:sp>
          <p:nvSpPr>
            <p:cNvPr id="53" name="Rectangle 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5456330" y="5473286"/>
            <a:ext cx="6707029" cy="466302"/>
            <a:chOff x="6218237" y="1903115"/>
            <a:chExt cx="6576116" cy="914400"/>
          </a:xfrm>
        </p:grpSpPr>
        <p:sp>
          <p:nvSpPr>
            <p:cNvPr id="67" name="Rectangle 6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Run R scripts and use R-powered visuals</a:t>
              </a:r>
            </a:p>
          </p:txBody>
        </p:sp>
        <p:sp>
          <p:nvSpPr>
            <p:cNvPr id="68" name="Rectangle 6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6" name="Group 35"/>
          <p:cNvGrpSpPr/>
          <p:nvPr/>
        </p:nvGrpSpPr>
        <p:grpSpPr>
          <a:xfrm>
            <a:off x="3612169" y="6284636"/>
            <a:ext cx="1130854" cy="335210"/>
            <a:chOff x="6304275" y="6106887"/>
            <a:chExt cx="1108781" cy="328667"/>
          </a:xfrm>
        </p:grpSpPr>
        <p:sp>
          <p:nvSpPr>
            <p:cNvPr id="52"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6"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7" name="Group 56"/>
          <p:cNvGrpSpPr/>
          <p:nvPr/>
        </p:nvGrpSpPr>
        <p:grpSpPr>
          <a:xfrm>
            <a:off x="460447" y="6296907"/>
            <a:ext cx="1172882" cy="327994"/>
            <a:chOff x="288446" y="6118919"/>
            <a:chExt cx="1149989" cy="321592"/>
          </a:xfrm>
        </p:grpSpPr>
        <p:sp>
          <p:nvSpPr>
            <p:cNvPr id="58"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9"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0" name="Group 59"/>
          <p:cNvGrpSpPr/>
          <p:nvPr/>
        </p:nvGrpSpPr>
        <p:grpSpPr>
          <a:xfrm>
            <a:off x="2054729" y="6300063"/>
            <a:ext cx="1136041" cy="345714"/>
            <a:chOff x="1967444" y="6122014"/>
            <a:chExt cx="1113867" cy="338966"/>
          </a:xfrm>
        </p:grpSpPr>
        <p:sp>
          <p:nvSpPr>
            <p:cNvPr id="61"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2"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3" name="Group 62"/>
          <p:cNvGrpSpPr/>
          <p:nvPr/>
        </p:nvGrpSpPr>
        <p:grpSpPr>
          <a:xfrm>
            <a:off x="5164422" y="6284635"/>
            <a:ext cx="2109996" cy="351566"/>
            <a:chOff x="3646520" y="6106887"/>
            <a:chExt cx="2068811" cy="344704"/>
          </a:xfrm>
        </p:grpSpPr>
        <p:sp>
          <p:nvSpPr>
            <p:cNvPr id="6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5"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6" name="Straight Connector 65"/>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405877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5070" y="2056630"/>
            <a:ext cx="4846046" cy="3526817"/>
            <a:chOff x="288446" y="1996107"/>
            <a:chExt cx="4420986" cy="3217471"/>
          </a:xfrm>
        </p:grpSpPr>
        <p:pic>
          <p:nvPicPr>
            <p:cNvPr id="26" name="Picture 25"/>
            <p:cNvPicPr>
              <a:picLocks noChangeAspect="1"/>
            </p:cNvPicPr>
            <p:nvPr/>
          </p:nvPicPr>
          <p:blipFill>
            <a:blip r:embed="rId3"/>
            <a:stretch>
              <a:fillRect/>
            </a:stretch>
          </p:blipFill>
          <p:spPr>
            <a:xfrm>
              <a:off x="288446" y="1996107"/>
              <a:ext cx="2460800" cy="2216905"/>
            </a:xfrm>
            <a:prstGeom prst="rect">
              <a:avLst/>
            </a:prstGeom>
          </p:spPr>
        </p:pic>
        <p:pic>
          <p:nvPicPr>
            <p:cNvPr id="27" name="Picture 26"/>
            <p:cNvPicPr>
              <a:picLocks noChangeAspect="1"/>
            </p:cNvPicPr>
            <p:nvPr/>
          </p:nvPicPr>
          <p:blipFill>
            <a:blip r:embed="rId4"/>
            <a:stretch>
              <a:fillRect/>
            </a:stretch>
          </p:blipFill>
          <p:spPr>
            <a:xfrm>
              <a:off x="2059892" y="3114116"/>
              <a:ext cx="2649540" cy="2099462"/>
            </a:xfrm>
            <a:prstGeom prst="rect">
              <a:avLst/>
            </a:prstGeom>
          </p:spPr>
        </p:pic>
      </p:grpSp>
      <p:sp>
        <p:nvSpPr>
          <p:cNvPr id="2" name="Title 1"/>
          <p:cNvSpPr>
            <a:spLocks noGrp="1"/>
          </p:cNvSpPr>
          <p:nvPr>
            <p:ph type="title"/>
          </p:nvPr>
        </p:nvSpPr>
        <p:spPr/>
        <p:txBody>
          <a:bodyPr/>
          <a:lstStyle/>
          <a:p>
            <a:r>
              <a:rPr lang="en-US" dirty="0"/>
              <a:t>Deliver valuable insights with customizable visual reports</a:t>
            </a:r>
          </a:p>
        </p:txBody>
      </p:sp>
      <p:grpSp>
        <p:nvGrpSpPr>
          <p:cNvPr id="6" name="Group 5"/>
          <p:cNvGrpSpPr/>
          <p:nvPr/>
        </p:nvGrpSpPr>
        <p:grpSpPr>
          <a:xfrm>
            <a:off x="3612169" y="6284636"/>
            <a:ext cx="1130854" cy="335210"/>
            <a:chOff x="6304275" y="6106887"/>
            <a:chExt cx="1108781" cy="328667"/>
          </a:xfrm>
        </p:grpSpPr>
        <p:sp>
          <p:nvSpPr>
            <p:cNvPr id="2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23"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 name="Group 2"/>
          <p:cNvGrpSpPr/>
          <p:nvPr/>
        </p:nvGrpSpPr>
        <p:grpSpPr>
          <a:xfrm>
            <a:off x="460447" y="6296907"/>
            <a:ext cx="1172882" cy="327994"/>
            <a:chOff x="288446" y="6118919"/>
            <a:chExt cx="1149989" cy="321592"/>
          </a:xfrm>
        </p:grpSpPr>
        <p:sp>
          <p:nvSpPr>
            <p:cNvPr id="2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5"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 name="Group 3"/>
          <p:cNvGrpSpPr/>
          <p:nvPr/>
        </p:nvGrpSpPr>
        <p:grpSpPr>
          <a:xfrm>
            <a:off x="2054729" y="6300063"/>
            <a:ext cx="1136041" cy="345714"/>
            <a:chOff x="1967444" y="6122014"/>
            <a:chExt cx="1113867" cy="338966"/>
          </a:xfrm>
        </p:grpSpPr>
        <p:sp>
          <p:nvSpPr>
            <p:cNvPr id="2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28"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 name="Group 4"/>
          <p:cNvGrpSpPr/>
          <p:nvPr/>
        </p:nvGrpSpPr>
        <p:grpSpPr>
          <a:xfrm>
            <a:off x="5164422" y="6284635"/>
            <a:ext cx="2109996" cy="351566"/>
            <a:chOff x="3646520" y="6106887"/>
            <a:chExt cx="2068811" cy="344704"/>
          </a:xfrm>
        </p:grpSpPr>
        <p:sp>
          <p:nvSpPr>
            <p:cNvPr id="2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9"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30" name="Straight Connector 29"/>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456330" y="1697927"/>
            <a:ext cx="6707029" cy="4244222"/>
            <a:chOff x="5348964" y="1664786"/>
            <a:chExt cx="6576116" cy="4161380"/>
          </a:xfrm>
        </p:grpSpPr>
        <p:grpSp>
          <p:nvGrpSpPr>
            <p:cNvPr id="49" name="Group 48"/>
            <p:cNvGrpSpPr/>
            <p:nvPr/>
          </p:nvGrpSpPr>
          <p:grpSpPr>
            <a:xfrm>
              <a:off x="5348964" y="4586647"/>
              <a:ext cx="6576116" cy="370406"/>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Change color, format and customize visualizations</a:t>
                </a:r>
              </a:p>
            </p:txBody>
          </p:sp>
          <p:sp>
            <p:nvSpPr>
              <p:cNvPr id="51" name="Rectangle 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2" name="Group 51"/>
            <p:cNvGrpSpPr/>
            <p:nvPr/>
          </p:nvGrpSpPr>
          <p:grpSpPr>
            <a:xfrm>
              <a:off x="5348964" y="5021205"/>
              <a:ext cx="6576116" cy="370406"/>
              <a:chOff x="6218237" y="1903115"/>
              <a:chExt cx="6576116" cy="914400"/>
            </a:xfrm>
          </p:grpSpPr>
          <p:sp>
            <p:nvSpPr>
              <p:cNvPr id="53" name="Rectangle 52"/>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Linear or Logarithmic scales in Y-axis</a:t>
                </a:r>
              </a:p>
            </p:txBody>
          </p:sp>
          <p:sp>
            <p:nvSpPr>
              <p:cNvPr id="54" name="Rectangle 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5348964" y="3717531"/>
              <a:ext cx="6576116" cy="370406"/>
              <a:chOff x="6218237" y="1903115"/>
              <a:chExt cx="6576116" cy="914400"/>
            </a:xfrm>
          </p:grpSpPr>
          <p:sp>
            <p:nvSpPr>
              <p:cNvPr id="56" name="Rectangle 55"/>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Create layouts specific for your mobile device</a:t>
                </a:r>
              </a:p>
            </p:txBody>
          </p:sp>
          <p:sp>
            <p:nvSpPr>
              <p:cNvPr id="57" name="Rectangle 5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8" name="Group 57"/>
            <p:cNvGrpSpPr/>
            <p:nvPr/>
          </p:nvGrpSpPr>
          <p:grpSpPr>
            <a:xfrm>
              <a:off x="5348964" y="4152089"/>
              <a:ext cx="6576116" cy="370406"/>
              <a:chOff x="6218237" y="1903115"/>
              <a:chExt cx="6576116" cy="914400"/>
            </a:xfrm>
          </p:grpSpPr>
          <p:sp>
            <p:nvSpPr>
              <p:cNvPr id="59" name="Rectangle 58"/>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Build reports with KPI trends </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1" name="Group 60"/>
            <p:cNvGrpSpPr/>
            <p:nvPr/>
          </p:nvGrpSpPr>
          <p:grpSpPr>
            <a:xfrm>
              <a:off x="5348964" y="2848415"/>
              <a:ext cx="6576116" cy="370406"/>
              <a:chOff x="6218237" y="1903115"/>
              <a:chExt cx="6576116" cy="914400"/>
            </a:xfrm>
          </p:grpSpPr>
          <p:sp>
            <p:nvSpPr>
              <p:cNvPr id="62" name="Rectangle 6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Ability to incorporate custom visualizations</a:t>
                </a:r>
              </a:p>
            </p:txBody>
          </p:sp>
          <p:sp>
            <p:nvSpPr>
              <p:cNvPr id="63" name="Rectangle 6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4" name="Group 63"/>
            <p:cNvGrpSpPr/>
            <p:nvPr/>
          </p:nvGrpSpPr>
          <p:grpSpPr>
            <a:xfrm>
              <a:off x="5348964" y="3282973"/>
              <a:ext cx="6576116" cy="370406"/>
              <a:chOff x="6218237" y="1903115"/>
              <a:chExt cx="6576116" cy="914400"/>
            </a:xfrm>
          </p:grpSpPr>
          <p:sp>
            <p:nvSpPr>
              <p:cNvPr id="65" name="Rectangle 6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Integrate R scripts and R-powered visuals</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7" name="Group 66"/>
            <p:cNvGrpSpPr/>
            <p:nvPr/>
          </p:nvGrpSpPr>
          <p:grpSpPr>
            <a:xfrm>
              <a:off x="5348964" y="1664786"/>
              <a:ext cx="6576116" cy="684919"/>
              <a:chOff x="6218237" y="1903115"/>
              <a:chExt cx="6576116" cy="914400"/>
            </a:xfrm>
          </p:grpSpPr>
          <p:sp>
            <p:nvSpPr>
              <p:cNvPr id="68" name="Rectangle 67"/>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Depict data in compelling reports that tell stories using a range of interactive visualizations</a:t>
                </a:r>
              </a:p>
            </p:txBody>
          </p:sp>
          <p:sp>
            <p:nvSpPr>
              <p:cNvPr id="69" name="Rectangle 6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0" name="Group 69"/>
            <p:cNvGrpSpPr/>
            <p:nvPr/>
          </p:nvGrpSpPr>
          <p:grpSpPr>
            <a:xfrm>
              <a:off x="5348964" y="2413857"/>
              <a:ext cx="6576116" cy="370406"/>
              <a:chOff x="6218237" y="1903115"/>
              <a:chExt cx="6576116" cy="914400"/>
            </a:xfrm>
          </p:grpSpPr>
          <p:sp>
            <p:nvSpPr>
              <p:cNvPr id="72" name="Rectangle 7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data from many sources in a single, consolidated report</a:t>
                </a:r>
              </a:p>
            </p:txBody>
          </p:sp>
          <p:sp>
            <p:nvSpPr>
              <p:cNvPr id="73" name="Rectangle 7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348964" y="5455760"/>
              <a:ext cx="6576116" cy="370406"/>
              <a:chOff x="6218237" y="1903115"/>
              <a:chExt cx="6576116" cy="914400"/>
            </a:xfrm>
          </p:grpSpPr>
          <p:sp>
            <p:nvSpPr>
              <p:cNvPr id="75" name="Rectangle 7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Customizable tooltips</a:t>
                </a:r>
              </a:p>
            </p:txBody>
          </p:sp>
          <p:sp>
            <p:nvSpPr>
              <p:cNvPr id="76" name="Rectangle 7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167544915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dirty="0"/>
              <a:t>Share reports, visualizations and data </a:t>
            </a:r>
            <a:br>
              <a:rPr lang="en-US" dirty="0"/>
            </a:br>
            <a:r>
              <a:rPr lang="en-US" dirty="0"/>
              <a:t>with a broad audience</a:t>
            </a:r>
          </a:p>
        </p:txBody>
      </p:sp>
      <p:pic>
        <p:nvPicPr>
          <p:cNvPr id="25" name="Picture 24"/>
          <p:cNvPicPr>
            <a:picLocks noChangeAspect="1"/>
          </p:cNvPicPr>
          <p:nvPr/>
        </p:nvPicPr>
        <p:blipFill>
          <a:blip r:embed="rId3"/>
          <a:stretch>
            <a:fillRect/>
          </a:stretch>
        </p:blipFill>
        <p:spPr>
          <a:xfrm>
            <a:off x="995489" y="4807697"/>
            <a:ext cx="3356574" cy="848787"/>
          </a:xfrm>
          <a:prstGeom prst="rect">
            <a:avLst/>
          </a:prstGeom>
        </p:spPr>
      </p:pic>
      <p:grpSp>
        <p:nvGrpSpPr>
          <p:cNvPr id="6" name="Group 5"/>
          <p:cNvGrpSpPr/>
          <p:nvPr/>
        </p:nvGrpSpPr>
        <p:grpSpPr>
          <a:xfrm>
            <a:off x="5507932" y="2013833"/>
            <a:ext cx="6659628" cy="3233750"/>
            <a:chOff x="5399559" y="2915569"/>
            <a:chExt cx="6529640" cy="2931836"/>
          </a:xfrm>
        </p:grpSpPr>
        <p:grpSp>
          <p:nvGrpSpPr>
            <p:cNvPr id="72" name="Group 71"/>
            <p:cNvGrpSpPr/>
            <p:nvPr/>
          </p:nvGrpSpPr>
          <p:grpSpPr>
            <a:xfrm>
              <a:off x="5399559" y="2915569"/>
              <a:ext cx="6529640" cy="731520"/>
              <a:chOff x="6218237" y="1903115"/>
              <a:chExt cx="6529640" cy="914400"/>
            </a:xfrm>
          </p:grpSpPr>
          <p:sp>
            <p:nvSpPr>
              <p:cNvPr id="73" name="Rectangle 72"/>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Save Power BI Desktop report files and easily publish them </a:t>
                </a:r>
                <a:br>
                  <a:rPr lang="en-US" sz="1836" dirty="0">
                    <a:solidFill>
                      <a:srgbClr val="0078D7"/>
                    </a:solidFill>
                  </a:rPr>
                </a:br>
                <a:r>
                  <a:rPr lang="en-US" sz="1836" dirty="0">
                    <a:solidFill>
                      <a:srgbClr val="0078D7"/>
                    </a:solidFill>
                  </a:rPr>
                  <a:t>to Power BI</a:t>
                </a:r>
              </a:p>
            </p:txBody>
          </p:sp>
          <p:sp>
            <p:nvSpPr>
              <p:cNvPr id="74" name="Rectangle 7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399559" y="3740448"/>
              <a:ext cx="6529640" cy="731520"/>
              <a:chOff x="6218237" y="1903115"/>
              <a:chExt cx="6529640" cy="914401"/>
            </a:xfrm>
          </p:grpSpPr>
          <p:sp>
            <p:nvSpPr>
              <p:cNvPr id="76" name="Rectangle 75"/>
              <p:cNvSpPr/>
              <p:nvPr/>
            </p:nvSpPr>
            <p:spPr bwMode="auto">
              <a:xfrm>
                <a:off x="6218237" y="1903116"/>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Share as appropriate with other Power BI users in your organization</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8" name="Group 77"/>
            <p:cNvGrpSpPr/>
            <p:nvPr/>
          </p:nvGrpSpPr>
          <p:grpSpPr>
            <a:xfrm>
              <a:off x="5399559" y="4565327"/>
              <a:ext cx="6529640" cy="457200"/>
              <a:chOff x="6218237" y="1903115"/>
              <a:chExt cx="6529640" cy="914400"/>
            </a:xfrm>
          </p:grpSpPr>
          <p:sp>
            <p:nvSpPr>
              <p:cNvPr id="79" name="Rectangle 78"/>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Copy table, cells or columns to clipboard</a:t>
                </a:r>
              </a:p>
            </p:txBody>
          </p:sp>
          <p:sp>
            <p:nvSpPr>
              <p:cNvPr id="80" name="Rectangle 7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1" name="Group 80"/>
            <p:cNvGrpSpPr/>
            <p:nvPr/>
          </p:nvGrpSpPr>
          <p:grpSpPr>
            <a:xfrm>
              <a:off x="5399559" y="5115885"/>
              <a:ext cx="6529640" cy="731520"/>
              <a:chOff x="6218237" y="1903115"/>
              <a:chExt cx="6529640" cy="914400"/>
            </a:xfrm>
          </p:grpSpPr>
          <p:sp>
            <p:nvSpPr>
              <p:cNvPr id="82" name="Rectangle 81"/>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Power BI template (.</a:t>
                </a:r>
                <a:r>
                  <a:rPr lang="en-US" sz="1836" dirty="0" err="1">
                    <a:solidFill>
                      <a:srgbClr val="0078D7"/>
                    </a:solidFill>
                  </a:rPr>
                  <a:t>pbit</a:t>
                </a:r>
                <a:r>
                  <a:rPr lang="en-US" sz="1836" dirty="0">
                    <a:solidFill>
                      <a:srgbClr val="0078D7"/>
                    </a:solidFill>
                  </a:rPr>
                  <a:t> file) to save and share the definition of a report, data model and queries, not actual data</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7" name="Group 6"/>
          <p:cNvGrpSpPr/>
          <p:nvPr/>
        </p:nvGrpSpPr>
        <p:grpSpPr>
          <a:xfrm>
            <a:off x="275481" y="2011288"/>
            <a:ext cx="4757413" cy="2721648"/>
            <a:chOff x="526197" y="2163179"/>
            <a:chExt cx="3780030" cy="2162501"/>
          </a:xfrm>
        </p:grpSpPr>
        <p:sp>
          <p:nvSpPr>
            <p:cNvPr id="70" name="Rectangle 69"/>
            <p:cNvSpPr/>
            <p:nvPr/>
          </p:nvSpPr>
          <p:spPr bwMode="auto">
            <a:xfrm>
              <a:off x="813777" y="2163453"/>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30" name="Freeform 51"/>
            <p:cNvSpPr>
              <a:spLocks/>
            </p:cNvSpPr>
            <p:nvPr/>
          </p:nvSpPr>
          <p:spPr bwMode="auto">
            <a:xfrm>
              <a:off x="526197" y="4174859"/>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28" name="Picture 27"/>
            <p:cNvPicPr>
              <a:picLocks noChangeAspect="1"/>
            </p:cNvPicPr>
            <p:nvPr/>
          </p:nvPicPr>
          <p:blipFill rotWithShape="1">
            <a:blip r:embed="rId4"/>
            <a:srcRect b="941"/>
            <a:stretch/>
          </p:blipFill>
          <p:spPr>
            <a:xfrm>
              <a:off x="925740" y="2291195"/>
              <a:ext cx="2980944" cy="1883664"/>
            </a:xfrm>
            <a:prstGeom prst="rect">
              <a:avLst/>
            </a:prstGeom>
            <a:effectLst>
              <a:innerShdw blurRad="114300">
                <a:prstClr val="black"/>
              </a:innerShdw>
            </a:effectLst>
          </p:spPr>
        </p:pic>
        <p:sp>
          <p:nvSpPr>
            <p:cNvPr id="33" name="Freeform: Shape 32"/>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6" name="Group 35"/>
          <p:cNvGrpSpPr/>
          <p:nvPr/>
        </p:nvGrpSpPr>
        <p:grpSpPr>
          <a:xfrm>
            <a:off x="3612169" y="6284636"/>
            <a:ext cx="1130854" cy="335210"/>
            <a:chOff x="6304275" y="6106887"/>
            <a:chExt cx="1108781" cy="328667"/>
          </a:xfrm>
        </p:grpSpPr>
        <p:sp>
          <p:nvSpPr>
            <p:cNvPr id="37"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0"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1"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2" name="Group 41"/>
          <p:cNvGrpSpPr/>
          <p:nvPr/>
        </p:nvGrpSpPr>
        <p:grpSpPr>
          <a:xfrm>
            <a:off x="2054729" y="6300063"/>
            <a:ext cx="1136041" cy="345714"/>
            <a:chOff x="1967444" y="6122014"/>
            <a:chExt cx="1113867" cy="338966"/>
          </a:xfrm>
        </p:grpSpPr>
        <p:sp>
          <p:nvSpPr>
            <p:cNvPr id="43"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4"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45" name="Group 44"/>
          <p:cNvGrpSpPr/>
          <p:nvPr/>
        </p:nvGrpSpPr>
        <p:grpSpPr>
          <a:xfrm>
            <a:off x="5164422" y="6284635"/>
            <a:ext cx="2109996" cy="351566"/>
            <a:chOff x="3646520" y="6106887"/>
            <a:chExt cx="2068811" cy="344704"/>
          </a:xfrm>
        </p:grpSpPr>
        <p:sp>
          <p:nvSpPr>
            <p:cNvPr id="46"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7"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48" name="Straight Connector 47"/>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363609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tangle 99"/>
          <p:cNvSpPr/>
          <p:nvPr/>
        </p:nvSpPr>
        <p:spPr bwMode="auto">
          <a:xfrm>
            <a:off x="465273"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ea typeface="Segoe UI" pitchFamily="34" charset="0"/>
                <a:cs typeface="Segoe UI" pitchFamily="34" charset="0"/>
              </a:rPr>
              <a:t>Capacity admin can allow specific users to use capacity when needed.</a:t>
            </a:r>
          </a:p>
          <a:p>
            <a:pPr defTabSz="932293"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2" name="Rectangle 101"/>
          <p:cNvSpPr/>
          <p:nvPr/>
        </p:nvSpPr>
        <p:spPr bwMode="auto">
          <a:xfrm>
            <a:off x="6330514"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cs typeface="Segoe UI" pitchFamily="34" charset="0"/>
              </a:rPr>
              <a:t>Office 365 admin can access audit logs that capture information about Premium capacities.</a:t>
            </a:r>
          </a:p>
        </p:txBody>
      </p:sp>
      <p:sp>
        <p:nvSpPr>
          <p:cNvPr id="2" name="Title 1"/>
          <p:cNvSpPr>
            <a:spLocks noGrp="1"/>
          </p:cNvSpPr>
          <p:nvPr>
            <p:ph type="title"/>
          </p:nvPr>
        </p:nvSpPr>
        <p:spPr>
          <a:xfrm>
            <a:off x="275482" y="295730"/>
            <a:ext cx="11887878" cy="917444"/>
          </a:xfrm>
        </p:spPr>
        <p:txBody>
          <a:bodyPr/>
          <a:lstStyle/>
          <a:p>
            <a:r>
              <a:rPr lang="en-US"/>
              <a:t>IT capabilities</a:t>
            </a:r>
            <a:endParaRPr lang="en-US" dirty="0"/>
          </a:p>
        </p:txBody>
      </p:sp>
      <p:sp>
        <p:nvSpPr>
          <p:cNvPr id="5" name="Rectangle 4"/>
          <p:cNvSpPr/>
          <p:nvPr/>
        </p:nvSpPr>
        <p:spPr bwMode="auto">
          <a:xfrm>
            <a:off x="465273"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cs typeface="Segoe UI Semibold" panose="020B0702040204020203" pitchFamily="34" charset="0"/>
              </a:rPr>
              <a:t>Whitelisting</a:t>
            </a:r>
          </a:p>
        </p:txBody>
      </p:sp>
      <p:sp>
        <p:nvSpPr>
          <p:cNvPr id="101" name="Rectangle 100"/>
          <p:cNvSpPr/>
          <p:nvPr/>
        </p:nvSpPr>
        <p:spPr bwMode="auto">
          <a:xfrm>
            <a:off x="6330514"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ea typeface="Segoe UI" pitchFamily="34" charset="0"/>
                <a:cs typeface="Segoe UI Semibold" panose="020B0702040204020203" pitchFamily="34" charset="0"/>
              </a:rPr>
              <a:t>Full auditing capabilities</a:t>
            </a:r>
          </a:p>
        </p:txBody>
      </p:sp>
      <p:grpSp>
        <p:nvGrpSpPr>
          <p:cNvPr id="19" name="Group 18"/>
          <p:cNvGrpSpPr/>
          <p:nvPr/>
        </p:nvGrpSpPr>
        <p:grpSpPr>
          <a:xfrm>
            <a:off x="3982004" y="3103933"/>
            <a:ext cx="1598203" cy="1184951"/>
            <a:chOff x="3981687" y="3103876"/>
            <a:chExt cx="1598430" cy="1185118"/>
          </a:xfrm>
        </p:grpSpPr>
        <p:sp>
          <p:nvSpPr>
            <p:cNvPr id="131" name="Rectangle 130"/>
            <p:cNvSpPr/>
            <p:nvPr/>
          </p:nvSpPr>
          <p:spPr bwMode="auto">
            <a:xfrm>
              <a:off x="3981687" y="3786939"/>
              <a:ext cx="1598430" cy="502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93" fontAlgn="base">
                <a:spcBef>
                  <a:spcPct val="0"/>
                </a:spcBef>
                <a:spcAft>
                  <a:spcPct val="0"/>
                </a:spcAft>
              </a:pPr>
              <a:r>
                <a:rPr lang="en-US" sz="1599" dirty="0">
                  <a:solidFill>
                    <a:schemeClr val="tx2"/>
                  </a:solidFill>
                  <a:cs typeface="Segoe UI" pitchFamily="34" charset="0"/>
                </a:rPr>
                <a:t>Capacity admin grants access</a:t>
              </a:r>
            </a:p>
          </p:txBody>
        </p:sp>
        <p:grpSp>
          <p:nvGrpSpPr>
            <p:cNvPr id="132" name="Group 131"/>
            <p:cNvGrpSpPr>
              <a:grpSpLocks/>
            </p:cNvGrpSpPr>
            <p:nvPr/>
          </p:nvGrpSpPr>
          <p:grpSpPr>
            <a:xfrm>
              <a:off x="4543158" y="3103876"/>
              <a:ext cx="475488" cy="475488"/>
              <a:chOff x="1937450" y="2318816"/>
              <a:chExt cx="3470113" cy="3534328"/>
            </a:xfrm>
          </p:grpSpPr>
          <p:grpSp>
            <p:nvGrpSpPr>
              <p:cNvPr id="133" name="Group 132"/>
              <p:cNvGrpSpPr/>
              <p:nvPr/>
            </p:nvGrpSpPr>
            <p:grpSpPr>
              <a:xfrm>
                <a:off x="3672507" y="3404789"/>
                <a:ext cx="1489912" cy="1146088"/>
                <a:chOff x="4112635" y="4369440"/>
                <a:chExt cx="692456" cy="532659"/>
              </a:xfrm>
            </p:grpSpPr>
            <p:sp>
              <p:nvSpPr>
                <p:cNvPr id="15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34" name="Oval 133"/>
              <p:cNvSpPr/>
              <p:nvPr/>
            </p:nvSpPr>
            <p:spPr bwMode="auto">
              <a:xfrm>
                <a:off x="1937450" y="2318816"/>
                <a:ext cx="3470113" cy="3470113"/>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5" name="Chord 134"/>
              <p:cNvSpPr/>
              <p:nvPr/>
            </p:nvSpPr>
            <p:spPr bwMode="auto">
              <a:xfrm>
                <a:off x="2372490" y="4052417"/>
                <a:ext cx="1807938" cy="1800727"/>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360784" y="2731459"/>
                <a:ext cx="1845383" cy="2206344"/>
                <a:chOff x="3413315" y="3245389"/>
                <a:chExt cx="531359" cy="635293"/>
              </a:xfrm>
            </p:grpSpPr>
            <p:sp>
              <p:nvSpPr>
                <p:cNvPr id="15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sp>
        <p:nvSpPr>
          <p:cNvPr id="182" name="Rectangle 181"/>
          <p:cNvSpPr/>
          <p:nvPr/>
        </p:nvSpPr>
        <p:spPr bwMode="auto">
          <a:xfrm>
            <a:off x="3873716" y="4583934"/>
            <a:ext cx="1852860" cy="295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104" name="Group 103"/>
          <p:cNvGrpSpPr/>
          <p:nvPr/>
        </p:nvGrpSpPr>
        <p:grpSpPr>
          <a:xfrm>
            <a:off x="786501" y="3103933"/>
            <a:ext cx="476127" cy="476127"/>
            <a:chOff x="1180880" y="2886219"/>
            <a:chExt cx="1060783" cy="1060783"/>
          </a:xfrm>
        </p:grpSpPr>
        <p:sp>
          <p:nvSpPr>
            <p:cNvPr id="105" name="Oval 10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06" name="Group 105"/>
            <p:cNvGrpSpPr/>
            <p:nvPr/>
          </p:nvGrpSpPr>
          <p:grpSpPr>
            <a:xfrm>
              <a:off x="1411747" y="3073513"/>
              <a:ext cx="725595" cy="723519"/>
              <a:chOff x="2255837" y="2067578"/>
              <a:chExt cx="725595" cy="723519"/>
            </a:xfrm>
            <a:solidFill>
              <a:schemeClr val="accent1"/>
            </a:solidFill>
          </p:grpSpPr>
          <p:sp>
            <p:nvSpPr>
              <p:cNvPr id="10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12" name="Graphic 111"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13" name="Group 112"/>
          <p:cNvGrpSpPr/>
          <p:nvPr/>
        </p:nvGrpSpPr>
        <p:grpSpPr>
          <a:xfrm>
            <a:off x="2221508" y="3103933"/>
            <a:ext cx="476127" cy="476127"/>
            <a:chOff x="1180880" y="2886219"/>
            <a:chExt cx="1060783" cy="1060783"/>
          </a:xfrm>
        </p:grpSpPr>
        <p:sp>
          <p:nvSpPr>
            <p:cNvPr id="115" name="Oval 11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2" name="Group 121"/>
            <p:cNvGrpSpPr/>
            <p:nvPr/>
          </p:nvGrpSpPr>
          <p:grpSpPr>
            <a:xfrm>
              <a:off x="1411747" y="3073513"/>
              <a:ext cx="725595" cy="723519"/>
              <a:chOff x="2255837" y="2067578"/>
              <a:chExt cx="725595" cy="723519"/>
            </a:xfrm>
            <a:solidFill>
              <a:schemeClr val="accent1"/>
            </a:solidFill>
          </p:grpSpPr>
          <p:sp>
            <p:nvSpPr>
              <p:cNvPr id="124"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25" name="Graphic 124"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26" name="Group 125"/>
          <p:cNvGrpSpPr/>
          <p:nvPr/>
        </p:nvGrpSpPr>
        <p:grpSpPr>
          <a:xfrm>
            <a:off x="2939011" y="3103933"/>
            <a:ext cx="476127" cy="476127"/>
            <a:chOff x="1180880" y="2886219"/>
            <a:chExt cx="1060783" cy="1060783"/>
          </a:xfrm>
        </p:grpSpPr>
        <p:sp>
          <p:nvSpPr>
            <p:cNvPr id="127" name="Oval 126"/>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8" name="Group 127"/>
            <p:cNvGrpSpPr/>
            <p:nvPr/>
          </p:nvGrpSpPr>
          <p:grpSpPr>
            <a:xfrm>
              <a:off x="1411747" y="3073513"/>
              <a:ext cx="725595" cy="723519"/>
              <a:chOff x="2255837" y="2067578"/>
              <a:chExt cx="725595" cy="723519"/>
            </a:xfrm>
            <a:solidFill>
              <a:schemeClr val="accent1"/>
            </a:solidFill>
          </p:grpSpPr>
          <p:sp>
            <p:nvSpPr>
              <p:cNvPr id="1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30" name="Graphic 129"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73" name="Group 172"/>
          <p:cNvGrpSpPr/>
          <p:nvPr/>
        </p:nvGrpSpPr>
        <p:grpSpPr>
          <a:xfrm>
            <a:off x="1504005" y="3103933"/>
            <a:ext cx="476127" cy="476127"/>
            <a:chOff x="1180880" y="2886219"/>
            <a:chExt cx="1060783" cy="1060783"/>
          </a:xfrm>
        </p:grpSpPr>
        <p:sp>
          <p:nvSpPr>
            <p:cNvPr id="174" name="Oval 173"/>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75" name="Group 174"/>
            <p:cNvGrpSpPr/>
            <p:nvPr/>
          </p:nvGrpSpPr>
          <p:grpSpPr>
            <a:xfrm>
              <a:off x="1411747" y="3073513"/>
              <a:ext cx="725595" cy="723519"/>
              <a:chOff x="2255837" y="2067578"/>
              <a:chExt cx="725595" cy="723519"/>
            </a:xfrm>
            <a:solidFill>
              <a:schemeClr val="accent1"/>
            </a:solidFill>
          </p:grpSpPr>
          <p:sp>
            <p:nvSpPr>
              <p:cNvPr id="176"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78" name="Graphic 17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sp>
        <p:nvSpPr>
          <p:cNvPr id="179" name="Rectangle 178"/>
          <p:cNvSpPr/>
          <p:nvPr/>
        </p:nvSpPr>
        <p:spPr bwMode="auto">
          <a:xfrm>
            <a:off x="842458" y="5068882"/>
            <a:ext cx="1211972"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HR</a:t>
            </a:r>
            <a:b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Workspace</a:t>
            </a:r>
          </a:p>
        </p:txBody>
      </p:sp>
      <p:pic>
        <p:nvPicPr>
          <p:cNvPr id="180" name="Graphic 179" descr="Team"/>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7705" y="5111056"/>
            <a:ext cx="274281" cy="274281"/>
          </a:xfrm>
          <a:prstGeom prst="rect">
            <a:avLst/>
          </a:prstGeom>
        </p:spPr>
      </p:pic>
      <p:sp>
        <p:nvSpPr>
          <p:cNvPr id="181" name="Rectangle 180"/>
          <p:cNvSpPr/>
          <p:nvPr/>
        </p:nvSpPr>
        <p:spPr bwMode="auto">
          <a:xfrm>
            <a:off x="3803984" y="5010669"/>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grpSp>
        <p:nvGrpSpPr>
          <p:cNvPr id="183" name="Group 182"/>
          <p:cNvGrpSpPr/>
          <p:nvPr/>
        </p:nvGrpSpPr>
        <p:grpSpPr>
          <a:xfrm>
            <a:off x="4173116" y="5067233"/>
            <a:ext cx="1215980" cy="841129"/>
            <a:chOff x="7824288" y="3288425"/>
            <a:chExt cx="1216152" cy="841248"/>
          </a:xfrm>
        </p:grpSpPr>
        <p:sp>
          <p:nvSpPr>
            <p:cNvPr id="184" name="Rectangle 183"/>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185" name="Graphic 184"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sp>
        <p:nvSpPr>
          <p:cNvPr id="187" name="Rectangle 186"/>
          <p:cNvSpPr/>
          <p:nvPr/>
        </p:nvSpPr>
        <p:spPr bwMode="auto">
          <a:xfrm>
            <a:off x="2133628" y="5068881"/>
            <a:ext cx="1215980"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Finance Workspace</a:t>
            </a:r>
          </a:p>
        </p:txBody>
      </p:sp>
      <p:pic>
        <p:nvPicPr>
          <p:cNvPr id="188" name="Graphic 187" descr="Coin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0585" y="5109263"/>
            <a:ext cx="274281" cy="274281"/>
          </a:xfrm>
          <a:prstGeom prst="rect">
            <a:avLst/>
          </a:prstGeom>
        </p:spPr>
      </p:pic>
      <p:cxnSp>
        <p:nvCxnSpPr>
          <p:cNvPr id="192" name="Straight Arrow Connector 191"/>
          <p:cNvCxnSpPr>
            <a:cxnSpLocks/>
          </p:cNvCxnSpPr>
          <p:nvPr/>
        </p:nvCxnSpPr>
        <p:spPr>
          <a:xfrm>
            <a:off x="2100819" y="3901382"/>
            <a:ext cx="0" cy="108696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bwMode="auto">
          <a:xfrm>
            <a:off x="785991" y="4551245"/>
            <a:ext cx="1473429" cy="360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2"/>
                </a:solidFill>
                <a:latin typeface="Segoe UI Semibold" panose="020B0702040204020203" pitchFamily="34" charset="0"/>
                <a:ea typeface="Segoe UI" pitchFamily="34" charset="0"/>
                <a:cs typeface="Segoe UI Semibold" panose="020B0702040204020203" pitchFamily="34" charset="0"/>
              </a:rPr>
              <a:t>Shared</a:t>
            </a:r>
          </a:p>
        </p:txBody>
      </p:sp>
      <p:sp>
        <p:nvSpPr>
          <p:cNvPr id="195" name="Rectangle 194"/>
          <p:cNvSpPr/>
          <p:nvPr/>
        </p:nvSpPr>
        <p:spPr bwMode="auto">
          <a:xfrm>
            <a:off x="786501" y="5001570"/>
            <a:ext cx="2628637" cy="972456"/>
          </a:xfrm>
          <a:prstGeom prst="rect">
            <a:avLst/>
          </a:prstGeom>
          <a:noFill/>
          <a:ln w="285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cxnSp>
        <p:nvCxnSpPr>
          <p:cNvPr id="196" name="Straight Arrow Connector 195"/>
          <p:cNvCxnSpPr>
            <a:cxnSpLocks/>
            <a:stCxn id="127" idx="6"/>
            <a:endCxn id="181" idx="1"/>
          </p:cNvCxnSpPr>
          <p:nvPr/>
        </p:nvCxnSpPr>
        <p:spPr>
          <a:xfrm>
            <a:off x="3415138" y="3341996"/>
            <a:ext cx="388847" cy="2145802"/>
          </a:xfrm>
          <a:prstGeom prst="bentConnector3">
            <a:avLst>
              <a:gd name="adj1" fmla="val 50000"/>
            </a:avLst>
          </a:prstGeom>
          <a:ln w="28575">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cxnSpLocks/>
          </p:cNvCxnSpPr>
          <p:nvPr/>
        </p:nvCxnSpPr>
        <p:spPr>
          <a:xfrm>
            <a:off x="8910054" y="5450213"/>
            <a:ext cx="633645" cy="0"/>
          </a:xfrm>
          <a:prstGeom prst="straightConnector1">
            <a:avLst/>
          </a:prstGeom>
          <a:ln w="762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Text Placeholder 2"/>
          <p:cNvSpPr txBox="1">
            <a:spLocks/>
          </p:cNvSpPr>
          <p:nvPr/>
        </p:nvSpPr>
        <p:spPr>
          <a:xfrm rot="10800000" flipH="1" flipV="1">
            <a:off x="9456808" y="3791704"/>
            <a:ext cx="2434969" cy="548562"/>
          </a:xfrm>
          <a:prstGeom prst="rect">
            <a:avLst/>
          </a:prstGeom>
          <a:noFill/>
          <a:ln>
            <a:noFill/>
          </a:ln>
        </p:spPr>
        <p:txBody>
          <a:bodyPr lIns="0" tIns="0" rIns="0" bIns="0" anchor="t"/>
          <a:lstStyle>
            <a:defPPr>
              <a:defRPr lang="en-US"/>
            </a:defPPr>
            <a:lvl1pPr marR="0" indent="0" defTabSz="932472" fontAlgn="base">
              <a:lnSpc>
                <a:spcPct val="90000"/>
              </a:lnSpc>
              <a:spcBef>
                <a:spcPct val="0"/>
              </a:spcBef>
              <a:spcAft>
                <a:spcPct val="0"/>
              </a:spcAft>
              <a:buClrTx/>
              <a:buSzPct val="90000"/>
              <a:buFont typeface="Wingdings" panose="05000000000000000000" pitchFamily="2" charset="2"/>
              <a:buNone/>
              <a:tabLst/>
              <a:defRPr sz="1400" spc="0" baseline="0">
                <a:solidFill>
                  <a:schemeClr val="accent2"/>
                </a:solidFill>
                <a:latin typeface="Segoe UI Semibold" panose="020B0702040204020203" pitchFamily="34" charset="0"/>
                <a:cs typeface="Segoe UI Semibold" panose="020B0702040204020203"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a:r>
              <a:rPr lang="en-US" sz="1599" dirty="0">
                <a:solidFill>
                  <a:schemeClr val="tx2"/>
                </a:solidFill>
                <a:latin typeface="+mn-lt"/>
                <a:cs typeface="Segoe UI" pitchFamily="34" charset="0"/>
              </a:rPr>
              <a:t>Office 365 admin can review change in audit log</a:t>
            </a:r>
          </a:p>
        </p:txBody>
      </p:sp>
      <p:pic>
        <p:nvPicPr>
          <p:cNvPr id="215" name="Graphic 214" descr="Checkli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7257" y="4655222"/>
            <a:ext cx="1589983" cy="1589983"/>
          </a:xfrm>
          <a:prstGeom prst="rect">
            <a:avLst/>
          </a:prstGeom>
        </p:spPr>
      </p:pic>
      <p:grpSp>
        <p:nvGrpSpPr>
          <p:cNvPr id="216" name="Group 215"/>
          <p:cNvGrpSpPr>
            <a:grpSpLocks/>
          </p:cNvGrpSpPr>
          <p:nvPr/>
        </p:nvGrpSpPr>
        <p:grpSpPr>
          <a:xfrm>
            <a:off x="10436582" y="3103933"/>
            <a:ext cx="475421" cy="475422"/>
            <a:chOff x="1937450" y="2318809"/>
            <a:chExt cx="3470113" cy="3534335"/>
          </a:xfrm>
        </p:grpSpPr>
        <p:sp>
          <p:nvSpPr>
            <p:cNvPr id="234" name="Oval 233"/>
            <p:cNvSpPr/>
            <p:nvPr/>
          </p:nvSpPr>
          <p:spPr bwMode="auto">
            <a:xfrm>
              <a:off x="1937450" y="2318809"/>
              <a:ext cx="3470113" cy="3534328"/>
            </a:xfrm>
            <a:prstGeom prst="ellipse">
              <a:avLst/>
            </a:prstGeom>
            <a:solidFill>
              <a:schemeClr val="bg1">
                <a:lumMod val="95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35" name="Group 234"/>
            <p:cNvGrpSpPr/>
            <p:nvPr/>
          </p:nvGrpSpPr>
          <p:grpSpPr>
            <a:xfrm>
              <a:off x="3672507" y="3404789"/>
              <a:ext cx="1489912" cy="1146088"/>
              <a:chOff x="4112635" y="4369440"/>
              <a:chExt cx="692456" cy="532659"/>
            </a:xfrm>
          </p:grpSpPr>
          <p:sp>
            <p:nvSpPr>
              <p:cNvPr id="24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5"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6"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7"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8"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9"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0"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1"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236" name="Chord 235"/>
            <p:cNvSpPr/>
            <p:nvPr/>
          </p:nvSpPr>
          <p:spPr bwMode="auto">
            <a:xfrm>
              <a:off x="2372491" y="4052420"/>
              <a:ext cx="1807934" cy="1800724"/>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0" name="Group 239"/>
            <p:cNvGrpSpPr/>
            <p:nvPr/>
          </p:nvGrpSpPr>
          <p:grpSpPr>
            <a:xfrm>
              <a:off x="2360784" y="2731459"/>
              <a:ext cx="1845383" cy="2206344"/>
              <a:chOff x="3413315" y="3245389"/>
              <a:chExt cx="531359" cy="635293"/>
            </a:xfrm>
          </p:grpSpPr>
          <p:sp>
            <p:nvSpPr>
              <p:cNvPr id="24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nvGrpSpPr>
          <p:cNvPr id="198" name="Group 197"/>
          <p:cNvGrpSpPr/>
          <p:nvPr/>
        </p:nvGrpSpPr>
        <p:grpSpPr>
          <a:xfrm>
            <a:off x="7358149" y="2874067"/>
            <a:ext cx="569995" cy="705992"/>
            <a:chOff x="6388891" y="3161396"/>
            <a:chExt cx="570075" cy="706092"/>
          </a:xfrm>
        </p:grpSpPr>
        <p:pic>
          <p:nvPicPr>
            <p:cNvPr id="199" name="Graphic 198" descr="Sta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2779" y="3161396"/>
              <a:ext cx="266187" cy="275603"/>
            </a:xfrm>
            <a:prstGeom prst="rect">
              <a:avLst/>
            </a:prstGeom>
          </p:spPr>
        </p:pic>
        <p:grpSp>
          <p:nvGrpSpPr>
            <p:cNvPr id="200" name="Group 199"/>
            <p:cNvGrpSpPr/>
            <p:nvPr/>
          </p:nvGrpSpPr>
          <p:grpSpPr>
            <a:xfrm>
              <a:off x="6388891" y="3392000"/>
              <a:ext cx="475488" cy="475488"/>
              <a:chOff x="3166345" y="7249830"/>
              <a:chExt cx="457200" cy="457200"/>
            </a:xfrm>
          </p:grpSpPr>
          <p:sp>
            <p:nvSpPr>
              <p:cNvPr id="203" name="Oval 202"/>
              <p:cNvSpPr/>
              <p:nvPr/>
            </p:nvSpPr>
            <p:spPr bwMode="auto">
              <a:xfrm>
                <a:off x="3166345" y="7249830"/>
                <a:ext cx="457200" cy="457200"/>
              </a:xfrm>
              <a:prstGeom prst="ellipse">
                <a:avLst/>
              </a:prstGeom>
              <a:solidFill>
                <a:schemeClr val="bg1">
                  <a:lumMod val="95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sp>
            <p:nvSpPr>
              <p:cNvPr id="206" name="Freeform 523"/>
              <p:cNvSpPr>
                <a:spLocks noEditPoints="1"/>
              </p:cNvSpPr>
              <p:nvPr/>
            </p:nvSpPr>
            <p:spPr bwMode="auto">
              <a:xfrm>
                <a:off x="3268235" y="7335409"/>
                <a:ext cx="199219" cy="235025"/>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chemeClr val="accent2"/>
                  </a:solidFill>
                </a:endParaRPr>
              </a:p>
            </p:txBody>
          </p:sp>
          <p:pic>
            <p:nvPicPr>
              <p:cNvPr id="207" name="Graphic 206"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47472" y="7416500"/>
                <a:ext cx="240994" cy="249520"/>
              </a:xfrm>
              <a:prstGeom prst="rect">
                <a:avLst/>
              </a:prstGeom>
            </p:spPr>
          </p:pic>
        </p:grpSp>
      </p:grpSp>
      <p:sp>
        <p:nvSpPr>
          <p:cNvPr id="208" name="Text Placeholder 2"/>
          <p:cNvSpPr txBox="1">
            <a:spLocks/>
          </p:cNvSpPr>
          <p:nvPr/>
        </p:nvSpPr>
        <p:spPr>
          <a:xfrm flipH="1">
            <a:off x="6471104" y="3791704"/>
            <a:ext cx="2344085" cy="548562"/>
          </a:xfrm>
          <a:prstGeom prst="rect">
            <a:avLst/>
          </a:prstGeom>
          <a:noFill/>
          <a:ln>
            <a:noFill/>
          </a:ln>
        </p:spPr>
        <p:txBody>
          <a:bodyPr lIns="0" tIns="0" rIns="0" bIns="0"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93" fontAlgn="base">
              <a:spcBef>
                <a:spcPct val="0"/>
              </a:spcBef>
              <a:spcAft>
                <a:spcPct val="0"/>
              </a:spcAft>
              <a:buNone/>
            </a:pPr>
            <a:r>
              <a:rPr lang="en-US" sz="1599" dirty="0">
                <a:solidFill>
                  <a:schemeClr val="accent2"/>
                </a:solidFill>
                <a:latin typeface="+mn-lt"/>
                <a:cs typeface="Segoe UI" pitchFamily="34" charset="0"/>
              </a:rPr>
              <a:t>Pro user w/permissions</a:t>
            </a:r>
          </a:p>
          <a:p>
            <a:pPr marL="0" indent="0" algn="ctr" defTabSz="932293" fontAlgn="base">
              <a:spcBef>
                <a:spcPct val="0"/>
              </a:spcBef>
              <a:spcAft>
                <a:spcPct val="0"/>
              </a:spcAft>
              <a:buNone/>
            </a:pPr>
            <a:r>
              <a:rPr lang="en-US" sz="1599" dirty="0">
                <a:solidFill>
                  <a:schemeClr val="accent2"/>
                </a:solidFill>
                <a:latin typeface="+mn-lt"/>
                <a:cs typeface="Segoe UI" pitchFamily="34" charset="0"/>
              </a:rPr>
              <a:t>increase capacity </a:t>
            </a:r>
          </a:p>
        </p:txBody>
      </p:sp>
      <p:sp>
        <p:nvSpPr>
          <p:cNvPr id="252" name="Rectangle 251"/>
          <p:cNvSpPr/>
          <p:nvPr/>
        </p:nvSpPr>
        <p:spPr bwMode="auto">
          <a:xfrm>
            <a:off x="6613820" y="4973085"/>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253" name="Rectangle 252"/>
          <p:cNvSpPr/>
          <p:nvPr/>
        </p:nvSpPr>
        <p:spPr bwMode="auto">
          <a:xfrm>
            <a:off x="6613820" y="4349768"/>
            <a:ext cx="1954243" cy="506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258" name="Group 257"/>
          <p:cNvGrpSpPr/>
          <p:nvPr/>
        </p:nvGrpSpPr>
        <p:grpSpPr>
          <a:xfrm>
            <a:off x="6982952" y="5046068"/>
            <a:ext cx="1215980" cy="808291"/>
            <a:chOff x="7824288" y="3288425"/>
            <a:chExt cx="1216152" cy="841248"/>
          </a:xfrm>
        </p:grpSpPr>
        <p:sp>
          <p:nvSpPr>
            <p:cNvPr id="259" name="Rectangle 258"/>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260" name="Graphic 259"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cxnSp>
        <p:nvCxnSpPr>
          <p:cNvPr id="10" name="Connector: Elbow 9"/>
          <p:cNvCxnSpPr>
            <a:stCxn id="105" idx="4"/>
            <a:endCxn id="127" idx="4"/>
          </p:cNvCxnSpPr>
          <p:nvPr/>
        </p:nvCxnSpPr>
        <p:spPr>
          <a:xfrm rot="16200000" flipH="1">
            <a:off x="2100819" y="2503806"/>
            <a:ext cx="12698" cy="2152509"/>
          </a:xfrm>
          <a:prstGeom prst="bentConnector3">
            <a:avLst>
              <a:gd name="adj1" fmla="val 26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p:cNvCxnSpPr>
          <p:nvPr/>
        </p:nvCxnSpPr>
        <p:spPr>
          <a:xfrm>
            <a:off x="1742067"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2459570"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95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fade">
                                      <p:cBhvr>
                                        <p:cTn id="49" dur="500"/>
                                        <p:tgtEl>
                                          <p:spTgt spid="1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par>
                                <p:cTn id="53" presetID="10"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nodeType="with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500"/>
                                        <p:tgtEl>
                                          <p:spTgt spid="2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fade">
                                      <p:cBhvr>
                                        <p:cTn id="64" dur="500"/>
                                        <p:tgtEl>
                                          <p:spTgt spid="2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fade">
                                      <p:cBhvr>
                                        <p:cTn id="67" dur="500"/>
                                        <p:tgtEl>
                                          <p:spTgt spid="253"/>
                                        </p:tgtEl>
                                      </p:cBhvr>
                                    </p:animEffect>
                                  </p:childTnLst>
                                </p:cTn>
                              </p:par>
                              <p:par>
                                <p:cTn id="68" presetID="10" presetClass="entr" presetSubtype="0" fill="hold" nodeType="with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fade">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196"/>
                                        </p:tgtEl>
                                        <p:attrNameLst>
                                          <p:attrName>style.visibility</p:attrName>
                                        </p:attrNameLst>
                                      </p:cBhvr>
                                      <p:to>
                                        <p:strVal val="visible"/>
                                      </p:to>
                                    </p:set>
                                    <p:animEffect transition="in" filter="fade">
                                      <p:cBhvr>
                                        <p:cTn id="78" dur="500"/>
                                        <p:tgtEl>
                                          <p:spTgt spid="19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1" nodeType="clickEffect">
                                  <p:stCondLst>
                                    <p:cond delay="0"/>
                                  </p:stCondLst>
                                  <p:childTnLst>
                                    <p:animScale>
                                      <p:cBhvr>
                                        <p:cTn id="82" dur="1000" fill="hold"/>
                                        <p:tgtEl>
                                          <p:spTgt spid="252"/>
                                        </p:tgtEl>
                                      </p:cBhvr>
                                      <p:by x="100000" y="120000"/>
                                    </p:animScale>
                                  </p:childTnLst>
                                </p:cTn>
                              </p:par>
                              <p:par>
                                <p:cTn id="83" presetID="10"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animEffect transition="in" filter="fade">
                                      <p:cBhvr>
                                        <p:cTn id="85" dur="500"/>
                                        <p:tgtEl>
                                          <p:spTgt spid="208"/>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left)">
                                      <p:cBhvr>
                                        <p:cTn id="89" dur="500"/>
                                        <p:tgtEl>
                                          <p:spTgt spid="19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fade">
                                      <p:cBhvr>
                                        <p:cTn id="93" dur="500"/>
                                        <p:tgtEl>
                                          <p:spTgt spid="209"/>
                                        </p:tgtEl>
                                      </p:cBhvr>
                                    </p:animEffect>
                                  </p:childTnLst>
                                </p:cTn>
                              </p:par>
                              <p:par>
                                <p:cTn id="94" presetID="10" presetClass="entr" presetSubtype="0" fill="hold"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79" grpId="0" animBg="1"/>
      <p:bldP spid="181" grpId="0" animBg="1"/>
      <p:bldP spid="187" grpId="0" animBg="1"/>
      <p:bldP spid="194" grpId="0"/>
      <p:bldP spid="195" grpId="0" animBg="1"/>
      <p:bldP spid="209" grpId="0"/>
      <p:bldP spid="208" grpId="0"/>
      <p:bldP spid="252" grpId="0" animBg="1"/>
      <p:bldP spid="252" grpId="1" animBg="1"/>
      <p:bldP spid="25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E856E9B-CF47-4D90-8942-B0D6B868BB16}"/>
              </a:ext>
            </a:extLst>
          </p:cNvPr>
          <p:cNvSpPr>
            <a:spLocks noGrp="1"/>
          </p:cNvSpPr>
          <p:nvPr>
            <p:ph type="title"/>
          </p:nvPr>
        </p:nvSpPr>
        <p:spPr/>
        <p:txBody>
          <a:bodyPr/>
          <a:lstStyle/>
          <a:p>
            <a:r>
              <a:rPr lang="de-DE" dirty="0"/>
              <a:t>Visio </a:t>
            </a:r>
            <a:r>
              <a:rPr lang="de-DE" dirty="0" err="1"/>
              <a:t>integration</a:t>
            </a:r>
            <a:endParaRPr lang="de-DE" dirty="0"/>
          </a:p>
        </p:txBody>
      </p:sp>
      <p:sp>
        <p:nvSpPr>
          <p:cNvPr id="4" name="Textplatzhalter 3">
            <a:extLst>
              <a:ext uri="{FF2B5EF4-FFF2-40B4-BE49-F238E27FC236}">
                <a16:creationId xmlns:a16="http://schemas.microsoft.com/office/drawing/2014/main" id="{41D798A6-C30C-4D4D-911E-4549B21C0FB3}"/>
              </a:ext>
            </a:extLst>
          </p:cNvPr>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2087843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8">
            <a:extLst>
              <a:ext uri="{FF2B5EF4-FFF2-40B4-BE49-F238E27FC236}">
                <a16:creationId xmlns:a16="http://schemas.microsoft.com/office/drawing/2014/main" id="{3D3C74BA-77F4-4AE6-8EC3-CCA6535EDDD5}"/>
              </a:ext>
            </a:extLst>
          </p:cNvPr>
          <p:cNvGraphicFramePr>
            <a:graphicFrameLocks/>
          </p:cNvGraphicFramePr>
          <p:nvPr>
            <p:extLst/>
          </p:nvPr>
        </p:nvGraphicFramePr>
        <p:xfrm>
          <a:off x="16120" y="1337497"/>
          <a:ext cx="9644283" cy="5546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8">
            <a:extLst>
              <a:ext uri="{FF2B5EF4-FFF2-40B4-BE49-F238E27FC236}">
                <a16:creationId xmlns:a16="http://schemas.microsoft.com/office/drawing/2014/main" id="{6F3E3623-DEEC-4556-A67D-3DB4B7B08BB7}"/>
              </a:ext>
            </a:extLst>
          </p:cNvPr>
          <p:cNvGraphicFramePr>
            <a:graphicFrameLocks/>
          </p:cNvGraphicFramePr>
          <p:nvPr>
            <p:extLst/>
          </p:nvPr>
        </p:nvGraphicFramePr>
        <p:xfrm>
          <a:off x="3109402" y="1339308"/>
          <a:ext cx="8392198" cy="55429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Collaborative">
            <a:extLst>
              <a:ext uri="{FF2B5EF4-FFF2-40B4-BE49-F238E27FC236}">
                <a16:creationId xmlns:a16="http://schemas.microsoft.com/office/drawing/2014/main" id="{5FFAE766-F05B-442B-9142-F51BF4FCFF81}"/>
              </a:ext>
            </a:extLst>
          </p:cNvPr>
          <p:cNvSpPr txBox="1">
            <a:spLocks/>
          </p:cNvSpPr>
          <p:nvPr/>
        </p:nvSpPr>
        <p:spPr>
          <a:xfrm>
            <a:off x="534207" y="1290422"/>
            <a:ext cx="2860874" cy="870305"/>
          </a:xfrm>
          <a:prstGeom prst="rect">
            <a:avLst/>
          </a:prstGeom>
        </p:spPr>
        <p:txBody>
          <a:bodyPr vert="horz" wrap="square" lIns="121886" tIns="121886" rIns="121886" bIns="121886" rtlCol="0" anchor="ctr" anchorCtr="0">
            <a:noAutofit/>
          </a:bodyPr>
          <a:lstStyle>
            <a:defPPr>
              <a:defRPr lang="en-US"/>
            </a:defPPr>
            <a:lvl1pPr marR="0" lvl="0" indent="0" algn="ctr" fontAlgn="auto">
              <a:lnSpc>
                <a:spcPct val="100000"/>
              </a:lnSpc>
              <a:spcBef>
                <a:spcPts val="0"/>
              </a:spcBef>
              <a:spcAft>
                <a:spcPts val="600"/>
              </a:spcAft>
              <a:buClrTx/>
              <a:buSzTx/>
              <a:buFont typeface="Arial" pitchFamily="34" charset="0"/>
              <a:buNone/>
              <a:tabLst/>
              <a:defRPr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1218701">
              <a:spcAft>
                <a:spcPts val="800"/>
              </a:spcAft>
              <a:defRPr/>
            </a:pPr>
            <a:r>
              <a:rPr lang="en-US" sz="2400" kern="0" dirty="0">
                <a:solidFill>
                  <a:srgbClr val="2C292A"/>
                </a:solidFill>
                <a:latin typeface="Segoe UI Semibold" charset="0"/>
                <a:ea typeface="Segoe UI Semibold" charset="0"/>
                <a:cs typeface="Segoe UI Semibold" charset="0"/>
              </a:rPr>
              <a:t>Operational Intelligence</a:t>
            </a:r>
          </a:p>
        </p:txBody>
      </p:sp>
      <p:sp>
        <p:nvSpPr>
          <p:cNvPr id="5" name="Collaborative">
            <a:extLst>
              <a:ext uri="{FF2B5EF4-FFF2-40B4-BE49-F238E27FC236}">
                <a16:creationId xmlns:a16="http://schemas.microsoft.com/office/drawing/2014/main" id="{6412DEE3-A6ED-46D9-9680-E69A13DC96C9}"/>
              </a:ext>
            </a:extLst>
          </p:cNvPr>
          <p:cNvSpPr txBox="1">
            <a:spLocks/>
          </p:cNvSpPr>
          <p:nvPr/>
        </p:nvSpPr>
        <p:spPr>
          <a:xfrm>
            <a:off x="9367837" y="1387269"/>
            <a:ext cx="2534432" cy="870305"/>
          </a:xfrm>
          <a:prstGeom prst="rect">
            <a:avLst/>
          </a:prstGeom>
        </p:spPr>
        <p:txBody>
          <a:bodyPr vert="horz" wrap="square" lIns="121886" tIns="121886" rIns="121886" bIns="121886" rtlCol="0" anchor="ctr" anchorCtr="0">
            <a:noAutofit/>
          </a:bodyPr>
          <a:lstStyle>
            <a:defPPr>
              <a:defRPr lang="en-US"/>
            </a:defPPr>
            <a:lvl1pPr marR="0" lvl="0" indent="0" defTabSz="1218935" fontAlgn="auto">
              <a:lnSpc>
                <a:spcPct val="100000"/>
              </a:lnSpc>
              <a:spcBef>
                <a:spcPts val="0"/>
              </a:spcBef>
              <a:spcAft>
                <a:spcPts val="800"/>
              </a:spcAft>
              <a:buClrTx/>
              <a:buSzTx/>
              <a:buFont typeface="Arial" pitchFamily="34" charset="0"/>
              <a:buNone/>
              <a:tabLst/>
              <a:defRPr sz="2400" kern="0" spc="0" baseline="0">
                <a:solidFill>
                  <a:srgbClr val="2C292A"/>
                </a:solidFill>
                <a:latin typeface="Segoe UI Semibold" charset="0"/>
                <a:ea typeface="Segoe UI Semibold" charset="0"/>
                <a:cs typeface="Segoe UI Semibold"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1218701"/>
            <a:r>
              <a:rPr lang="en-US" dirty="0"/>
              <a:t>Business Intelligence</a:t>
            </a:r>
          </a:p>
        </p:txBody>
      </p:sp>
      <p:sp>
        <p:nvSpPr>
          <p:cNvPr id="6" name="Title 10">
            <a:extLst>
              <a:ext uri="{FF2B5EF4-FFF2-40B4-BE49-F238E27FC236}">
                <a16:creationId xmlns:a16="http://schemas.microsoft.com/office/drawing/2014/main" id="{061E84AD-AD20-4243-B574-061DB38BB55A}"/>
              </a:ext>
            </a:extLst>
          </p:cNvPr>
          <p:cNvSpPr txBox="1">
            <a:spLocks/>
          </p:cNvSpPr>
          <p:nvPr/>
        </p:nvSpPr>
        <p:spPr>
          <a:xfrm>
            <a:off x="534207" y="497"/>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endParaRPr lang="en-US" sz="4799" dirty="0">
              <a:gradFill>
                <a:gsLst>
                  <a:gs pos="1250">
                    <a:srgbClr val="353535"/>
                  </a:gs>
                  <a:gs pos="100000">
                    <a:srgbClr val="353535"/>
                  </a:gs>
                </a:gsLst>
                <a:lin ang="5400000" scaled="0"/>
              </a:gradFill>
              <a:latin typeface="Segoe UI Light"/>
            </a:endParaRPr>
          </a:p>
        </p:txBody>
      </p:sp>
      <p:sp>
        <p:nvSpPr>
          <p:cNvPr id="7" name="Title 6">
            <a:extLst>
              <a:ext uri="{FF2B5EF4-FFF2-40B4-BE49-F238E27FC236}">
                <a16:creationId xmlns:a16="http://schemas.microsoft.com/office/drawing/2014/main" id="{D031104F-D35F-4D8F-B1FC-A081AEC72A22}"/>
              </a:ext>
            </a:extLst>
          </p:cNvPr>
          <p:cNvSpPr>
            <a:spLocks noGrp="1"/>
          </p:cNvSpPr>
          <p:nvPr>
            <p:ph type="title"/>
          </p:nvPr>
        </p:nvSpPr>
        <p:spPr/>
        <p:txBody>
          <a:bodyPr/>
          <a:lstStyle/>
          <a:p>
            <a:r>
              <a:rPr lang="en-US" dirty="0"/>
              <a:t>Monitoring: Unified Dashboards</a:t>
            </a:r>
          </a:p>
        </p:txBody>
      </p:sp>
    </p:spTree>
    <p:extLst>
      <p:ext uri="{BB962C8B-B14F-4D97-AF65-F5344CB8AC3E}">
        <p14:creationId xmlns:p14="http://schemas.microsoft.com/office/powerpoint/2010/main" val="141052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F0B14-23CC-4FC2-8152-71D79608CF1C}"/>
              </a:ext>
            </a:extLst>
          </p:cNvPr>
          <p:cNvSpPr>
            <a:spLocks noGrp="1"/>
          </p:cNvSpPr>
          <p:nvPr>
            <p:ph type="title"/>
          </p:nvPr>
        </p:nvSpPr>
        <p:spPr/>
        <p:txBody>
          <a:bodyPr/>
          <a:lstStyle/>
          <a:p>
            <a:r>
              <a:rPr lang="en-US" dirty="0"/>
              <a:t>Process metrics – Cost / Elapsed Time / Status</a:t>
            </a:r>
            <a:br>
              <a:rPr lang="en-US" dirty="0"/>
            </a:br>
            <a:endParaRPr lang="en-US" dirty="0"/>
          </a:p>
        </p:txBody>
      </p:sp>
      <p:grpSp>
        <p:nvGrpSpPr>
          <p:cNvPr id="2" name="Group 1">
            <a:extLst>
              <a:ext uri="{FF2B5EF4-FFF2-40B4-BE49-F238E27FC236}">
                <a16:creationId xmlns:a16="http://schemas.microsoft.com/office/drawing/2014/main" id="{E4638DBC-E731-4D64-A5E7-5AAE568456CE}"/>
              </a:ext>
            </a:extLst>
          </p:cNvPr>
          <p:cNvGrpSpPr/>
          <p:nvPr/>
        </p:nvGrpSpPr>
        <p:grpSpPr>
          <a:xfrm>
            <a:off x="1036248" y="1280422"/>
            <a:ext cx="10363980" cy="5479996"/>
            <a:chOff x="1035512" y="1280107"/>
            <a:chExt cx="10365450" cy="5480773"/>
          </a:xfrm>
        </p:grpSpPr>
        <p:pic>
          <p:nvPicPr>
            <p:cNvPr id="6" name="Picture 5">
              <a:extLst>
                <a:ext uri="{FF2B5EF4-FFF2-40B4-BE49-F238E27FC236}">
                  <a16:creationId xmlns:a16="http://schemas.microsoft.com/office/drawing/2014/main" id="{69A6C7C8-D3F5-4EB1-867A-A3F33E4F1BB1}"/>
                </a:ext>
              </a:extLst>
            </p:cNvPr>
            <p:cNvPicPr>
              <a:picLocks noChangeAspect="1"/>
            </p:cNvPicPr>
            <p:nvPr/>
          </p:nvPicPr>
          <p:blipFill>
            <a:blip r:embed="rId3">
              <a:extLst/>
            </a:blip>
            <a:stretch>
              <a:fillRect/>
            </a:stretch>
          </p:blipFill>
          <p:spPr>
            <a:xfrm>
              <a:off x="1035512" y="1280107"/>
              <a:ext cx="10365450" cy="5480773"/>
            </a:xfrm>
            <a:prstGeom prst="rect">
              <a:avLst/>
            </a:prstGeom>
          </p:spPr>
        </p:pic>
        <p:sp>
          <p:nvSpPr>
            <p:cNvPr id="4" name="Rectangle 3">
              <a:extLst>
                <a:ext uri="{FF2B5EF4-FFF2-40B4-BE49-F238E27FC236}">
                  <a16:creationId xmlns:a16="http://schemas.microsoft.com/office/drawing/2014/main" id="{28A39F80-ACBE-4ABC-9628-138D2D4C2E89}"/>
                </a:ext>
              </a:extLst>
            </p:cNvPr>
            <p:cNvSpPr/>
            <p:nvPr/>
          </p:nvSpPr>
          <p:spPr bwMode="auto">
            <a:xfrm>
              <a:off x="3044142" y="2424896"/>
              <a:ext cx="428263" cy="243069"/>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gradFill>
                    <a:gsLst>
                      <a:gs pos="0">
                        <a:srgbClr val="FFFFFF"/>
                      </a:gs>
                      <a:gs pos="100000">
                        <a:srgbClr val="FFFFFF"/>
                      </a:gs>
                    </a:gsLst>
                    <a:lin ang="5400000" scaled="0"/>
                  </a:gradFill>
                  <a:latin typeface="Segoe UI Semilight"/>
                </a:rPr>
                <a:t>1.0K</a:t>
              </a:r>
              <a:endParaRPr lang="en-US" sz="800" b="1" dirty="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731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8" name="Group 7"/>
          <p:cNvGrpSpPr/>
          <p:nvPr/>
        </p:nvGrpSpPr>
        <p:grpSpPr>
          <a:xfrm>
            <a:off x="3998340" y="5923992"/>
            <a:ext cx="1582637" cy="465442"/>
            <a:chOff x="1073888" y="5708469"/>
            <a:chExt cx="1551746" cy="456357"/>
          </a:xfrm>
        </p:grpSpPr>
        <p:sp>
          <p:nvSpPr>
            <p:cNvPr id="16" name="Rectangle 15">
              <a:hlinkClick r:id="rId3"/>
            </p:cNvPr>
            <p:cNvSpPr/>
            <p:nvPr/>
          </p:nvSpPr>
          <p:spPr>
            <a:xfrm>
              <a:off x="1073888" y="5708469"/>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5" name="Text Placeholder 3"/>
          <p:cNvSpPr txBox="1">
            <a:spLocks/>
          </p:cNvSpPr>
          <p:nvPr/>
        </p:nvSpPr>
        <p:spPr>
          <a:xfrm>
            <a:off x="3992875" y="3195419"/>
            <a:ext cx="4561310" cy="240405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Modern education happens in the classroom, online, and in blended environments. These expanded formats created a new level of complexity for students and educators at Grand Canyon University.</a:t>
            </a:r>
          </a:p>
          <a:p>
            <a:endParaRPr lang="en-US" sz="1632"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Utilizing</a:t>
            </a:r>
            <a:r>
              <a:rPr lang="en-US" sz="1734" dirty="0">
                <a:latin typeface="Segoe UI" panose="020B0502040204020203" pitchFamily="34" charset="0"/>
                <a:ea typeface="Segoe UI Light" charset="0"/>
                <a:cs typeface="Segoe UI" panose="020B0502040204020203" pitchFamily="34" charset="0"/>
              </a:rPr>
              <a:t> </a:t>
            </a:r>
            <a:r>
              <a:rPr lang="en-US" sz="1734" dirty="0">
                <a:latin typeface="Segoe UI" panose="020B0502040204020203" pitchFamily="34" charset="0"/>
                <a:cs typeface="Segoe UI" panose="020B0502040204020203" pitchFamily="34" charset="0"/>
              </a:rPr>
              <a:t>Microsoft Dynamics CRM, the University was able to modernize, allowing them to anticipate and fulfil student needs.</a:t>
            </a:r>
            <a:endParaRPr lang="en-US" sz="1734" dirty="0">
              <a:latin typeface="Segoe UI" panose="020B0502040204020203" pitchFamily="34" charset="0"/>
              <a:ea typeface="Segoe UI Light" charset="0"/>
              <a:cs typeface="Segoe UI" panose="020B0502040204020203" pitchFamily="34" charset="0"/>
            </a:endParaRPr>
          </a:p>
        </p:txBody>
      </p:sp>
      <p:sp>
        <p:nvSpPr>
          <p:cNvPr id="18"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Grand Canyon University</a:t>
            </a: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4794" b="25987"/>
          <a:stretch/>
        </p:blipFill>
        <p:spPr>
          <a:xfrm>
            <a:off x="3825684" y="491317"/>
            <a:ext cx="4895691" cy="1901652"/>
          </a:xfrm>
          <a:prstGeom prst="rect">
            <a:avLst/>
          </a:prstGeom>
        </p:spPr>
      </p:pic>
    </p:spTree>
    <p:extLst>
      <p:ext uri="{BB962C8B-B14F-4D97-AF65-F5344CB8AC3E}">
        <p14:creationId xmlns:p14="http://schemas.microsoft.com/office/powerpoint/2010/main" val="6494368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1169-4751-41B9-9D59-89D088FE1AD4}"/>
              </a:ext>
            </a:extLst>
          </p:cNvPr>
          <p:cNvSpPr>
            <a:spLocks noGrp="1"/>
          </p:cNvSpPr>
          <p:nvPr>
            <p:ph type="title"/>
          </p:nvPr>
        </p:nvSpPr>
        <p:spPr/>
        <p:txBody>
          <a:bodyPr/>
          <a:lstStyle/>
          <a:p>
            <a:r>
              <a:rPr lang="en-US" dirty="0">
                <a:cs typeface="Segoe UI Semilight"/>
              </a:rPr>
              <a:t>Process metrics seen visually</a:t>
            </a:r>
            <a:r>
              <a:rPr lang="en-US" dirty="0"/>
              <a:t>  </a:t>
            </a:r>
            <a:br>
              <a:rPr lang="en-US" dirty="0"/>
            </a:br>
            <a:endParaRPr lang="en-US" dirty="0"/>
          </a:p>
        </p:txBody>
      </p:sp>
      <p:grpSp>
        <p:nvGrpSpPr>
          <p:cNvPr id="4" name="Group 3">
            <a:extLst>
              <a:ext uri="{FF2B5EF4-FFF2-40B4-BE49-F238E27FC236}">
                <a16:creationId xmlns:a16="http://schemas.microsoft.com/office/drawing/2014/main" id="{77885B19-6BC3-4167-BD25-D69B8488C1E0}"/>
              </a:ext>
            </a:extLst>
          </p:cNvPr>
          <p:cNvGrpSpPr/>
          <p:nvPr/>
        </p:nvGrpSpPr>
        <p:grpSpPr>
          <a:xfrm>
            <a:off x="210832" y="1075597"/>
            <a:ext cx="11935515" cy="3813748"/>
            <a:chOff x="209979" y="1075253"/>
            <a:chExt cx="11937208" cy="3814289"/>
          </a:xfrm>
        </p:grpSpPr>
        <p:pic>
          <p:nvPicPr>
            <p:cNvPr id="10" name="Picture 9">
              <a:extLst>
                <a:ext uri="{FF2B5EF4-FFF2-40B4-BE49-F238E27FC236}">
                  <a16:creationId xmlns:a16="http://schemas.microsoft.com/office/drawing/2014/main" id="{360A1FD6-1311-4B1D-A8E7-52CD0A8A10EE}"/>
                </a:ext>
              </a:extLst>
            </p:cNvPr>
            <p:cNvPicPr>
              <a:picLocks noChangeAspect="1"/>
            </p:cNvPicPr>
            <p:nvPr/>
          </p:nvPicPr>
          <p:blipFill>
            <a:blip r:embed="rId3">
              <a:extLst/>
            </a:blip>
            <a:stretch>
              <a:fillRect/>
            </a:stretch>
          </p:blipFill>
          <p:spPr>
            <a:xfrm>
              <a:off x="209979" y="1075253"/>
              <a:ext cx="11937208" cy="3814289"/>
            </a:xfrm>
            <a:prstGeom prst="rect">
              <a:avLst/>
            </a:prstGeom>
          </p:spPr>
        </p:pic>
        <p:sp>
          <p:nvSpPr>
            <p:cNvPr id="3" name="Parallelogram 2">
              <a:extLst>
                <a:ext uri="{FF2B5EF4-FFF2-40B4-BE49-F238E27FC236}">
                  <a16:creationId xmlns:a16="http://schemas.microsoft.com/office/drawing/2014/main" id="{FC89CFED-FE4C-4E82-BD1A-9B8DE052520E}"/>
                </a:ext>
              </a:extLst>
            </p:cNvPr>
            <p:cNvSpPr/>
            <p:nvPr/>
          </p:nvSpPr>
          <p:spPr bwMode="auto">
            <a:xfrm>
              <a:off x="6041985" y="4149523"/>
              <a:ext cx="1041721" cy="393539"/>
            </a:xfrm>
            <a:prstGeom prst="parallelogram">
              <a:avLst>
                <a:gd name="adj" fmla="val 47388"/>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dirty="0">
                  <a:solidFill>
                    <a:srgbClr val="FFFFFF"/>
                  </a:solidFill>
                  <a:latin typeface="Segoe UI" panose="020B0502040204020203" pitchFamily="34" charset="0"/>
                  <a:cs typeface="Segoe UI" panose="020B0502040204020203" pitchFamily="34" charset="0"/>
                </a:rPr>
                <a:t>Designs and mockups </a:t>
              </a:r>
            </a:p>
          </p:txBody>
        </p:sp>
      </p:grpSp>
      <p:grpSp>
        <p:nvGrpSpPr>
          <p:cNvPr id="6" name="Group 5">
            <a:extLst>
              <a:ext uri="{FF2B5EF4-FFF2-40B4-BE49-F238E27FC236}">
                <a16:creationId xmlns:a16="http://schemas.microsoft.com/office/drawing/2014/main" id="{76FC6916-6C54-47B9-904A-853EB9398A98}"/>
              </a:ext>
            </a:extLst>
          </p:cNvPr>
          <p:cNvGrpSpPr/>
          <p:nvPr/>
        </p:nvGrpSpPr>
        <p:grpSpPr>
          <a:xfrm>
            <a:off x="210832" y="5032397"/>
            <a:ext cx="6438189" cy="1864643"/>
            <a:chOff x="209979" y="5032614"/>
            <a:chExt cx="6439102" cy="1864907"/>
          </a:xfrm>
        </p:grpSpPr>
        <p:pic>
          <p:nvPicPr>
            <p:cNvPr id="7" name="Picture 6">
              <a:extLst>
                <a:ext uri="{FF2B5EF4-FFF2-40B4-BE49-F238E27FC236}">
                  <a16:creationId xmlns:a16="http://schemas.microsoft.com/office/drawing/2014/main" id="{11A1115C-AC5A-421C-A31D-03DDD7055AED}"/>
                </a:ext>
              </a:extLst>
            </p:cNvPr>
            <p:cNvPicPr>
              <a:picLocks noChangeAspect="1"/>
            </p:cNvPicPr>
            <p:nvPr/>
          </p:nvPicPr>
          <p:blipFill rotWithShape="1">
            <a:blip r:embed="rId4">
              <a:extLst/>
            </a:blip>
            <a:srcRect r="37879" b="65974"/>
            <a:stretch/>
          </p:blipFill>
          <p:spPr>
            <a:xfrm>
              <a:off x="209979" y="5032614"/>
              <a:ext cx="6439102" cy="1864907"/>
            </a:xfrm>
            <a:prstGeom prst="rect">
              <a:avLst/>
            </a:prstGeom>
          </p:spPr>
        </p:pic>
        <p:sp>
          <p:nvSpPr>
            <p:cNvPr id="5" name="Rectangle 4">
              <a:extLst>
                <a:ext uri="{FF2B5EF4-FFF2-40B4-BE49-F238E27FC236}">
                  <a16:creationId xmlns:a16="http://schemas.microsoft.com/office/drawing/2014/main" id="{B8C096E9-5F82-4D70-B132-F06EDAFA6F40}"/>
                </a:ext>
              </a:extLst>
            </p:cNvPr>
            <p:cNvSpPr/>
            <p:nvPr/>
          </p:nvSpPr>
          <p:spPr bwMode="auto">
            <a:xfrm>
              <a:off x="2222339" y="6186669"/>
              <a:ext cx="428263" cy="231493"/>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b="1" dirty="0">
                  <a:gradFill>
                    <a:gsLst>
                      <a:gs pos="0">
                        <a:srgbClr val="FFFFFF"/>
                      </a:gs>
                      <a:gs pos="100000">
                        <a:srgbClr val="FFFFFF"/>
                      </a:gs>
                    </a:gsLst>
                    <a:lin ang="5400000" scaled="0"/>
                  </a:gradFill>
                  <a:latin typeface="Segoe UI Semilight"/>
                </a:rPr>
                <a:t>1.0K</a:t>
              </a:r>
            </a:p>
          </p:txBody>
        </p:sp>
      </p:grpSp>
    </p:spTree>
    <p:extLst>
      <p:ext uri="{BB962C8B-B14F-4D97-AF65-F5344CB8AC3E}">
        <p14:creationId xmlns:p14="http://schemas.microsoft.com/office/powerpoint/2010/main" val="323897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6A01-D7AE-41D1-9CC2-432F1B108D4A}"/>
              </a:ext>
            </a:extLst>
          </p:cNvPr>
          <p:cNvSpPr>
            <a:spLocks noGrp="1"/>
          </p:cNvSpPr>
          <p:nvPr>
            <p:ph type="title"/>
          </p:nvPr>
        </p:nvSpPr>
        <p:spPr/>
        <p:txBody>
          <a:bodyPr/>
          <a:lstStyle/>
          <a:p>
            <a:r>
              <a:rPr lang="en-US" dirty="0"/>
              <a:t>Retail Store Inventory management</a:t>
            </a:r>
          </a:p>
        </p:txBody>
      </p:sp>
      <p:pic>
        <p:nvPicPr>
          <p:cNvPr id="4" name="Picture 3">
            <a:extLst>
              <a:ext uri="{FF2B5EF4-FFF2-40B4-BE49-F238E27FC236}">
                <a16:creationId xmlns:a16="http://schemas.microsoft.com/office/drawing/2014/main" id="{08AFAD13-575F-4D76-AA76-81F9EC0C75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1085" y="2151077"/>
            <a:ext cx="4685563" cy="3424298"/>
          </a:xfrm>
          <a:prstGeom prst="rect">
            <a:avLst/>
          </a:prstGeom>
        </p:spPr>
      </p:pic>
      <p:pic>
        <p:nvPicPr>
          <p:cNvPr id="6" name="Picture 5">
            <a:extLst>
              <a:ext uri="{FF2B5EF4-FFF2-40B4-BE49-F238E27FC236}">
                <a16:creationId xmlns:a16="http://schemas.microsoft.com/office/drawing/2014/main" id="{84779D5B-E3D1-4C14-BFFC-3D93C070003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2249" y="917397"/>
            <a:ext cx="6748635" cy="3076155"/>
          </a:xfrm>
          <a:prstGeom prst="rect">
            <a:avLst/>
          </a:prstGeom>
        </p:spPr>
      </p:pic>
      <p:pic>
        <p:nvPicPr>
          <p:cNvPr id="7" name="Picture 6">
            <a:extLst>
              <a:ext uri="{FF2B5EF4-FFF2-40B4-BE49-F238E27FC236}">
                <a16:creationId xmlns:a16="http://schemas.microsoft.com/office/drawing/2014/main" id="{65DD1AFC-130D-4525-8AEC-16734C3CD7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92249" y="4144769"/>
            <a:ext cx="6748635" cy="2849260"/>
          </a:xfrm>
          <a:prstGeom prst="rect">
            <a:avLst/>
          </a:prstGeom>
        </p:spPr>
      </p:pic>
    </p:spTree>
    <p:extLst>
      <p:ext uri="{BB962C8B-B14F-4D97-AF65-F5344CB8AC3E}">
        <p14:creationId xmlns:p14="http://schemas.microsoft.com/office/powerpoint/2010/main" val="4752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48F16-199E-40B0-8076-E7CE86C11DBE}"/>
              </a:ext>
            </a:extLst>
          </p:cNvPr>
          <p:cNvPicPr>
            <a:picLocks noChangeAspect="1"/>
          </p:cNvPicPr>
          <p:nvPr/>
        </p:nvPicPr>
        <p:blipFill rotWithShape="1">
          <a:blip r:embed="rId3">
            <a:clrChange>
              <a:clrFrom>
                <a:srgbClr val="FFFFFF"/>
              </a:clrFrom>
              <a:clrTo>
                <a:srgbClr val="FFFFFF">
                  <a:alpha val="0"/>
                </a:srgbClr>
              </a:clrTo>
            </a:clrChange>
          </a:blip>
          <a:srcRect l="11849" r="4624"/>
          <a:stretch/>
        </p:blipFill>
        <p:spPr>
          <a:xfrm>
            <a:off x="178861" y="1502902"/>
            <a:ext cx="6842889" cy="5211125"/>
          </a:xfrm>
          <a:prstGeom prst="rect">
            <a:avLst/>
          </a:prstGeom>
        </p:spPr>
      </p:pic>
      <p:sp>
        <p:nvSpPr>
          <p:cNvPr id="2" name="Title 1">
            <a:extLst>
              <a:ext uri="{FF2B5EF4-FFF2-40B4-BE49-F238E27FC236}">
                <a16:creationId xmlns:a16="http://schemas.microsoft.com/office/drawing/2014/main" id="{79BDEADE-C3E0-4BA6-9AE6-0EC3BAF3DDF9}"/>
              </a:ext>
            </a:extLst>
          </p:cNvPr>
          <p:cNvSpPr>
            <a:spLocks noGrp="1"/>
          </p:cNvSpPr>
          <p:nvPr>
            <p:ph type="title"/>
          </p:nvPr>
        </p:nvSpPr>
        <p:spPr/>
        <p:txBody>
          <a:bodyPr/>
          <a:lstStyle/>
          <a:p>
            <a:r>
              <a:rPr lang="en-US" dirty="0"/>
              <a:t>Inventory management done visually</a:t>
            </a:r>
            <a:br>
              <a:rPr lang="en-US" dirty="0"/>
            </a:br>
            <a:endParaRPr lang="en-US" dirty="0"/>
          </a:p>
        </p:txBody>
      </p:sp>
      <p:sp>
        <p:nvSpPr>
          <p:cNvPr id="12" name="Rectangle 11">
            <a:extLst>
              <a:ext uri="{FF2B5EF4-FFF2-40B4-BE49-F238E27FC236}">
                <a16:creationId xmlns:a16="http://schemas.microsoft.com/office/drawing/2014/main" id="{D8D51825-FE1F-4DC8-89C5-DE9DF1A3CCCA}"/>
              </a:ext>
            </a:extLst>
          </p:cNvPr>
          <p:cNvSpPr/>
          <p:nvPr/>
        </p:nvSpPr>
        <p:spPr bwMode="auto">
          <a:xfrm>
            <a:off x="6461445" y="1740353"/>
            <a:ext cx="1274310" cy="100876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grpSp>
        <p:nvGrpSpPr>
          <p:cNvPr id="9" name="Group 8">
            <a:extLst>
              <a:ext uri="{FF2B5EF4-FFF2-40B4-BE49-F238E27FC236}">
                <a16:creationId xmlns:a16="http://schemas.microsoft.com/office/drawing/2014/main" id="{11004F12-B8BE-475F-ABF5-DE0B770D41DE}"/>
              </a:ext>
            </a:extLst>
          </p:cNvPr>
          <p:cNvGrpSpPr/>
          <p:nvPr/>
        </p:nvGrpSpPr>
        <p:grpSpPr>
          <a:xfrm>
            <a:off x="4146176" y="1578124"/>
            <a:ext cx="1070565" cy="947857"/>
            <a:chOff x="5292233" y="1737767"/>
            <a:chExt cx="1070717" cy="947992"/>
          </a:xfrm>
        </p:grpSpPr>
        <p:pic>
          <p:nvPicPr>
            <p:cNvPr id="17" name="Picture 16">
              <a:extLst>
                <a:ext uri="{FF2B5EF4-FFF2-40B4-BE49-F238E27FC236}">
                  <a16:creationId xmlns:a16="http://schemas.microsoft.com/office/drawing/2014/main" id="{4590BC6A-346F-451E-B72A-204AFF9F59D3}"/>
                </a:ext>
              </a:extLst>
            </p:cNvPr>
            <p:cNvPicPr>
              <a:picLocks noChangeAspect="1"/>
            </p:cNvPicPr>
            <p:nvPr/>
          </p:nvPicPr>
          <p:blipFill rotWithShape="1">
            <a:blip r:embed="rId4"/>
            <a:srcRect b="33805"/>
            <a:stretch/>
          </p:blipFill>
          <p:spPr>
            <a:xfrm>
              <a:off x="5292816" y="1737767"/>
              <a:ext cx="1070134" cy="835969"/>
            </a:xfrm>
            <a:prstGeom prst="rect">
              <a:avLst/>
            </a:prstGeom>
          </p:spPr>
        </p:pic>
        <p:pic>
          <p:nvPicPr>
            <p:cNvPr id="7" name="Picture 6">
              <a:extLst>
                <a:ext uri="{FF2B5EF4-FFF2-40B4-BE49-F238E27FC236}">
                  <a16:creationId xmlns:a16="http://schemas.microsoft.com/office/drawing/2014/main" id="{FBB04D2E-87ED-4E6C-AD3C-D78E19236364}"/>
                </a:ext>
              </a:extLst>
            </p:cNvPr>
            <p:cNvPicPr>
              <a:picLocks noChangeAspect="1"/>
            </p:cNvPicPr>
            <p:nvPr/>
          </p:nvPicPr>
          <p:blipFill rotWithShape="1">
            <a:blip r:embed="rId4"/>
            <a:srcRect t="43285"/>
            <a:stretch/>
          </p:blipFill>
          <p:spPr>
            <a:xfrm>
              <a:off x="5292233" y="1969513"/>
              <a:ext cx="1070134" cy="716246"/>
            </a:xfrm>
            <a:prstGeom prst="rect">
              <a:avLst/>
            </a:prstGeom>
          </p:spPr>
        </p:pic>
      </p:grpSp>
      <p:pic>
        <p:nvPicPr>
          <p:cNvPr id="20" name="Picture 19">
            <a:extLst>
              <a:ext uri="{FF2B5EF4-FFF2-40B4-BE49-F238E27FC236}">
                <a16:creationId xmlns:a16="http://schemas.microsoft.com/office/drawing/2014/main" id="{7759C6D8-FF41-4C0F-B4BD-3FB92638651C}"/>
              </a:ext>
            </a:extLst>
          </p:cNvPr>
          <p:cNvPicPr>
            <a:picLocks noChangeAspect="1"/>
          </p:cNvPicPr>
          <p:nvPr/>
        </p:nvPicPr>
        <p:blipFill rotWithShape="1">
          <a:blip r:embed="rId5">
            <a:clrChange>
              <a:clrFrom>
                <a:srgbClr val="FFFFFF"/>
              </a:clrFrom>
              <a:clrTo>
                <a:srgbClr val="FFFFFF">
                  <a:alpha val="0"/>
                </a:srgbClr>
              </a:clrTo>
            </a:clrChange>
          </a:blip>
          <a:srcRect r="19144"/>
          <a:stretch/>
        </p:blipFill>
        <p:spPr>
          <a:xfrm>
            <a:off x="7126876" y="1354568"/>
            <a:ext cx="5240220" cy="2954106"/>
          </a:xfrm>
          <a:prstGeom prst="rect">
            <a:avLst/>
          </a:prstGeom>
        </p:spPr>
      </p:pic>
      <p:sp>
        <p:nvSpPr>
          <p:cNvPr id="10" name="Rectangle 9">
            <a:extLst>
              <a:ext uri="{FF2B5EF4-FFF2-40B4-BE49-F238E27FC236}">
                <a16:creationId xmlns:a16="http://schemas.microsoft.com/office/drawing/2014/main" id="{77139C9C-7CE7-45A6-BFE5-448F385D0A05}"/>
              </a:ext>
            </a:extLst>
          </p:cNvPr>
          <p:cNvSpPr/>
          <p:nvPr/>
        </p:nvSpPr>
        <p:spPr bwMode="auto">
          <a:xfrm>
            <a:off x="5873599" y="1439349"/>
            <a:ext cx="931852" cy="1086633"/>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pic>
        <p:nvPicPr>
          <p:cNvPr id="11" name="Picture 10">
            <a:extLst>
              <a:ext uri="{FF2B5EF4-FFF2-40B4-BE49-F238E27FC236}">
                <a16:creationId xmlns:a16="http://schemas.microsoft.com/office/drawing/2014/main" id="{603D9A1F-CA22-4D6C-AF83-57F63FAF06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7162" y="1578124"/>
            <a:ext cx="1195159" cy="1509504"/>
          </a:xfrm>
          <a:prstGeom prst="rect">
            <a:avLst/>
          </a:prstGeom>
          <a:ln w="3175" cap="sq">
            <a:solidFill>
              <a:srgbClr val="000000"/>
            </a:solidFill>
            <a:prstDash val="solid"/>
            <a:miter lim="800000"/>
          </a:ln>
          <a:effectLst/>
        </p:spPr>
      </p:pic>
    </p:spTree>
    <p:extLst>
      <p:ext uri="{BB962C8B-B14F-4D97-AF65-F5344CB8AC3E}">
        <p14:creationId xmlns:p14="http://schemas.microsoft.com/office/powerpoint/2010/main" val="153503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7" name="Inhaltsplatzhalter 6">
            <a:extLst>
              <a:ext uri="{FF2B5EF4-FFF2-40B4-BE49-F238E27FC236}">
                <a16:creationId xmlns:a16="http://schemas.microsoft.com/office/drawing/2014/main" id="{60F56F40-F4FC-4B88-A084-E7D8F936BDB0}"/>
              </a:ext>
            </a:extLst>
          </p:cNvPr>
          <p:cNvPicPr>
            <a:picLocks noGrp="1" noChangeAspect="1"/>
          </p:cNvPicPr>
          <p:nvPr>
            <p:ph idx="1"/>
          </p:nvPr>
        </p:nvPicPr>
        <p:blipFill>
          <a:blip r:embed="rId2"/>
          <a:stretch>
            <a:fillRect/>
          </a:stretch>
        </p:blipFill>
        <p:spPr>
          <a:xfrm>
            <a:off x="731837" y="1439862"/>
            <a:ext cx="9448800" cy="5312356"/>
          </a:xfrm>
        </p:spPr>
      </p:pic>
    </p:spTree>
    <p:extLst>
      <p:ext uri="{BB962C8B-B14F-4D97-AF65-F5344CB8AC3E}">
        <p14:creationId xmlns:p14="http://schemas.microsoft.com/office/powerpoint/2010/main" val="107735322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6" name="Inhaltsplatzhalter 5">
            <a:extLst>
              <a:ext uri="{FF2B5EF4-FFF2-40B4-BE49-F238E27FC236}">
                <a16:creationId xmlns:a16="http://schemas.microsoft.com/office/drawing/2014/main" id="{5ECD6748-5697-413D-B399-FFA8299D2EE9}"/>
              </a:ext>
            </a:extLst>
          </p:cNvPr>
          <p:cNvPicPr>
            <a:picLocks noGrp="1" noChangeAspect="1"/>
          </p:cNvPicPr>
          <p:nvPr>
            <p:ph idx="1"/>
          </p:nvPr>
        </p:nvPicPr>
        <p:blipFill>
          <a:blip r:embed="rId2"/>
          <a:stretch>
            <a:fillRect/>
          </a:stretch>
        </p:blipFill>
        <p:spPr>
          <a:xfrm>
            <a:off x="655637" y="1363662"/>
            <a:ext cx="9601200" cy="5398039"/>
          </a:xfrm>
        </p:spPr>
      </p:pic>
    </p:spTree>
    <p:extLst>
      <p:ext uri="{BB962C8B-B14F-4D97-AF65-F5344CB8AC3E}">
        <p14:creationId xmlns:p14="http://schemas.microsoft.com/office/powerpoint/2010/main" val="356278560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35EF0-EAD6-4C9E-B2FF-5E38739EEAEC}"/>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EF92C4A6-43BA-485B-B382-98D2A57C0F8A}"/>
              </a:ext>
            </a:extLst>
          </p:cNvPr>
          <p:cNvPicPr>
            <a:picLocks noGrp="1" noChangeAspect="1"/>
          </p:cNvPicPr>
          <p:nvPr>
            <p:ph idx="1"/>
          </p:nvPr>
        </p:nvPicPr>
        <p:blipFill>
          <a:blip r:embed="rId2"/>
          <a:stretch>
            <a:fillRect/>
          </a:stretch>
        </p:blipFill>
        <p:spPr>
          <a:xfrm>
            <a:off x="884237" y="1439862"/>
            <a:ext cx="9525000" cy="5355198"/>
          </a:xfrm>
        </p:spPr>
      </p:pic>
    </p:spTree>
    <p:extLst>
      <p:ext uri="{BB962C8B-B14F-4D97-AF65-F5344CB8AC3E}">
        <p14:creationId xmlns:p14="http://schemas.microsoft.com/office/powerpoint/2010/main" val="511373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60D23-0EDF-4E4C-9693-6DB531246982}"/>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ACFAC90E-7309-45D1-AE40-3DBB2AC473CB}"/>
              </a:ext>
            </a:extLst>
          </p:cNvPr>
          <p:cNvPicPr>
            <a:picLocks noGrp="1" noChangeAspect="1"/>
          </p:cNvPicPr>
          <p:nvPr>
            <p:ph idx="1"/>
          </p:nvPr>
        </p:nvPicPr>
        <p:blipFill>
          <a:blip r:embed="rId2"/>
          <a:stretch>
            <a:fillRect/>
          </a:stretch>
        </p:blipFill>
        <p:spPr>
          <a:xfrm>
            <a:off x="1112837" y="1363662"/>
            <a:ext cx="9525000" cy="5355198"/>
          </a:xfrm>
        </p:spPr>
      </p:pic>
    </p:spTree>
    <p:extLst>
      <p:ext uri="{BB962C8B-B14F-4D97-AF65-F5344CB8AC3E}">
        <p14:creationId xmlns:p14="http://schemas.microsoft.com/office/powerpoint/2010/main" val="10735380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1A29E-D917-455A-A080-39C97BDFA0F5}"/>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2D1ABDF0-8709-4D3A-951E-340872796313}"/>
              </a:ext>
            </a:extLst>
          </p:cNvPr>
          <p:cNvPicPr>
            <a:picLocks noGrp="1" noChangeAspect="1"/>
          </p:cNvPicPr>
          <p:nvPr>
            <p:ph idx="1"/>
          </p:nvPr>
        </p:nvPicPr>
        <p:blipFill>
          <a:blip r:embed="rId2"/>
          <a:stretch>
            <a:fillRect/>
          </a:stretch>
        </p:blipFill>
        <p:spPr>
          <a:xfrm>
            <a:off x="1112837" y="1439862"/>
            <a:ext cx="9525000" cy="5355198"/>
          </a:xfrm>
        </p:spPr>
      </p:pic>
    </p:spTree>
    <p:extLst>
      <p:ext uri="{BB962C8B-B14F-4D97-AF65-F5344CB8AC3E}">
        <p14:creationId xmlns:p14="http://schemas.microsoft.com/office/powerpoint/2010/main" val="33431210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3B3E6-AC62-457A-AA29-6AE3A5EA52E6}"/>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7D69FC55-33E0-494F-9B13-BD17F2F678FA}"/>
              </a:ext>
            </a:extLst>
          </p:cNvPr>
          <p:cNvPicPr>
            <a:picLocks noGrp="1" noChangeAspect="1"/>
          </p:cNvPicPr>
          <p:nvPr>
            <p:ph idx="1"/>
          </p:nvPr>
        </p:nvPicPr>
        <p:blipFill>
          <a:blip r:embed="rId2"/>
          <a:stretch>
            <a:fillRect/>
          </a:stretch>
        </p:blipFill>
        <p:spPr>
          <a:xfrm>
            <a:off x="1341437" y="1363662"/>
            <a:ext cx="9677400" cy="5440881"/>
          </a:xfrm>
        </p:spPr>
      </p:pic>
    </p:spTree>
    <p:extLst>
      <p:ext uri="{BB962C8B-B14F-4D97-AF65-F5344CB8AC3E}">
        <p14:creationId xmlns:p14="http://schemas.microsoft.com/office/powerpoint/2010/main" val="2964240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9C4FD9BA-160C-41DA-A9BA-543C1FB42D27}"/>
              </a:ext>
            </a:extLst>
          </p:cNvPr>
          <p:cNvSpPr txBox="1">
            <a:spLocks/>
          </p:cNvSpPr>
          <p:nvPr/>
        </p:nvSpPr>
        <p:spPr>
          <a:xfrm>
            <a:off x="427860" y="448108"/>
            <a:ext cx="11605021" cy="917444"/>
          </a:xfrm>
          <a:prstGeom prst="rect">
            <a:avLst/>
          </a:prstGeom>
        </p:spPr>
        <p:txBody>
          <a:bodyPr vert="horz" wrap="square" lIns="124312" tIns="124312" rIns="124312" bIns="124312" rtlCol="0" anchor="t">
            <a:noAutofit/>
          </a:bodyPr>
          <a:lstStyle>
            <a:lvl1pPr>
              <a:lnSpc>
                <a:spcPct val="90000"/>
              </a:lnSpc>
              <a:spcBef>
                <a:spcPct val="0"/>
              </a:spcBef>
              <a:buNone/>
              <a:defRPr lang="en-US" sz="4800" b="0" cap="none" spc="-102" baseline="0">
                <a:ln w="3175">
                  <a:noFill/>
                </a:ln>
                <a:solidFill>
                  <a:schemeClr val="tx2"/>
                </a:solidFill>
                <a:effectLst/>
                <a:latin typeface="+mj-lt"/>
                <a:cs typeface="Segoe UI" pitchFamily="34" charset="0"/>
              </a:defRPr>
            </a:lvl1pPr>
          </a:lstStyle>
          <a:p>
            <a:pPr defTabSz="932563"/>
            <a:endParaRPr lang="en-US" sz="4399" dirty="0">
              <a:solidFill>
                <a:srgbClr val="0078D7"/>
              </a:solidFill>
              <a:latin typeface="Segoe UI Light"/>
            </a:endParaRPr>
          </a:p>
        </p:txBody>
      </p:sp>
      <p:sp>
        <p:nvSpPr>
          <p:cNvPr id="5" name="Title 4">
            <a:extLst>
              <a:ext uri="{FF2B5EF4-FFF2-40B4-BE49-F238E27FC236}">
                <a16:creationId xmlns:a16="http://schemas.microsoft.com/office/drawing/2014/main" id="{DBD168A0-CA71-4FA8-86F8-37BDF3A3CBFA}"/>
              </a:ext>
            </a:extLst>
          </p:cNvPr>
          <p:cNvSpPr>
            <a:spLocks noGrp="1"/>
          </p:cNvSpPr>
          <p:nvPr>
            <p:ph type="title"/>
          </p:nvPr>
        </p:nvSpPr>
        <p:spPr/>
        <p:txBody>
          <a:bodyPr/>
          <a:lstStyle/>
          <a:p>
            <a:r>
              <a:rPr lang="en-US" dirty="0"/>
              <a:t>5 Steps to Powerful Unified Dashboards</a:t>
            </a:r>
          </a:p>
        </p:txBody>
      </p:sp>
      <p:grpSp>
        <p:nvGrpSpPr>
          <p:cNvPr id="74" name="Group 73">
            <a:extLst>
              <a:ext uri="{FF2B5EF4-FFF2-40B4-BE49-F238E27FC236}">
                <a16:creationId xmlns:a16="http://schemas.microsoft.com/office/drawing/2014/main" id="{6DCEB6F4-D0C9-4D3A-A23F-0CCE478BC345}"/>
              </a:ext>
            </a:extLst>
          </p:cNvPr>
          <p:cNvGrpSpPr/>
          <p:nvPr/>
        </p:nvGrpSpPr>
        <p:grpSpPr>
          <a:xfrm>
            <a:off x="5215802" y="2289708"/>
            <a:ext cx="1932650" cy="1090260"/>
            <a:chOff x="2490779" y="2289537"/>
            <a:chExt cx="1932924" cy="1090414"/>
          </a:xfrm>
        </p:grpSpPr>
        <p:sp>
          <p:nvSpPr>
            <p:cNvPr id="77" name="Rectangle 76">
              <a:extLst>
                <a:ext uri="{FF2B5EF4-FFF2-40B4-BE49-F238E27FC236}">
                  <a16:creationId xmlns:a16="http://schemas.microsoft.com/office/drawing/2014/main" id="{5625B2AF-5B66-4221-B16C-50FAF325E15E}"/>
                </a:ext>
              </a:extLst>
            </p:cNvPr>
            <p:cNvSpPr/>
            <p:nvPr/>
          </p:nvSpPr>
          <p:spPr>
            <a:xfrm>
              <a:off x="2490779" y="2557334"/>
              <a:ext cx="1932924"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Map Power BI Data to Visio Shapes</a:t>
              </a:r>
            </a:p>
          </p:txBody>
        </p:sp>
        <p:sp>
          <p:nvSpPr>
            <p:cNvPr id="79" name="Oval 78">
              <a:extLst>
                <a:ext uri="{FF2B5EF4-FFF2-40B4-BE49-F238E27FC236}">
                  <a16:creationId xmlns:a16="http://schemas.microsoft.com/office/drawing/2014/main" id="{DFE6D718-8B16-4278-93A7-CF363D042691}"/>
                </a:ext>
              </a:extLst>
            </p:cNvPr>
            <p:cNvSpPr/>
            <p:nvPr/>
          </p:nvSpPr>
          <p:spPr bwMode="auto">
            <a:xfrm>
              <a:off x="3232854"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3</a:t>
              </a:r>
            </a:p>
          </p:txBody>
        </p:sp>
      </p:grpSp>
      <p:grpSp>
        <p:nvGrpSpPr>
          <p:cNvPr id="80" name="Group 79">
            <a:extLst>
              <a:ext uri="{FF2B5EF4-FFF2-40B4-BE49-F238E27FC236}">
                <a16:creationId xmlns:a16="http://schemas.microsoft.com/office/drawing/2014/main" id="{53A300C3-55DB-4D36-B571-135444BB5ECA}"/>
              </a:ext>
            </a:extLst>
          </p:cNvPr>
          <p:cNvGrpSpPr/>
          <p:nvPr/>
        </p:nvGrpSpPr>
        <p:grpSpPr>
          <a:xfrm>
            <a:off x="7486825" y="2289710"/>
            <a:ext cx="1935197" cy="1092866"/>
            <a:chOff x="5012838" y="2289537"/>
            <a:chExt cx="1935471" cy="1093021"/>
          </a:xfrm>
        </p:grpSpPr>
        <p:sp>
          <p:nvSpPr>
            <p:cNvPr id="81" name="Rectangle 80">
              <a:extLst>
                <a:ext uri="{FF2B5EF4-FFF2-40B4-BE49-F238E27FC236}">
                  <a16:creationId xmlns:a16="http://schemas.microsoft.com/office/drawing/2014/main" id="{2350D9F8-BBF7-4FE4-8DF9-AA17453C4431}"/>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Define Interaction with Data and Shapes</a:t>
              </a:r>
            </a:p>
          </p:txBody>
        </p:sp>
        <p:sp>
          <p:nvSpPr>
            <p:cNvPr id="82" name="Oval 81">
              <a:extLst>
                <a:ext uri="{FF2B5EF4-FFF2-40B4-BE49-F238E27FC236}">
                  <a16:creationId xmlns:a16="http://schemas.microsoft.com/office/drawing/2014/main" id="{8FBA3CFF-B37B-4377-807F-968D9C4AAAFA}"/>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4</a:t>
              </a:r>
            </a:p>
          </p:txBody>
        </p:sp>
      </p:grpSp>
      <p:sp>
        <p:nvSpPr>
          <p:cNvPr id="84" name="Rectangle 83">
            <a:extLst>
              <a:ext uri="{FF2B5EF4-FFF2-40B4-BE49-F238E27FC236}">
                <a16:creationId xmlns:a16="http://schemas.microsoft.com/office/drawing/2014/main" id="{6B7D89E2-8382-4D2D-90A0-9BD31603E37D}"/>
              </a:ext>
            </a:extLst>
          </p:cNvPr>
          <p:cNvSpPr/>
          <p:nvPr/>
        </p:nvSpPr>
        <p:spPr>
          <a:xfrm>
            <a:off x="673757"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Create Visio Diagrams </a:t>
            </a:r>
          </a:p>
        </p:txBody>
      </p:sp>
      <p:sp>
        <p:nvSpPr>
          <p:cNvPr id="85" name="Oval 84">
            <a:extLst>
              <a:ext uri="{FF2B5EF4-FFF2-40B4-BE49-F238E27FC236}">
                <a16:creationId xmlns:a16="http://schemas.microsoft.com/office/drawing/2014/main" id="{342FD863-51C8-4A9C-8598-B87C3FF3DD16}"/>
              </a:ext>
            </a:extLst>
          </p:cNvPr>
          <p:cNvSpPr/>
          <p:nvPr/>
        </p:nvSpPr>
        <p:spPr bwMode="auto">
          <a:xfrm>
            <a:off x="1421077"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1</a:t>
            </a:r>
          </a:p>
        </p:txBody>
      </p:sp>
      <p:sp>
        <p:nvSpPr>
          <p:cNvPr id="86" name="Rectangle 85">
            <a:extLst>
              <a:ext uri="{FF2B5EF4-FFF2-40B4-BE49-F238E27FC236}">
                <a16:creationId xmlns:a16="http://schemas.microsoft.com/office/drawing/2014/main" id="{3E82A369-1C13-4EEA-9C11-406F4ACAD92C}"/>
              </a:ext>
            </a:extLst>
          </p:cNvPr>
          <p:cNvSpPr/>
          <p:nvPr/>
        </p:nvSpPr>
        <p:spPr>
          <a:xfrm>
            <a:off x="67375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87" name="Group 86">
            <a:extLst>
              <a:ext uri="{FF2B5EF4-FFF2-40B4-BE49-F238E27FC236}">
                <a16:creationId xmlns:a16="http://schemas.microsoft.com/office/drawing/2014/main" id="{2F1F6862-D80D-4F10-98A4-CB5FA7F1919F}"/>
              </a:ext>
            </a:extLst>
          </p:cNvPr>
          <p:cNvGrpSpPr/>
          <p:nvPr/>
        </p:nvGrpSpPr>
        <p:grpSpPr>
          <a:xfrm>
            <a:off x="9760395" y="2289710"/>
            <a:ext cx="1935197" cy="1092866"/>
            <a:chOff x="5012838" y="2289537"/>
            <a:chExt cx="1935471" cy="1093021"/>
          </a:xfrm>
        </p:grpSpPr>
        <p:sp>
          <p:nvSpPr>
            <p:cNvPr id="88" name="Rectangle 87">
              <a:extLst>
                <a:ext uri="{FF2B5EF4-FFF2-40B4-BE49-F238E27FC236}">
                  <a16:creationId xmlns:a16="http://schemas.microsoft.com/office/drawing/2014/main" id="{6D82EFC8-DFFD-473E-9AFD-463DF8017D66}"/>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Share the Dashboard</a:t>
              </a:r>
            </a:p>
          </p:txBody>
        </p:sp>
        <p:sp>
          <p:nvSpPr>
            <p:cNvPr id="89" name="Oval 88">
              <a:extLst>
                <a:ext uri="{FF2B5EF4-FFF2-40B4-BE49-F238E27FC236}">
                  <a16:creationId xmlns:a16="http://schemas.microsoft.com/office/drawing/2014/main" id="{0E5E67E3-5A46-4D39-8829-F5DC67200AB3}"/>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5</a:t>
              </a:r>
            </a:p>
          </p:txBody>
        </p:sp>
      </p:grpSp>
      <p:sp>
        <p:nvSpPr>
          <p:cNvPr id="90" name="Rectangle 89">
            <a:extLst>
              <a:ext uri="{FF2B5EF4-FFF2-40B4-BE49-F238E27FC236}">
                <a16:creationId xmlns:a16="http://schemas.microsoft.com/office/drawing/2014/main" id="{F675BA10-7503-46D4-9859-78ABAF2DBF67}"/>
              </a:ext>
            </a:extLst>
          </p:cNvPr>
          <p:cNvSpPr/>
          <p:nvPr/>
        </p:nvSpPr>
        <p:spPr>
          <a:xfrm>
            <a:off x="2944779"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Import to Power BI</a:t>
            </a:r>
          </a:p>
        </p:txBody>
      </p:sp>
      <p:sp>
        <p:nvSpPr>
          <p:cNvPr id="91" name="Oval 90">
            <a:extLst>
              <a:ext uri="{FF2B5EF4-FFF2-40B4-BE49-F238E27FC236}">
                <a16:creationId xmlns:a16="http://schemas.microsoft.com/office/drawing/2014/main" id="{5799FC2C-A068-439F-901F-48C129291076}"/>
              </a:ext>
            </a:extLst>
          </p:cNvPr>
          <p:cNvSpPr/>
          <p:nvPr/>
        </p:nvSpPr>
        <p:spPr bwMode="auto">
          <a:xfrm>
            <a:off x="3692099"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2</a:t>
            </a:r>
          </a:p>
        </p:txBody>
      </p:sp>
      <p:sp>
        <p:nvSpPr>
          <p:cNvPr id="92" name="Rectangle 91">
            <a:extLst>
              <a:ext uri="{FF2B5EF4-FFF2-40B4-BE49-F238E27FC236}">
                <a16:creationId xmlns:a16="http://schemas.microsoft.com/office/drawing/2014/main" id="{B1D120E7-AB48-4DCA-9763-674EAE643FDD}"/>
              </a:ext>
            </a:extLst>
          </p:cNvPr>
          <p:cNvSpPr/>
          <p:nvPr/>
        </p:nvSpPr>
        <p:spPr>
          <a:xfrm>
            <a:off x="295147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3" name="Rectangle 92">
            <a:extLst>
              <a:ext uri="{FF2B5EF4-FFF2-40B4-BE49-F238E27FC236}">
                <a16:creationId xmlns:a16="http://schemas.microsoft.com/office/drawing/2014/main" id="{980A50AB-D0C8-43A1-A630-9448D738502E}"/>
              </a:ext>
            </a:extLst>
          </p:cNvPr>
          <p:cNvSpPr/>
          <p:nvPr/>
        </p:nvSpPr>
        <p:spPr>
          <a:xfrm>
            <a:off x="5221584"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4" name="Rectangle 93">
            <a:extLst>
              <a:ext uri="{FF2B5EF4-FFF2-40B4-BE49-F238E27FC236}">
                <a16:creationId xmlns:a16="http://schemas.microsoft.com/office/drawing/2014/main" id="{85DA2EF0-53D0-4CF8-96AD-E0B2A5F43854}"/>
              </a:ext>
            </a:extLst>
          </p:cNvPr>
          <p:cNvSpPr/>
          <p:nvPr/>
        </p:nvSpPr>
        <p:spPr>
          <a:xfrm>
            <a:off x="748012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5" name="Rectangle 94">
            <a:extLst>
              <a:ext uri="{FF2B5EF4-FFF2-40B4-BE49-F238E27FC236}">
                <a16:creationId xmlns:a16="http://schemas.microsoft.com/office/drawing/2014/main" id="{09F5D822-740B-4EB1-9FE4-5E5CC3C0CC32}"/>
              </a:ext>
            </a:extLst>
          </p:cNvPr>
          <p:cNvSpPr/>
          <p:nvPr/>
        </p:nvSpPr>
        <p:spPr>
          <a:xfrm>
            <a:off x="976166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96" name="Group 95">
            <a:extLst>
              <a:ext uri="{FF2B5EF4-FFF2-40B4-BE49-F238E27FC236}">
                <a16:creationId xmlns:a16="http://schemas.microsoft.com/office/drawing/2014/main" id="{589278AF-24BF-4B5D-8812-A63A08AC0EA7}"/>
              </a:ext>
            </a:extLst>
          </p:cNvPr>
          <p:cNvGrpSpPr/>
          <p:nvPr/>
        </p:nvGrpSpPr>
        <p:grpSpPr>
          <a:xfrm>
            <a:off x="1055562" y="3743472"/>
            <a:ext cx="1169040" cy="1670764"/>
            <a:chOff x="228784" y="2672502"/>
            <a:chExt cx="1169206" cy="1671001"/>
          </a:xfrm>
        </p:grpSpPr>
        <p:pic>
          <p:nvPicPr>
            <p:cNvPr id="97" name="Graphic 96">
              <a:extLst>
                <a:ext uri="{FF2B5EF4-FFF2-40B4-BE49-F238E27FC236}">
                  <a16:creationId xmlns:a16="http://schemas.microsoft.com/office/drawing/2014/main" id="{E2B23241-C5D1-4B1A-B091-E8E4ABA56B5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98" name="Freeform: Shape 97">
              <a:extLst>
                <a:ext uri="{FF2B5EF4-FFF2-40B4-BE49-F238E27FC236}">
                  <a16:creationId xmlns:a16="http://schemas.microsoft.com/office/drawing/2014/main" id="{6D68200C-80B0-45D0-BA89-F2D736AB636F}"/>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99" name="Picture 2" descr="https://seeklogo.com/images/M/microsoft-visio-logo-723A83B164-seeklogo.com.png">
            <a:extLst>
              <a:ext uri="{FF2B5EF4-FFF2-40B4-BE49-F238E27FC236}">
                <a16:creationId xmlns:a16="http://schemas.microsoft.com/office/drawing/2014/main" id="{4D70979C-3467-4F06-9C41-4A8D35DB5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66" y="3494690"/>
            <a:ext cx="529320" cy="497562"/>
          </a:xfrm>
          <a:prstGeom prst="rect">
            <a:avLst/>
          </a:prstGeom>
          <a:solidFill>
            <a:srgbClr val="E3E3E3"/>
          </a:solidFill>
          <a:extLst/>
        </p:spPr>
      </p:pic>
      <p:pic>
        <p:nvPicPr>
          <p:cNvPr id="100" name="Picture 99">
            <a:extLst>
              <a:ext uri="{FF2B5EF4-FFF2-40B4-BE49-F238E27FC236}">
                <a16:creationId xmlns:a16="http://schemas.microsoft.com/office/drawing/2014/main" id="{87AE061B-21F2-4C2E-96C2-C49C6EEA7405}"/>
              </a:ext>
            </a:extLst>
          </p:cNvPr>
          <p:cNvPicPr>
            <a:picLocks noChangeAspect="1"/>
          </p:cNvPicPr>
          <p:nvPr/>
        </p:nvPicPr>
        <p:blipFill>
          <a:blip r:embed="rId6"/>
          <a:stretch>
            <a:fillRect/>
          </a:stretch>
        </p:blipFill>
        <p:spPr>
          <a:xfrm>
            <a:off x="5362118" y="4096857"/>
            <a:ext cx="1639098" cy="963990"/>
          </a:xfrm>
          <a:prstGeom prst="rect">
            <a:avLst/>
          </a:prstGeom>
        </p:spPr>
      </p:pic>
      <p:pic>
        <p:nvPicPr>
          <p:cNvPr id="101" name="Graphic 100">
            <a:extLst>
              <a:ext uri="{FF2B5EF4-FFF2-40B4-BE49-F238E27FC236}">
                <a16:creationId xmlns:a16="http://schemas.microsoft.com/office/drawing/2014/main" id="{C5623C05-CDF0-405F-9983-349B6358273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5604197" y="4216935"/>
            <a:ext cx="716926" cy="691253"/>
          </a:xfrm>
          <a:prstGeom prst="rect">
            <a:avLst/>
          </a:prstGeom>
        </p:spPr>
      </p:pic>
      <p:grpSp>
        <p:nvGrpSpPr>
          <p:cNvPr id="102" name="Group 101">
            <a:extLst>
              <a:ext uri="{FF2B5EF4-FFF2-40B4-BE49-F238E27FC236}">
                <a16:creationId xmlns:a16="http://schemas.microsoft.com/office/drawing/2014/main" id="{BC878464-B7B4-4EAC-8079-28F932BCD5D0}"/>
              </a:ext>
            </a:extLst>
          </p:cNvPr>
          <p:cNvGrpSpPr/>
          <p:nvPr/>
        </p:nvGrpSpPr>
        <p:grpSpPr>
          <a:xfrm>
            <a:off x="6587821" y="4216934"/>
            <a:ext cx="337683" cy="699361"/>
            <a:chOff x="4316989" y="4217036"/>
            <a:chExt cx="337731" cy="699460"/>
          </a:xfrm>
        </p:grpSpPr>
        <p:sp>
          <p:nvSpPr>
            <p:cNvPr id="103" name="Rectangle 102">
              <a:extLst>
                <a:ext uri="{FF2B5EF4-FFF2-40B4-BE49-F238E27FC236}">
                  <a16:creationId xmlns:a16="http://schemas.microsoft.com/office/drawing/2014/main" id="{71849FCC-A901-4292-88FE-2813D1505158}"/>
                </a:ext>
              </a:extLst>
            </p:cNvPr>
            <p:cNvSpPr/>
            <p:nvPr/>
          </p:nvSpPr>
          <p:spPr bwMode="auto">
            <a:xfrm>
              <a:off x="4316989" y="4217036"/>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4" name="Rectangle 103">
              <a:extLst>
                <a:ext uri="{FF2B5EF4-FFF2-40B4-BE49-F238E27FC236}">
                  <a16:creationId xmlns:a16="http://schemas.microsoft.com/office/drawing/2014/main" id="{631AF728-B3DC-4D99-9A78-B6A71F968066}"/>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5" name="Rectangle 104">
              <a:extLst>
                <a:ext uri="{FF2B5EF4-FFF2-40B4-BE49-F238E27FC236}">
                  <a16:creationId xmlns:a16="http://schemas.microsoft.com/office/drawing/2014/main" id="{285D2685-0508-478C-ACAE-AA1611D3EE7A}"/>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6" name="Rectangle 105">
              <a:extLst>
                <a:ext uri="{FF2B5EF4-FFF2-40B4-BE49-F238E27FC236}">
                  <a16:creationId xmlns:a16="http://schemas.microsoft.com/office/drawing/2014/main" id="{E0EA109D-A7F5-4C94-A42A-A76D48C9E8D6}"/>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7" name="Rectangle 106">
              <a:extLst>
                <a:ext uri="{FF2B5EF4-FFF2-40B4-BE49-F238E27FC236}">
                  <a16:creationId xmlns:a16="http://schemas.microsoft.com/office/drawing/2014/main" id="{458F2DD6-2943-4136-99DF-B837AB6ADFC7}"/>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108" name="Picture 107">
            <a:extLst>
              <a:ext uri="{FF2B5EF4-FFF2-40B4-BE49-F238E27FC236}">
                <a16:creationId xmlns:a16="http://schemas.microsoft.com/office/drawing/2014/main" id="{56EE8E60-D966-4884-9EF8-B5CA4A0ECB1F}"/>
              </a:ext>
            </a:extLst>
          </p:cNvPr>
          <p:cNvPicPr>
            <a:picLocks noChangeAspect="1"/>
          </p:cNvPicPr>
          <p:nvPr/>
        </p:nvPicPr>
        <p:blipFill rotWithShape="1">
          <a:blip r:embed="rId7"/>
          <a:srcRect t="22130" b="19020"/>
          <a:stretch/>
        </p:blipFill>
        <p:spPr>
          <a:xfrm>
            <a:off x="3410480" y="3505706"/>
            <a:ext cx="1299951" cy="438606"/>
          </a:xfrm>
          <a:prstGeom prst="rect">
            <a:avLst/>
          </a:prstGeom>
        </p:spPr>
      </p:pic>
      <p:pic>
        <p:nvPicPr>
          <p:cNvPr id="109" name="Graphic 108">
            <a:extLst>
              <a:ext uri="{FF2B5EF4-FFF2-40B4-BE49-F238E27FC236}">
                <a16:creationId xmlns:a16="http://schemas.microsoft.com/office/drawing/2014/main" id="{3D5AC714-E809-435A-9A84-94A2C1DCED5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3835" b="16165"/>
          <a:stretch/>
        </p:blipFill>
        <p:spPr>
          <a:xfrm>
            <a:off x="5938370" y="3400144"/>
            <a:ext cx="1298901" cy="1298901"/>
          </a:xfrm>
          <a:prstGeom prst="rect">
            <a:avLst/>
          </a:prstGeom>
        </p:spPr>
      </p:pic>
      <p:pic>
        <p:nvPicPr>
          <p:cNvPr id="110" name="Picture 109">
            <a:extLst>
              <a:ext uri="{FF2B5EF4-FFF2-40B4-BE49-F238E27FC236}">
                <a16:creationId xmlns:a16="http://schemas.microsoft.com/office/drawing/2014/main" id="{6179A511-B647-46F2-A353-B871D0E75BD7}"/>
              </a:ext>
            </a:extLst>
          </p:cNvPr>
          <p:cNvPicPr>
            <a:picLocks noChangeAspect="1"/>
          </p:cNvPicPr>
          <p:nvPr/>
        </p:nvPicPr>
        <p:blipFill>
          <a:blip r:embed="rId6"/>
          <a:stretch>
            <a:fillRect/>
          </a:stretch>
        </p:blipFill>
        <p:spPr>
          <a:xfrm>
            <a:off x="7620596" y="4096857"/>
            <a:ext cx="1639098" cy="963990"/>
          </a:xfrm>
          <a:prstGeom prst="rect">
            <a:avLst/>
          </a:prstGeom>
        </p:spPr>
      </p:pic>
      <p:grpSp>
        <p:nvGrpSpPr>
          <p:cNvPr id="111" name="Group 110">
            <a:extLst>
              <a:ext uri="{FF2B5EF4-FFF2-40B4-BE49-F238E27FC236}">
                <a16:creationId xmlns:a16="http://schemas.microsoft.com/office/drawing/2014/main" id="{07D25A96-DF06-4FC7-A956-2DD8FF9075F1}"/>
              </a:ext>
            </a:extLst>
          </p:cNvPr>
          <p:cNvGrpSpPr/>
          <p:nvPr/>
        </p:nvGrpSpPr>
        <p:grpSpPr>
          <a:xfrm>
            <a:off x="8846300" y="4216934"/>
            <a:ext cx="337683" cy="699361"/>
            <a:chOff x="4316989" y="4217036"/>
            <a:chExt cx="337731" cy="699460"/>
          </a:xfrm>
        </p:grpSpPr>
        <p:sp>
          <p:nvSpPr>
            <p:cNvPr id="112" name="Rectangle 111">
              <a:extLst>
                <a:ext uri="{FF2B5EF4-FFF2-40B4-BE49-F238E27FC236}">
                  <a16:creationId xmlns:a16="http://schemas.microsoft.com/office/drawing/2014/main" id="{BB67EC2B-A89E-4E0B-9580-A908876452FD}"/>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3" name="Rectangle 112">
              <a:extLst>
                <a:ext uri="{FF2B5EF4-FFF2-40B4-BE49-F238E27FC236}">
                  <a16:creationId xmlns:a16="http://schemas.microsoft.com/office/drawing/2014/main" id="{C824D83C-FBC3-44C4-8BCB-CB7960689105}"/>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4" name="Rectangle 113">
              <a:extLst>
                <a:ext uri="{FF2B5EF4-FFF2-40B4-BE49-F238E27FC236}">
                  <a16:creationId xmlns:a16="http://schemas.microsoft.com/office/drawing/2014/main" id="{3B322C8A-CF1C-4353-B199-30E05A1E0DA7}"/>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5" name="Rectangle 114">
              <a:extLst>
                <a:ext uri="{FF2B5EF4-FFF2-40B4-BE49-F238E27FC236}">
                  <a16:creationId xmlns:a16="http://schemas.microsoft.com/office/drawing/2014/main" id="{CBA72401-C1AC-4042-8092-4F91620ED4AE}"/>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6" name="Rectangle 115">
              <a:extLst>
                <a:ext uri="{FF2B5EF4-FFF2-40B4-BE49-F238E27FC236}">
                  <a16:creationId xmlns:a16="http://schemas.microsoft.com/office/drawing/2014/main" id="{404A34C2-C1C2-4BD3-9B98-48991F09A6DD}"/>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17" name="Rectangle 116">
            <a:extLst>
              <a:ext uri="{FF2B5EF4-FFF2-40B4-BE49-F238E27FC236}">
                <a16:creationId xmlns:a16="http://schemas.microsoft.com/office/drawing/2014/main" id="{A0EA600E-B4D7-4FAA-BACA-90E701836996}"/>
              </a:ext>
            </a:extLst>
          </p:cNvPr>
          <p:cNvSpPr/>
          <p:nvPr/>
        </p:nvSpPr>
        <p:spPr bwMode="auto">
          <a:xfrm>
            <a:off x="8137524" y="4248281"/>
            <a:ext cx="168842" cy="1198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8" name="Rectangle 117">
            <a:extLst>
              <a:ext uri="{FF2B5EF4-FFF2-40B4-BE49-F238E27FC236}">
                <a16:creationId xmlns:a16="http://schemas.microsoft.com/office/drawing/2014/main" id="{BD5A1401-C209-475D-9D5D-0784424236B1}"/>
              </a:ext>
            </a:extLst>
          </p:cNvPr>
          <p:cNvSpPr/>
          <p:nvPr/>
        </p:nvSpPr>
        <p:spPr bwMode="auto">
          <a:xfrm>
            <a:off x="7889441" y="4532127"/>
            <a:ext cx="168842" cy="11985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9" name="Rectangle 118">
            <a:extLst>
              <a:ext uri="{FF2B5EF4-FFF2-40B4-BE49-F238E27FC236}">
                <a16:creationId xmlns:a16="http://schemas.microsoft.com/office/drawing/2014/main" id="{0D5F8046-AF3F-4384-8319-4F61BA1B910A}"/>
              </a:ext>
            </a:extLst>
          </p:cNvPr>
          <p:cNvSpPr/>
          <p:nvPr/>
        </p:nvSpPr>
        <p:spPr bwMode="auto">
          <a:xfrm>
            <a:off x="8384177" y="4532127"/>
            <a:ext cx="168842" cy="11985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20" name="Graphic 119">
            <a:extLst>
              <a:ext uri="{FF2B5EF4-FFF2-40B4-BE49-F238E27FC236}">
                <a16:creationId xmlns:a16="http://schemas.microsoft.com/office/drawing/2014/main" id="{555DC9EB-98E4-495B-A70E-DD79AF624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7862676" y="4216935"/>
            <a:ext cx="716926" cy="691253"/>
          </a:xfrm>
          <a:prstGeom prst="rect">
            <a:avLst/>
          </a:prstGeom>
        </p:spPr>
      </p:pic>
      <p:grpSp>
        <p:nvGrpSpPr>
          <p:cNvPr id="121" name="Group 120">
            <a:extLst>
              <a:ext uri="{FF2B5EF4-FFF2-40B4-BE49-F238E27FC236}">
                <a16:creationId xmlns:a16="http://schemas.microsoft.com/office/drawing/2014/main" id="{5311E701-9284-4DE2-82D7-C3536BC152CA}"/>
              </a:ext>
            </a:extLst>
          </p:cNvPr>
          <p:cNvGrpSpPr/>
          <p:nvPr/>
        </p:nvGrpSpPr>
        <p:grpSpPr>
          <a:xfrm>
            <a:off x="8349167" y="3487566"/>
            <a:ext cx="613954" cy="729368"/>
            <a:chOff x="8304977" y="3522430"/>
            <a:chExt cx="614041" cy="729472"/>
          </a:xfrm>
        </p:grpSpPr>
        <p:sp>
          <p:nvSpPr>
            <p:cNvPr id="122" name="Freeform: Shape 121">
              <a:extLst>
                <a:ext uri="{FF2B5EF4-FFF2-40B4-BE49-F238E27FC236}">
                  <a16:creationId xmlns:a16="http://schemas.microsoft.com/office/drawing/2014/main" id="{DCDAF59C-9D3D-45B0-9477-E414AF22E553}"/>
                </a:ext>
              </a:extLst>
            </p:cNvPr>
            <p:cNvSpPr/>
            <p:nvPr/>
          </p:nvSpPr>
          <p:spPr>
            <a:xfrm rot="20375546" flipH="1">
              <a:off x="8383053" y="3522430"/>
              <a:ext cx="535965" cy="597541"/>
            </a:xfrm>
            <a:custGeom>
              <a:avLst/>
              <a:gdLst/>
              <a:ahLst/>
              <a:cxnLst/>
              <a:rect l="0" t="0" r="0" b="0"/>
              <a:pathLst>
                <a:path w="404765" h="391552">
                  <a:moveTo>
                    <a:pt x="116144" y="0"/>
                  </a:moveTo>
                  <a:cubicBezTo>
                    <a:pt x="85937" y="0"/>
                    <a:pt x="61772" y="20883"/>
                    <a:pt x="61772" y="46986"/>
                  </a:cubicBezTo>
                  <a:lnTo>
                    <a:pt x="61772" y="159754"/>
                  </a:lnTo>
                  <a:lnTo>
                    <a:pt x="21296" y="194732"/>
                  </a:lnTo>
                  <a:cubicBezTo>
                    <a:pt x="-7099" y="219270"/>
                    <a:pt x="-7099" y="258947"/>
                    <a:pt x="21296" y="283484"/>
                  </a:cubicBezTo>
                  <a:lnTo>
                    <a:pt x="130039" y="377457"/>
                  </a:lnTo>
                  <a:cubicBezTo>
                    <a:pt x="143934" y="389465"/>
                    <a:pt x="162057" y="395729"/>
                    <a:pt x="181389" y="395729"/>
                  </a:cubicBezTo>
                  <a:cubicBezTo>
                    <a:pt x="200722" y="395729"/>
                    <a:pt x="218845" y="389465"/>
                    <a:pt x="232740" y="377457"/>
                  </a:cubicBezTo>
                  <a:lnTo>
                    <a:pt x="403709" y="229711"/>
                  </a:lnTo>
                  <a:cubicBezTo>
                    <a:pt x="406125" y="227623"/>
                    <a:pt x="407333" y="225012"/>
                    <a:pt x="407333" y="222402"/>
                  </a:cubicBezTo>
                  <a:cubicBezTo>
                    <a:pt x="407333" y="219792"/>
                    <a:pt x="406125" y="217181"/>
                    <a:pt x="403709" y="215093"/>
                  </a:cubicBezTo>
                  <a:lnTo>
                    <a:pt x="209179" y="46986"/>
                  </a:lnTo>
                  <a:cubicBezTo>
                    <a:pt x="204346" y="42810"/>
                    <a:pt x="197097" y="42810"/>
                    <a:pt x="192264" y="46986"/>
                  </a:cubicBezTo>
                  <a:lnTo>
                    <a:pt x="171119" y="65259"/>
                  </a:lnTo>
                  <a:lnTo>
                    <a:pt x="171119" y="46986"/>
                  </a:lnTo>
                  <a:cubicBezTo>
                    <a:pt x="170515" y="21405"/>
                    <a:pt x="146350" y="0"/>
                    <a:pt x="116144" y="0"/>
                  </a:cubicBezTo>
                  <a:close/>
                  <a:moveTo>
                    <a:pt x="85937" y="46986"/>
                  </a:moveTo>
                  <a:cubicBezTo>
                    <a:pt x="85937" y="32368"/>
                    <a:pt x="99228" y="20883"/>
                    <a:pt x="116144" y="20883"/>
                  </a:cubicBezTo>
                  <a:cubicBezTo>
                    <a:pt x="133059" y="20883"/>
                    <a:pt x="146350" y="32368"/>
                    <a:pt x="146350" y="46986"/>
                  </a:cubicBezTo>
                  <a:lnTo>
                    <a:pt x="146350" y="86142"/>
                  </a:lnTo>
                  <a:lnTo>
                    <a:pt x="85937" y="138349"/>
                  </a:lnTo>
                  <a:lnTo>
                    <a:pt x="85937" y="46986"/>
                  </a:lnTo>
                  <a:close/>
                  <a:moveTo>
                    <a:pt x="146350" y="144091"/>
                  </a:moveTo>
                  <a:cubicBezTo>
                    <a:pt x="139100" y="147746"/>
                    <a:pt x="134267" y="154533"/>
                    <a:pt x="134267" y="161842"/>
                  </a:cubicBezTo>
                  <a:cubicBezTo>
                    <a:pt x="134267" y="173327"/>
                    <a:pt x="145142" y="182725"/>
                    <a:pt x="158433" y="182725"/>
                  </a:cubicBezTo>
                  <a:cubicBezTo>
                    <a:pt x="171723" y="182725"/>
                    <a:pt x="182598" y="173327"/>
                    <a:pt x="182598" y="161842"/>
                  </a:cubicBezTo>
                  <a:cubicBezTo>
                    <a:pt x="182598" y="154011"/>
                    <a:pt x="177765" y="147746"/>
                    <a:pt x="170515" y="144091"/>
                  </a:cubicBezTo>
                  <a:lnTo>
                    <a:pt x="170515" y="95017"/>
                  </a:lnTo>
                  <a:lnTo>
                    <a:pt x="200117" y="69435"/>
                  </a:lnTo>
                  <a:lnTo>
                    <a:pt x="377127" y="222402"/>
                  </a:lnTo>
                  <a:lnTo>
                    <a:pt x="214616" y="362317"/>
                  </a:lnTo>
                  <a:cubicBezTo>
                    <a:pt x="205555" y="370148"/>
                    <a:pt x="193472" y="374324"/>
                    <a:pt x="180181" y="374324"/>
                  </a:cubicBezTo>
                  <a:cubicBezTo>
                    <a:pt x="167494" y="374324"/>
                    <a:pt x="155412" y="370148"/>
                    <a:pt x="145746" y="362317"/>
                  </a:cubicBezTo>
                  <a:lnTo>
                    <a:pt x="37003" y="268344"/>
                  </a:lnTo>
                  <a:cubicBezTo>
                    <a:pt x="27941" y="260513"/>
                    <a:pt x="23108" y="250072"/>
                    <a:pt x="23108" y="238586"/>
                  </a:cubicBezTo>
                  <a:cubicBezTo>
                    <a:pt x="23108" y="227623"/>
                    <a:pt x="27941" y="217181"/>
                    <a:pt x="37003" y="208828"/>
                  </a:cubicBezTo>
                  <a:lnTo>
                    <a:pt x="145142" y="115378"/>
                  </a:lnTo>
                  <a:lnTo>
                    <a:pt x="145142" y="144091"/>
                  </a:lnTo>
                  <a:close/>
                </a:path>
              </a:pathLst>
            </a:custGeom>
            <a:solidFill>
              <a:schemeClr val="bg2">
                <a:lumMod val="10000"/>
              </a:schemeClr>
            </a:solidFill>
            <a:ln w="9525" cap="flat">
              <a:noFill/>
              <a:prstDash val="solid"/>
              <a:miter/>
            </a:ln>
          </p:spPr>
          <p:txBody>
            <a:bodyPr/>
            <a:lstStyle/>
            <a:p>
              <a:pPr defTabSz="932563"/>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4D108A43-4793-4060-B6C2-329D25D72049}"/>
                </a:ext>
              </a:extLst>
            </p:cNvPr>
            <p:cNvSpPr/>
            <p:nvPr/>
          </p:nvSpPr>
          <p:spPr>
            <a:xfrm flipH="1">
              <a:off x="8304977" y="3983373"/>
              <a:ext cx="190176" cy="268529"/>
            </a:xfrm>
            <a:custGeom>
              <a:avLst/>
              <a:gdLst/>
              <a:ahLst/>
              <a:cxnLst/>
              <a:rect l="0" t="0" r="0" b="0"/>
              <a:pathLst>
                <a:path w="190175" h="205205">
                  <a:moveTo>
                    <a:pt x="82917" y="4664"/>
                  </a:moveTo>
                  <a:cubicBezTo>
                    <a:pt x="74549" y="13991"/>
                    <a:pt x="0" y="94208"/>
                    <a:pt x="0" y="133384"/>
                  </a:cubicBezTo>
                  <a:cubicBezTo>
                    <a:pt x="0" y="176291"/>
                    <a:pt x="42599" y="211113"/>
                    <a:pt x="95088" y="211113"/>
                  </a:cubicBezTo>
                  <a:cubicBezTo>
                    <a:pt x="147576" y="211113"/>
                    <a:pt x="190176" y="176291"/>
                    <a:pt x="190176" y="133384"/>
                  </a:cubicBezTo>
                  <a:cubicBezTo>
                    <a:pt x="190176" y="94208"/>
                    <a:pt x="115627" y="13369"/>
                    <a:pt x="107259" y="4664"/>
                  </a:cubicBezTo>
                  <a:cubicBezTo>
                    <a:pt x="101173" y="-1555"/>
                    <a:pt x="88241" y="-1555"/>
                    <a:pt x="82917" y="4664"/>
                  </a:cubicBezTo>
                  <a:close/>
                </a:path>
              </a:pathLst>
            </a:custGeom>
            <a:solidFill>
              <a:schemeClr val="tx2"/>
            </a:solidFill>
            <a:ln w="19050" cap="flat">
              <a:solidFill>
                <a:srgbClr val="E3E3E3"/>
              </a:solidFill>
              <a:prstDash val="solid"/>
              <a:miter/>
            </a:ln>
          </p:spPr>
          <p:txBody>
            <a:bodyPr/>
            <a:lstStyle/>
            <a:p>
              <a:pPr defTabSz="932563"/>
              <a:endParaRPr lang="en-US">
                <a:solidFill>
                  <a:srgbClr val="353535"/>
                </a:solidFill>
                <a:latin typeface="Segoe UI Semilight"/>
              </a:endParaRPr>
            </a:p>
          </p:txBody>
        </p:sp>
      </p:grpSp>
      <p:grpSp>
        <p:nvGrpSpPr>
          <p:cNvPr id="124" name="Group 123">
            <a:extLst>
              <a:ext uri="{FF2B5EF4-FFF2-40B4-BE49-F238E27FC236}">
                <a16:creationId xmlns:a16="http://schemas.microsoft.com/office/drawing/2014/main" id="{F07BDF94-7C99-4294-AC9B-27691EE91E3C}"/>
              </a:ext>
            </a:extLst>
          </p:cNvPr>
          <p:cNvGrpSpPr/>
          <p:nvPr/>
        </p:nvGrpSpPr>
        <p:grpSpPr>
          <a:xfrm>
            <a:off x="3270717" y="4209780"/>
            <a:ext cx="842763" cy="1204458"/>
            <a:chOff x="228784" y="2672502"/>
            <a:chExt cx="1169206" cy="1671001"/>
          </a:xfrm>
        </p:grpSpPr>
        <p:pic>
          <p:nvPicPr>
            <p:cNvPr id="125" name="Graphic 124">
              <a:extLst>
                <a:ext uri="{FF2B5EF4-FFF2-40B4-BE49-F238E27FC236}">
                  <a16:creationId xmlns:a16="http://schemas.microsoft.com/office/drawing/2014/main" id="{E0F5A2AE-AEC3-41FB-B4D1-6AD757BFCB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126" name="Freeform: Shape 125">
              <a:extLst>
                <a:ext uri="{FF2B5EF4-FFF2-40B4-BE49-F238E27FC236}">
                  <a16:creationId xmlns:a16="http://schemas.microsoft.com/office/drawing/2014/main" id="{FA60A835-D66E-4312-8C9F-CB8FCB4DCF5C}"/>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grpSp>
        <p:nvGrpSpPr>
          <p:cNvPr id="127" name="Group 126">
            <a:extLst>
              <a:ext uri="{FF2B5EF4-FFF2-40B4-BE49-F238E27FC236}">
                <a16:creationId xmlns:a16="http://schemas.microsoft.com/office/drawing/2014/main" id="{147D584E-FEBE-4D0F-A8EA-847DB826CA32}"/>
              </a:ext>
            </a:extLst>
          </p:cNvPr>
          <p:cNvGrpSpPr/>
          <p:nvPr/>
        </p:nvGrpSpPr>
        <p:grpSpPr>
          <a:xfrm>
            <a:off x="9919559" y="4096857"/>
            <a:ext cx="1639098" cy="963990"/>
            <a:chOff x="9965158" y="4096942"/>
            <a:chExt cx="1639331" cy="964127"/>
          </a:xfrm>
        </p:grpSpPr>
        <p:pic>
          <p:nvPicPr>
            <p:cNvPr id="128" name="Picture 127">
              <a:extLst>
                <a:ext uri="{FF2B5EF4-FFF2-40B4-BE49-F238E27FC236}">
                  <a16:creationId xmlns:a16="http://schemas.microsoft.com/office/drawing/2014/main" id="{9BA66FD2-01DB-431D-AFC6-15E783A769DA}"/>
                </a:ext>
              </a:extLst>
            </p:cNvPr>
            <p:cNvPicPr>
              <a:picLocks noChangeAspect="1"/>
            </p:cNvPicPr>
            <p:nvPr/>
          </p:nvPicPr>
          <p:blipFill>
            <a:blip r:embed="rId6"/>
            <a:stretch>
              <a:fillRect/>
            </a:stretch>
          </p:blipFill>
          <p:spPr>
            <a:xfrm>
              <a:off x="9965158" y="4096942"/>
              <a:ext cx="1639331" cy="964127"/>
            </a:xfrm>
            <a:prstGeom prst="rect">
              <a:avLst/>
            </a:prstGeom>
          </p:spPr>
        </p:pic>
        <p:grpSp>
          <p:nvGrpSpPr>
            <p:cNvPr id="129" name="Group 128">
              <a:extLst>
                <a:ext uri="{FF2B5EF4-FFF2-40B4-BE49-F238E27FC236}">
                  <a16:creationId xmlns:a16="http://schemas.microsoft.com/office/drawing/2014/main" id="{0EB70E01-FDB5-43D1-B3E5-8C15DD56089C}"/>
                </a:ext>
              </a:extLst>
            </p:cNvPr>
            <p:cNvGrpSpPr/>
            <p:nvPr/>
          </p:nvGrpSpPr>
          <p:grpSpPr>
            <a:xfrm>
              <a:off x="10207273" y="4217036"/>
              <a:ext cx="1321494" cy="699460"/>
              <a:chOff x="10207273" y="4217036"/>
              <a:chExt cx="1321494" cy="699460"/>
            </a:xfrm>
          </p:grpSpPr>
          <p:grpSp>
            <p:nvGrpSpPr>
              <p:cNvPr id="130" name="Group 129">
                <a:extLst>
                  <a:ext uri="{FF2B5EF4-FFF2-40B4-BE49-F238E27FC236}">
                    <a16:creationId xmlns:a16="http://schemas.microsoft.com/office/drawing/2014/main" id="{667D7E44-95C3-436D-BD67-4D69569C6E33}"/>
                  </a:ext>
                </a:extLst>
              </p:cNvPr>
              <p:cNvGrpSpPr/>
              <p:nvPr/>
            </p:nvGrpSpPr>
            <p:grpSpPr>
              <a:xfrm>
                <a:off x="11191036" y="4217036"/>
                <a:ext cx="337731" cy="699460"/>
                <a:chOff x="4316989" y="4217036"/>
                <a:chExt cx="337731" cy="699460"/>
              </a:xfrm>
            </p:grpSpPr>
            <p:sp>
              <p:nvSpPr>
                <p:cNvPr id="135" name="Rectangle 134">
                  <a:extLst>
                    <a:ext uri="{FF2B5EF4-FFF2-40B4-BE49-F238E27FC236}">
                      <a16:creationId xmlns:a16="http://schemas.microsoft.com/office/drawing/2014/main" id="{01A3E50C-5920-4911-A24D-37BF242ECA59}"/>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6" name="Rectangle 135">
                  <a:extLst>
                    <a:ext uri="{FF2B5EF4-FFF2-40B4-BE49-F238E27FC236}">
                      <a16:creationId xmlns:a16="http://schemas.microsoft.com/office/drawing/2014/main" id="{07C2350F-D9E8-4C8A-921A-1733F0088B84}"/>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7" name="Rectangle 136">
                  <a:extLst>
                    <a:ext uri="{FF2B5EF4-FFF2-40B4-BE49-F238E27FC236}">
                      <a16:creationId xmlns:a16="http://schemas.microsoft.com/office/drawing/2014/main" id="{F5AE47A1-5806-4F1A-ABD1-1FC55910E335}"/>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8" name="Rectangle 137">
                  <a:extLst>
                    <a:ext uri="{FF2B5EF4-FFF2-40B4-BE49-F238E27FC236}">
                      <a16:creationId xmlns:a16="http://schemas.microsoft.com/office/drawing/2014/main" id="{D61D586B-50DA-4945-B76E-12383562C214}"/>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236F3491-BBE2-4CF8-9F37-7CAE04FEC17B}"/>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31" name="Rectangle 130">
                <a:extLst>
                  <a:ext uri="{FF2B5EF4-FFF2-40B4-BE49-F238E27FC236}">
                    <a16:creationId xmlns:a16="http://schemas.microsoft.com/office/drawing/2014/main" id="{1547D00F-4EF3-4A29-A0A7-0B021F0DE2B3}"/>
                  </a:ext>
                </a:extLst>
              </p:cNvPr>
              <p:cNvSpPr/>
              <p:nvPr/>
            </p:nvSpPr>
            <p:spPr bwMode="auto">
              <a:xfrm>
                <a:off x="10482160" y="4248386"/>
                <a:ext cx="168866" cy="1198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2" name="Rectangle 131">
                <a:extLst>
                  <a:ext uri="{FF2B5EF4-FFF2-40B4-BE49-F238E27FC236}">
                    <a16:creationId xmlns:a16="http://schemas.microsoft.com/office/drawing/2014/main" id="{F5299343-386F-418C-AD3E-02457D999B3D}"/>
                  </a:ext>
                </a:extLst>
              </p:cNvPr>
              <p:cNvSpPr/>
              <p:nvPr/>
            </p:nvSpPr>
            <p:spPr bwMode="auto">
              <a:xfrm>
                <a:off x="10234042" y="4532273"/>
                <a:ext cx="168866" cy="11987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3" name="Rectangle 132">
                <a:extLst>
                  <a:ext uri="{FF2B5EF4-FFF2-40B4-BE49-F238E27FC236}">
                    <a16:creationId xmlns:a16="http://schemas.microsoft.com/office/drawing/2014/main" id="{B6C2B348-6D1F-40A1-AE79-0CA29ED14F4E}"/>
                  </a:ext>
                </a:extLst>
              </p:cNvPr>
              <p:cNvSpPr/>
              <p:nvPr/>
            </p:nvSpPr>
            <p:spPr bwMode="auto">
              <a:xfrm>
                <a:off x="10728849" y="4532273"/>
                <a:ext cx="168866" cy="11987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34" name="Graphic 133">
                <a:extLst>
                  <a:ext uri="{FF2B5EF4-FFF2-40B4-BE49-F238E27FC236}">
                    <a16:creationId xmlns:a16="http://schemas.microsoft.com/office/drawing/2014/main" id="{1445879D-97B1-4C81-AA64-5DB00986ABD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10207273" y="4217036"/>
                <a:ext cx="717027" cy="691352"/>
              </a:xfrm>
              <a:prstGeom prst="rect">
                <a:avLst/>
              </a:prstGeom>
            </p:spPr>
          </p:pic>
        </p:grpSp>
      </p:grpSp>
      <p:pic>
        <p:nvPicPr>
          <p:cNvPr id="140" name="Graphic 139">
            <a:extLst>
              <a:ext uri="{FF2B5EF4-FFF2-40B4-BE49-F238E27FC236}">
                <a16:creationId xmlns:a16="http://schemas.microsoft.com/office/drawing/2014/main" id="{F8E32B0A-43E3-4AF3-A4D6-B79582B05A6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4905773" flipH="1">
            <a:off x="4020028" y="4014398"/>
            <a:ext cx="794741" cy="776131"/>
          </a:xfrm>
          <a:prstGeom prst="rect">
            <a:avLst/>
          </a:prstGeom>
        </p:spPr>
      </p:pic>
      <p:pic>
        <p:nvPicPr>
          <p:cNvPr id="141" name="Graphic 140">
            <a:extLst>
              <a:ext uri="{FF2B5EF4-FFF2-40B4-BE49-F238E27FC236}">
                <a16:creationId xmlns:a16="http://schemas.microsoft.com/office/drawing/2014/main" id="{E1847DE4-6137-4007-9B39-F1A827AA226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9195841" flipH="1" flipV="1">
            <a:off x="10614544" y="3548749"/>
            <a:ext cx="794741" cy="776131"/>
          </a:xfrm>
          <a:prstGeom prst="rect">
            <a:avLst/>
          </a:prstGeom>
        </p:spPr>
      </p:pic>
      <p:sp>
        <p:nvSpPr>
          <p:cNvPr id="142" name="Rectangle 141">
            <a:extLst>
              <a:ext uri="{FF2B5EF4-FFF2-40B4-BE49-F238E27FC236}">
                <a16:creationId xmlns:a16="http://schemas.microsoft.com/office/drawing/2014/main" id="{DD60616A-0691-4FD1-807B-630337BE0AD9}"/>
              </a:ext>
            </a:extLst>
          </p:cNvPr>
          <p:cNvSpPr/>
          <p:nvPr/>
        </p:nvSpPr>
        <p:spPr bwMode="auto">
          <a:xfrm>
            <a:off x="6570460" y="4359321"/>
            <a:ext cx="337683" cy="94542"/>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AD7063AB-2241-4406-9CF6-3D179E30FE19}"/>
              </a:ext>
            </a:extLst>
          </p:cNvPr>
          <p:cNvSpPr/>
          <p:nvPr/>
        </p:nvSpPr>
        <p:spPr bwMode="auto">
          <a:xfrm>
            <a:off x="5768254" y="4225729"/>
            <a:ext cx="337683" cy="164960"/>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05995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18204</Words>
  <Application>Microsoft Office PowerPoint</Application>
  <PresentationFormat>Benutzerdefiniert</PresentationFormat>
  <Paragraphs>1853</Paragraphs>
  <Slides>107</Slides>
  <Notes>91</Notes>
  <HiddenSlides>15</HiddenSlides>
  <MMClips>0</MMClips>
  <ScaleCrop>false</ScaleCrop>
  <HeadingPairs>
    <vt:vector size="8" baseType="variant">
      <vt:variant>
        <vt:lpstr>Verwendete Schriftarten</vt:lpstr>
      </vt:variant>
      <vt:variant>
        <vt:i4>18</vt:i4>
      </vt:variant>
      <vt:variant>
        <vt:lpstr>Design</vt:lpstr>
      </vt:variant>
      <vt:variant>
        <vt:i4>2</vt:i4>
      </vt:variant>
      <vt:variant>
        <vt:lpstr>Eingebettete OLE-Server</vt:lpstr>
      </vt:variant>
      <vt:variant>
        <vt:i4>1</vt:i4>
      </vt:variant>
      <vt:variant>
        <vt:lpstr>Folientitel</vt:lpstr>
      </vt:variant>
      <vt:variant>
        <vt:i4>107</vt:i4>
      </vt:variant>
    </vt:vector>
  </HeadingPairs>
  <TitlesOfParts>
    <vt:vector size="128" baseType="lpstr">
      <vt:lpstr>ＭＳ Ｐゴシック</vt:lpstr>
      <vt:lpstr>ＭＳ Ｐゴシック</vt:lpstr>
      <vt:lpstr>Arial</vt:lpstr>
      <vt:lpstr>Calibri</vt:lpstr>
      <vt:lpstr>Consolas</vt:lpstr>
      <vt:lpstr>Courier New</vt:lpstr>
      <vt:lpstr>Segoe Light</vt:lpstr>
      <vt:lpstr>Segoe UI</vt:lpstr>
      <vt:lpstr>Segoe UI Black</vt:lpstr>
      <vt:lpstr>Segoe UI Light</vt:lpstr>
      <vt:lpstr>Segoe UI Semibold</vt:lpstr>
      <vt:lpstr>Segoe UI Semilight</vt:lpstr>
      <vt:lpstr>Segoe UI Symbol</vt:lpstr>
      <vt:lpstr>Symbol</vt:lpstr>
      <vt:lpstr>Times New Roman</vt:lpstr>
      <vt:lpstr>Verdana</vt:lpstr>
      <vt:lpstr>Wingdings</vt:lpstr>
      <vt:lpstr>Wingdings 3</vt:lpstr>
      <vt:lpstr>WHITE TEMPLATE</vt:lpstr>
      <vt:lpstr>COLOR TEMPLATE</vt:lpstr>
      <vt:lpstr>think-cell Slide</vt:lpstr>
      <vt:lpstr>Analytics and PowerBI</vt:lpstr>
      <vt:lpstr>Agenda</vt:lpstr>
      <vt:lpstr>Analytics</vt:lpstr>
      <vt:lpstr>PowerPoint-Präsentation</vt:lpstr>
      <vt:lpstr>PowerPoint-Präsentation</vt:lpstr>
      <vt:lpstr>The Microsoft platforms can open up new possibilities to help your institutions attract the best students, create optimum student outcomes - on both learning and career paths - and elevate your institutional performance.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Cortana Analytics Suite: Transform Data to Intelligent Action</vt:lpstr>
      <vt:lpstr>PowerPoint-Präsentation</vt:lpstr>
      <vt:lpstr>The opportunity is bigger than you  may think </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lpstr>PowerPoint-Präsentation</vt:lpstr>
      <vt:lpstr>PowerPoint-Präsentation</vt:lpstr>
      <vt:lpstr>Demo</vt:lpstr>
      <vt:lpstr>PowerPoint-Präsentation</vt:lpstr>
      <vt:lpstr>PowerPoint-Präsentation</vt:lpstr>
      <vt:lpstr>PowerPoint-Präsentation</vt:lpstr>
      <vt:lpstr>PowerPoint-Präsentation</vt:lpstr>
      <vt:lpstr>NHS</vt:lpstr>
      <vt:lpstr>PowerPoint-Präsentation</vt:lpstr>
      <vt:lpstr>PowerPoint-Präsentation</vt:lpstr>
      <vt:lpstr>Enterprise scale models with in-memory technology built-in</vt:lpstr>
      <vt:lpstr>PowerPoint-Präsentation</vt:lpstr>
      <vt:lpstr>PowerPoint-Präsentation</vt:lpstr>
      <vt:lpstr>PowerPoint-Präsentation</vt:lpstr>
      <vt:lpstr>PowerPoint-Präsentation</vt:lpstr>
      <vt:lpstr>PowerPoint-Präsentation</vt:lpstr>
      <vt:lpstr>PowerPoint-Präsentation</vt:lpstr>
      <vt:lpstr>Today’s discussion</vt:lpstr>
      <vt:lpstr>PowerPoint-Präsentation</vt:lpstr>
      <vt:lpstr>Connecting any user, in any business, anywhere, with their data</vt:lpstr>
      <vt:lpstr>Key benefits and differentiators of Power BI</vt:lpstr>
      <vt:lpstr>Power BI Overview</vt:lpstr>
      <vt:lpstr>Power BI Overview</vt:lpstr>
      <vt:lpstr>PowerPoint-Präsentation</vt:lpstr>
      <vt:lpstr>Introducing Power BI Premium </vt:lpstr>
      <vt:lpstr>Flexibility to license by capacity</vt:lpstr>
      <vt:lpstr>Flexible content distribution </vt:lpstr>
      <vt:lpstr>Greater scale and performance</vt:lpstr>
      <vt:lpstr>Extending on-premises capabilities Power BI Report Server</vt:lpstr>
      <vt:lpstr>Embedded analytics</vt:lpstr>
      <vt:lpstr>Power BI portfolio</vt:lpstr>
      <vt:lpstr>Performance enhancements</vt:lpstr>
      <vt:lpstr>PowerPoint-Präsentation</vt:lpstr>
      <vt:lpstr>Get started quickly</vt:lpstr>
      <vt:lpstr>Create dashboards for what matters most</vt:lpstr>
      <vt:lpstr>Explore your data and uncover new insights</vt:lpstr>
      <vt:lpstr>See your data the way you want it</vt:lpstr>
      <vt:lpstr>Stay connected from any device</vt:lpstr>
      <vt:lpstr>Ask questions of your data – the way you would ask a person</vt:lpstr>
      <vt:lpstr>Power BI Cortana Integration</vt:lpstr>
      <vt:lpstr>Share your work and collaborate with others</vt:lpstr>
      <vt:lpstr>Keep your data where it is and connect securely</vt:lpstr>
      <vt:lpstr>Keep your data up-to-date</vt:lpstr>
      <vt:lpstr>For IT: Centralized data access with  On-Premises Data Gateway</vt:lpstr>
      <vt:lpstr>PowerPoint-Präsentation</vt:lpstr>
      <vt:lpstr>Built-in connectivity for all your data</vt:lpstr>
      <vt:lpstr>Start discovering business insights right away</vt:lpstr>
      <vt:lpstr>Connect live to your on-premises data</vt:lpstr>
      <vt:lpstr>Get immediate insights into your organization</vt:lpstr>
      <vt:lpstr>Consume structured/unstructured data  with Azure services</vt:lpstr>
      <vt:lpstr>Connect to your data from files</vt:lpstr>
      <vt:lpstr>PowerPoint-Präsentation</vt:lpstr>
      <vt:lpstr>Create Power BI Content</vt:lpstr>
      <vt:lpstr>Prepare, explore, report, and collaborate with Power BI Desktop</vt:lpstr>
      <vt:lpstr>Consolidate data from a broad range  of sources</vt:lpstr>
      <vt:lpstr>Data Connectivity Modes in Power BI Desktop</vt:lpstr>
      <vt:lpstr>Shape data into the format and structure  you need</vt:lpstr>
      <vt:lpstr>Produce rich data models using formulas  and relationships</vt:lpstr>
      <vt:lpstr>Explore your data with freeform, drag  and drop canvas</vt:lpstr>
      <vt:lpstr>Deliver valuable insights with customizable visual reports</vt:lpstr>
      <vt:lpstr>Share reports, visualizations and data  with a broad audience</vt:lpstr>
      <vt:lpstr>IT capabilities</vt:lpstr>
      <vt:lpstr>Visio integration</vt:lpstr>
      <vt:lpstr>Monitoring: Unified Dashboards</vt:lpstr>
      <vt:lpstr>Process metrics – Cost / Elapsed Time / Status </vt:lpstr>
      <vt:lpstr>Process metrics seen visually   </vt:lpstr>
      <vt:lpstr>Retail Store Inventory management</vt:lpstr>
      <vt:lpstr>Inventory management done visually </vt:lpstr>
      <vt:lpstr>PowerPoint-Präsentation</vt:lpstr>
      <vt:lpstr>PowerPoint-Präsentation</vt:lpstr>
      <vt:lpstr>PowerPoint-Präsentation</vt:lpstr>
      <vt:lpstr>PowerPoint-Präsentation</vt:lpstr>
      <vt:lpstr>PowerPoint-Präsentation</vt:lpstr>
      <vt:lpstr>PowerPoint-Präsentation</vt:lpstr>
      <vt:lpstr>5 Steps to Powerful Unified Dashboards</vt:lpstr>
      <vt:lpstr>Demo  </vt:lpstr>
      <vt:lpstr>Visio for Power BI Support</vt:lpstr>
      <vt:lpstr>PowerPoint-Präsentation</vt:lpstr>
      <vt:lpstr>PowerPoint-Präsentation</vt:lpstr>
      <vt:lpstr>PowerPoint-Präsentation</vt:lpstr>
      <vt:lpstr>Links</vt:lpstr>
      <vt:lpstr>HOL scenario</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66</cp:revision>
  <dcterms:created xsi:type="dcterms:W3CDTF">2016-10-04T22:06:48Z</dcterms:created>
  <dcterms:modified xsi:type="dcterms:W3CDTF">2017-10-31T10:34:45Z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